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5" r:id="rId3"/>
    <p:sldId id="258" r:id="rId4"/>
    <p:sldId id="259" r:id="rId5"/>
    <p:sldId id="260" r:id="rId6"/>
    <p:sldId id="261" r:id="rId7"/>
    <p:sldId id="262" r:id="rId8"/>
    <p:sldId id="263" r:id="rId9"/>
    <p:sldId id="264" r:id="rId10"/>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60" autoAdjust="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BE495D8-72F5-4313-ACA7-F083D7931732}" type="datetimeFigureOut">
              <a:rPr lang="en-GB" smtClean="0"/>
              <a:pPr/>
              <a:t>25/10/2019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BE495D8-72F5-4313-ACA7-F083D7931732}" type="datetimeFigureOut">
              <a:rPr lang="en-GB" smtClean="0"/>
              <a:pPr/>
              <a:t>25/10/2019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BE495D8-72F5-4313-ACA7-F083D7931732}" type="datetimeFigureOut">
              <a:rPr lang="en-GB" smtClean="0"/>
              <a:pPr/>
              <a:t>25/10/2019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BE495D8-72F5-4313-ACA7-F083D7931732}" type="datetimeFigureOut">
              <a:rPr lang="en-GB" smtClean="0"/>
              <a:pPr/>
              <a:t>25/10/2019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BE495D8-72F5-4313-ACA7-F083D7931732}" type="datetimeFigureOut">
              <a:rPr lang="en-GB" smtClean="0"/>
              <a:pPr/>
              <a:t>25/10/2019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BE495D8-72F5-4313-ACA7-F083D7931732}" type="datetimeFigureOut">
              <a:rPr lang="en-GB" smtClean="0"/>
              <a:pPr/>
              <a:t>25/10/2019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BE495D8-72F5-4313-ACA7-F083D7931732}" type="datetimeFigureOut">
              <a:rPr lang="en-GB" smtClean="0"/>
              <a:pPr/>
              <a:t>25/10/2019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BE495D8-72F5-4313-ACA7-F083D7931732}" type="datetimeFigureOut">
              <a:rPr lang="en-GB" smtClean="0"/>
              <a:pPr/>
              <a:t>25/10/2019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BE495D8-72F5-4313-ACA7-F083D7931732}" type="datetimeFigureOut">
              <a:rPr lang="en-GB" smtClean="0"/>
              <a:pPr/>
              <a:t>25/10/2019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BE495D8-72F5-4313-ACA7-F083D7931732}" type="datetimeFigureOut">
              <a:rPr lang="en-GB" smtClean="0"/>
              <a:pPr/>
              <a:t>25/10/2019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BE495D8-72F5-4313-ACA7-F083D7931732}" type="datetimeFigureOut">
              <a:rPr lang="en-GB" smtClean="0"/>
              <a:pPr/>
              <a:t>25/10/2019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E495D8-72F5-4313-ACA7-F083D7931732}" type="datetimeFigureOut">
              <a:rPr lang="en-GB" smtClean="0"/>
              <a:pPr/>
              <a:t>25/10/2019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8A07E7-1DE1-4D9B-AF1D-5C6D41EA6C60}"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548680"/>
            <a:ext cx="7772400" cy="1470025"/>
          </a:xfrm>
        </p:spPr>
        <p:txBody>
          <a:bodyPr/>
          <a:lstStyle/>
          <a:p>
            <a:r>
              <a:rPr lang="en-GB" dirty="0" smtClean="0"/>
              <a:t>Topic journey overview YR</a:t>
            </a:r>
            <a:endParaRPr lang="en-GB" dirty="0"/>
          </a:p>
        </p:txBody>
      </p:sp>
      <p:sp>
        <p:nvSpPr>
          <p:cNvPr id="3" name="Subtitle 2"/>
          <p:cNvSpPr>
            <a:spLocks noGrp="1"/>
          </p:cNvSpPr>
          <p:nvPr>
            <p:ph type="subTitle" idx="1"/>
          </p:nvPr>
        </p:nvSpPr>
        <p:spPr>
          <a:xfrm>
            <a:off x="3000364" y="2357430"/>
            <a:ext cx="3143272" cy="2524270"/>
          </a:xfrm>
        </p:spPr>
        <p:txBody>
          <a:bodyPr>
            <a:normAutofit/>
          </a:bodyPr>
          <a:lstStyle/>
          <a:p>
            <a:r>
              <a:rPr lang="en-GB" dirty="0" smtClean="0"/>
              <a:t>YR science topics:</a:t>
            </a:r>
          </a:p>
        </p:txBody>
      </p:sp>
      <p:sp>
        <p:nvSpPr>
          <p:cNvPr id="4" name="TextBox 3"/>
          <p:cNvSpPr txBox="1"/>
          <p:nvPr/>
        </p:nvSpPr>
        <p:spPr>
          <a:xfrm>
            <a:off x="3286116" y="3143248"/>
            <a:ext cx="4572032" cy="2677656"/>
          </a:xfrm>
          <a:prstGeom prst="rect">
            <a:avLst/>
          </a:prstGeom>
          <a:noFill/>
        </p:spPr>
        <p:txBody>
          <a:bodyPr wrap="square" rtlCol="0">
            <a:spAutoFit/>
          </a:bodyPr>
          <a:lstStyle/>
          <a:p>
            <a:pPr>
              <a:buFont typeface="Arial" pitchFamily="34" charset="0"/>
              <a:buChar char="•"/>
            </a:pPr>
            <a:r>
              <a:rPr lang="en-GB" dirty="0" smtClean="0"/>
              <a:t> </a:t>
            </a:r>
            <a:r>
              <a:rPr lang="en-GB" sz="2400" dirty="0" smtClean="0"/>
              <a:t>Naughty Bus</a:t>
            </a:r>
          </a:p>
          <a:p>
            <a:pPr>
              <a:buFont typeface="Arial" pitchFamily="34" charset="0"/>
              <a:buChar char="•"/>
            </a:pPr>
            <a:r>
              <a:rPr lang="en-GB" sz="2400" dirty="0" smtClean="0"/>
              <a:t> Traditional Tales</a:t>
            </a:r>
          </a:p>
          <a:p>
            <a:pPr>
              <a:buFont typeface="Arial" pitchFamily="34" charset="0"/>
              <a:buChar char="•"/>
            </a:pPr>
            <a:r>
              <a:rPr lang="en-GB" sz="2400" dirty="0" smtClean="0"/>
              <a:t> Life Cycles</a:t>
            </a:r>
          </a:p>
          <a:p>
            <a:pPr>
              <a:buFont typeface="Arial" pitchFamily="34" charset="0"/>
              <a:buChar char="•"/>
            </a:pPr>
            <a:r>
              <a:rPr lang="en-GB" sz="2400" dirty="0" smtClean="0"/>
              <a:t> Science Week</a:t>
            </a:r>
          </a:p>
          <a:p>
            <a:pPr>
              <a:buFont typeface="Arial" pitchFamily="34" charset="0"/>
              <a:buChar char="•"/>
            </a:pPr>
            <a:r>
              <a:rPr lang="en-GB" sz="2400" dirty="0" smtClean="0"/>
              <a:t> Plants</a:t>
            </a:r>
          </a:p>
          <a:p>
            <a:pPr>
              <a:buFont typeface="Arial" pitchFamily="34" charset="0"/>
              <a:buChar char="•"/>
            </a:pPr>
            <a:r>
              <a:rPr lang="en-GB" sz="2400" dirty="0" smtClean="0"/>
              <a:t> Animals</a:t>
            </a:r>
          </a:p>
          <a:p>
            <a:pPr>
              <a:buFont typeface="Arial" pitchFamily="34" charset="0"/>
              <a:buChar char="•"/>
            </a:pPr>
            <a:r>
              <a:rPr lang="en-GB" sz="2400" dirty="0" smtClean="0"/>
              <a:t> Mud Kitchen/Potions</a:t>
            </a:r>
            <a:endParaRPr lang="en-US" sz="24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solidFill>
                  <a:schemeClr val="bg1">
                    <a:lumMod val="50000"/>
                  </a:schemeClr>
                </a:solidFill>
              </a:rPr>
              <a:t>YR Objectives and </a:t>
            </a:r>
            <a:r>
              <a:rPr lang="en-GB" b="1" dirty="0" smtClean="0">
                <a:solidFill>
                  <a:schemeClr val="bg1">
                    <a:lumMod val="50000"/>
                  </a:schemeClr>
                </a:solidFill>
              </a:rPr>
              <a:t>ELGs</a:t>
            </a:r>
            <a:r>
              <a:rPr lang="en-GB" dirty="0" smtClean="0">
                <a:solidFill>
                  <a:schemeClr val="bg1">
                    <a:lumMod val="50000"/>
                  </a:schemeClr>
                </a:solidFill>
              </a:rPr>
              <a:t>:</a:t>
            </a:r>
            <a:br>
              <a:rPr lang="en-GB" dirty="0" smtClean="0">
                <a:solidFill>
                  <a:schemeClr val="bg1">
                    <a:lumMod val="50000"/>
                  </a:schemeClr>
                </a:solidFill>
              </a:rPr>
            </a:br>
            <a:endParaRPr lang="en-US" dirty="0"/>
          </a:p>
        </p:txBody>
      </p:sp>
      <p:sp>
        <p:nvSpPr>
          <p:cNvPr id="3" name="Content Placeholder 2"/>
          <p:cNvSpPr>
            <a:spLocks noGrp="1"/>
          </p:cNvSpPr>
          <p:nvPr>
            <p:ph idx="1"/>
          </p:nvPr>
        </p:nvSpPr>
        <p:spPr>
          <a:xfrm>
            <a:off x="457200" y="928670"/>
            <a:ext cx="8229600" cy="5197493"/>
          </a:xfrm>
        </p:spPr>
        <p:txBody>
          <a:bodyPr>
            <a:normAutofit lnSpcReduction="10000"/>
          </a:bodyPr>
          <a:lstStyle/>
          <a:p>
            <a:r>
              <a:rPr lang="en-GB" sz="2000" dirty="0" smtClean="0"/>
              <a:t>Remembers and talks about significant events in their own experience.</a:t>
            </a:r>
          </a:p>
          <a:p>
            <a:r>
              <a:rPr lang="en-GB" sz="2000" dirty="0" smtClean="0"/>
              <a:t> Knows some of the things that make them unique and can talk about some of the similarities and differences in relation to friends or family. </a:t>
            </a:r>
          </a:p>
          <a:p>
            <a:r>
              <a:rPr lang="en-GB" sz="2000" dirty="0" smtClean="0"/>
              <a:t> Comments and asks questions about aspects of their familiar world such as the place where they live or the natural world.</a:t>
            </a:r>
          </a:p>
          <a:p>
            <a:r>
              <a:rPr lang="en-GB" sz="2000" dirty="0" smtClean="0"/>
              <a:t> Can talk about some of the things they have observed such as plants, animals, natural and found objects.</a:t>
            </a:r>
          </a:p>
          <a:p>
            <a:r>
              <a:rPr lang="en-GB" sz="2000" dirty="0" smtClean="0"/>
              <a:t>Talks about why things happen and how things work. </a:t>
            </a:r>
          </a:p>
          <a:p>
            <a:r>
              <a:rPr lang="en-GB" sz="2000" dirty="0" smtClean="0"/>
              <a:t>Developing an understanding of growth, decay and changes over time.</a:t>
            </a:r>
          </a:p>
          <a:p>
            <a:r>
              <a:rPr lang="en-GB" sz="2000" dirty="0" smtClean="0"/>
              <a:t>Shows  care and concern for living things and the environment. </a:t>
            </a:r>
          </a:p>
          <a:p>
            <a:r>
              <a:rPr lang="en-GB" sz="2000" dirty="0" smtClean="0"/>
              <a:t>Looks closely at similarities, differences, patterns and change. </a:t>
            </a:r>
          </a:p>
          <a:p>
            <a:r>
              <a:rPr lang="en-GB" sz="2000" b="1" dirty="0" smtClean="0"/>
              <a:t>Children know about similarities and differences in relation to places, objects, materials and living things.</a:t>
            </a:r>
          </a:p>
          <a:p>
            <a:r>
              <a:rPr lang="en-GB" sz="2000" b="1" dirty="0" smtClean="0"/>
              <a:t>They make observations of animals and plants and explain why some things occur and talk about changes.</a:t>
            </a:r>
          </a:p>
          <a:p>
            <a:pPr>
              <a:buNone/>
            </a:pPr>
            <a:endParaRPr lang="en-GB" sz="2000" dirty="0" smtClean="0"/>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131840" y="188640"/>
            <a:ext cx="2448272" cy="646331"/>
          </a:xfrm>
          <a:prstGeom prst="rect">
            <a:avLst/>
          </a:prstGeom>
          <a:noFill/>
          <a:ln>
            <a:solidFill>
              <a:schemeClr val="bg2">
                <a:lumMod val="10000"/>
              </a:schemeClr>
            </a:solidFill>
          </a:ln>
        </p:spPr>
        <p:txBody>
          <a:bodyPr wrap="square" rtlCol="0">
            <a:spAutoFit/>
          </a:bodyPr>
          <a:lstStyle/>
          <a:p>
            <a:r>
              <a:rPr lang="en-GB" dirty="0" smtClean="0"/>
              <a:t>Science topic – </a:t>
            </a:r>
          </a:p>
          <a:p>
            <a:endParaRPr lang="en-GB" dirty="0"/>
          </a:p>
        </p:txBody>
      </p:sp>
      <p:sp>
        <p:nvSpPr>
          <p:cNvPr id="5" name="TextBox 4"/>
          <p:cNvSpPr txBox="1"/>
          <p:nvPr/>
        </p:nvSpPr>
        <p:spPr>
          <a:xfrm>
            <a:off x="323528" y="260648"/>
            <a:ext cx="2520280" cy="553998"/>
          </a:xfrm>
          <a:prstGeom prst="rect">
            <a:avLst/>
          </a:prstGeom>
          <a:noFill/>
          <a:ln>
            <a:solidFill>
              <a:schemeClr val="bg2">
                <a:lumMod val="10000"/>
              </a:schemeClr>
            </a:solidFill>
          </a:ln>
        </p:spPr>
        <p:txBody>
          <a:bodyPr wrap="square" rtlCol="0">
            <a:spAutoFit/>
          </a:bodyPr>
          <a:lstStyle/>
          <a:p>
            <a:pPr algn="ctr"/>
            <a:r>
              <a:rPr lang="en-GB" b="1" dirty="0" smtClean="0"/>
              <a:t>Lesson 1:</a:t>
            </a:r>
          </a:p>
          <a:p>
            <a:endParaRPr lang="en-GB" sz="1200" dirty="0"/>
          </a:p>
        </p:txBody>
      </p:sp>
      <p:sp>
        <p:nvSpPr>
          <p:cNvPr id="6" name="TextBox 5"/>
          <p:cNvSpPr txBox="1"/>
          <p:nvPr/>
        </p:nvSpPr>
        <p:spPr>
          <a:xfrm>
            <a:off x="3059832" y="908720"/>
            <a:ext cx="2520280" cy="615553"/>
          </a:xfrm>
          <a:prstGeom prst="rect">
            <a:avLst/>
          </a:prstGeom>
          <a:noFill/>
          <a:ln>
            <a:solidFill>
              <a:schemeClr val="bg2">
                <a:lumMod val="10000"/>
              </a:schemeClr>
            </a:solidFill>
          </a:ln>
        </p:spPr>
        <p:txBody>
          <a:bodyPr wrap="square" rtlCol="0">
            <a:spAutoFit/>
          </a:bodyPr>
          <a:lstStyle/>
          <a:p>
            <a:pPr algn="ctr"/>
            <a:r>
              <a:rPr lang="en-GB" b="1" dirty="0" smtClean="0"/>
              <a:t>Lesson 2:</a:t>
            </a:r>
          </a:p>
          <a:p>
            <a:pPr algn="ctr"/>
            <a:endParaRPr lang="en-GB" sz="1600" dirty="0" smtClean="0"/>
          </a:p>
        </p:txBody>
      </p:sp>
      <p:sp>
        <p:nvSpPr>
          <p:cNvPr id="7" name="TextBox 6"/>
          <p:cNvSpPr txBox="1"/>
          <p:nvPr/>
        </p:nvSpPr>
        <p:spPr>
          <a:xfrm>
            <a:off x="6012160" y="188640"/>
            <a:ext cx="2520280" cy="646331"/>
          </a:xfrm>
          <a:prstGeom prst="rect">
            <a:avLst/>
          </a:prstGeom>
          <a:noFill/>
          <a:ln>
            <a:solidFill>
              <a:schemeClr val="bg2">
                <a:lumMod val="10000"/>
              </a:schemeClr>
            </a:solidFill>
          </a:ln>
        </p:spPr>
        <p:txBody>
          <a:bodyPr wrap="square" rtlCol="0">
            <a:spAutoFit/>
          </a:bodyPr>
          <a:lstStyle/>
          <a:p>
            <a:pPr algn="ctr"/>
            <a:r>
              <a:rPr lang="en-GB" b="1" dirty="0" smtClean="0"/>
              <a:t>Lesson 3:</a:t>
            </a:r>
          </a:p>
          <a:p>
            <a:endParaRPr lang="en-GB" dirty="0"/>
          </a:p>
        </p:txBody>
      </p:sp>
      <p:sp>
        <p:nvSpPr>
          <p:cNvPr id="8" name="TextBox 7"/>
          <p:cNvSpPr txBox="1"/>
          <p:nvPr/>
        </p:nvSpPr>
        <p:spPr>
          <a:xfrm>
            <a:off x="285720" y="3286124"/>
            <a:ext cx="2520280" cy="646331"/>
          </a:xfrm>
          <a:prstGeom prst="rect">
            <a:avLst/>
          </a:prstGeom>
          <a:noFill/>
          <a:ln>
            <a:solidFill>
              <a:schemeClr val="bg2">
                <a:lumMod val="10000"/>
              </a:schemeClr>
            </a:solidFill>
          </a:ln>
        </p:spPr>
        <p:txBody>
          <a:bodyPr wrap="square" rtlCol="0">
            <a:spAutoFit/>
          </a:bodyPr>
          <a:lstStyle/>
          <a:p>
            <a:pPr algn="ctr"/>
            <a:r>
              <a:rPr lang="en-GB" b="1" dirty="0" smtClean="0"/>
              <a:t>Lesson 4:</a:t>
            </a:r>
          </a:p>
          <a:p>
            <a:endParaRPr lang="en-GB" dirty="0"/>
          </a:p>
        </p:txBody>
      </p:sp>
      <p:sp>
        <p:nvSpPr>
          <p:cNvPr id="9" name="TextBox 8"/>
          <p:cNvSpPr txBox="1"/>
          <p:nvPr/>
        </p:nvSpPr>
        <p:spPr>
          <a:xfrm>
            <a:off x="3059832" y="3789040"/>
            <a:ext cx="2520280" cy="892552"/>
          </a:xfrm>
          <a:prstGeom prst="rect">
            <a:avLst/>
          </a:prstGeom>
          <a:noFill/>
          <a:ln>
            <a:solidFill>
              <a:schemeClr val="bg2">
                <a:lumMod val="10000"/>
              </a:schemeClr>
            </a:solidFill>
          </a:ln>
        </p:spPr>
        <p:txBody>
          <a:bodyPr wrap="square" rtlCol="0">
            <a:spAutoFit/>
          </a:bodyPr>
          <a:lstStyle/>
          <a:p>
            <a:pPr algn="ctr"/>
            <a:r>
              <a:rPr lang="en-GB" b="1" dirty="0" smtClean="0"/>
              <a:t>Lesson 5:</a:t>
            </a:r>
          </a:p>
          <a:p>
            <a:pPr algn="ctr"/>
            <a:endParaRPr lang="en-GB" sz="1600" dirty="0" smtClean="0"/>
          </a:p>
          <a:p>
            <a:endParaRPr lang="en-GB" dirty="0"/>
          </a:p>
        </p:txBody>
      </p:sp>
      <p:sp>
        <p:nvSpPr>
          <p:cNvPr id="10" name="TextBox 9"/>
          <p:cNvSpPr txBox="1"/>
          <p:nvPr/>
        </p:nvSpPr>
        <p:spPr>
          <a:xfrm>
            <a:off x="6072198" y="3286124"/>
            <a:ext cx="2520280" cy="646331"/>
          </a:xfrm>
          <a:prstGeom prst="rect">
            <a:avLst/>
          </a:prstGeom>
          <a:noFill/>
          <a:ln>
            <a:solidFill>
              <a:schemeClr val="bg2">
                <a:lumMod val="10000"/>
              </a:schemeClr>
            </a:solidFill>
          </a:ln>
        </p:spPr>
        <p:txBody>
          <a:bodyPr wrap="square" rtlCol="0">
            <a:spAutoFit/>
          </a:bodyPr>
          <a:lstStyle/>
          <a:p>
            <a:pPr algn="ctr"/>
            <a:r>
              <a:rPr lang="en-GB" b="1" dirty="0" smtClean="0"/>
              <a:t>Lesson 6:</a:t>
            </a:r>
          </a:p>
          <a:p>
            <a:endParaRPr lang="en-GB" dirty="0"/>
          </a:p>
        </p:txBody>
      </p:sp>
      <p:sp>
        <p:nvSpPr>
          <p:cNvPr id="11" name="TextBox 10"/>
          <p:cNvSpPr txBox="1"/>
          <p:nvPr/>
        </p:nvSpPr>
        <p:spPr>
          <a:xfrm>
            <a:off x="2483768" y="6021288"/>
            <a:ext cx="3528392" cy="615553"/>
          </a:xfrm>
          <a:prstGeom prst="rect">
            <a:avLst/>
          </a:prstGeom>
          <a:noFill/>
          <a:ln>
            <a:solidFill>
              <a:schemeClr val="bg2">
                <a:lumMod val="10000"/>
              </a:schemeClr>
            </a:solidFill>
          </a:ln>
        </p:spPr>
        <p:txBody>
          <a:bodyPr wrap="square" rtlCol="0">
            <a:spAutoFit/>
          </a:bodyPr>
          <a:lstStyle/>
          <a:p>
            <a:pPr algn="ctr"/>
            <a:r>
              <a:rPr lang="en-GB" sz="1600" b="1" dirty="0" smtClean="0"/>
              <a:t>Stand alone investigations:</a:t>
            </a:r>
          </a:p>
          <a:p>
            <a:endParaRPr lang="en-GB" dirty="0"/>
          </a:p>
        </p:txBody>
      </p:sp>
      <p:sp>
        <p:nvSpPr>
          <p:cNvPr id="12" name="TextBox 11"/>
          <p:cNvSpPr txBox="1"/>
          <p:nvPr/>
        </p:nvSpPr>
        <p:spPr>
          <a:xfrm>
            <a:off x="3214678" y="428604"/>
            <a:ext cx="2357454" cy="369332"/>
          </a:xfrm>
          <a:prstGeom prst="rect">
            <a:avLst/>
          </a:prstGeom>
          <a:noFill/>
        </p:spPr>
        <p:txBody>
          <a:bodyPr wrap="square" rtlCol="0">
            <a:spAutoFit/>
          </a:bodyPr>
          <a:lstStyle/>
          <a:p>
            <a:r>
              <a:rPr lang="en-GB" dirty="0" smtClean="0">
                <a:solidFill>
                  <a:srgbClr val="FF0000"/>
                </a:solidFill>
              </a:rPr>
              <a:t>Naughty Bus</a:t>
            </a:r>
            <a:endParaRPr lang="en-US" dirty="0">
              <a:solidFill>
                <a:srgbClr val="FF0000"/>
              </a:solidFill>
            </a:endParaRPr>
          </a:p>
        </p:txBody>
      </p:sp>
      <p:sp>
        <p:nvSpPr>
          <p:cNvPr id="13" name="TextBox 12"/>
          <p:cNvSpPr txBox="1"/>
          <p:nvPr/>
        </p:nvSpPr>
        <p:spPr>
          <a:xfrm>
            <a:off x="395536" y="836712"/>
            <a:ext cx="2428892" cy="2308324"/>
          </a:xfrm>
          <a:prstGeom prst="rect">
            <a:avLst/>
          </a:prstGeom>
          <a:noFill/>
        </p:spPr>
        <p:txBody>
          <a:bodyPr wrap="square" rtlCol="0">
            <a:spAutoFit/>
          </a:bodyPr>
          <a:lstStyle/>
          <a:p>
            <a:r>
              <a:rPr lang="en-GB" dirty="0" smtClean="0"/>
              <a:t>Find the best material to dry Naughty Bus after he has fallen into the water. Discovery Dog. </a:t>
            </a:r>
            <a:r>
              <a:rPr lang="en-GB" dirty="0" smtClean="0">
                <a:solidFill>
                  <a:srgbClr val="FF0000"/>
                </a:solidFill>
              </a:rPr>
              <a:t>WOW- naughty bus in different scenarios...farm, city, snow etc. </a:t>
            </a:r>
            <a:endParaRPr lang="en-US" dirty="0"/>
          </a:p>
        </p:txBody>
      </p:sp>
      <p:sp>
        <p:nvSpPr>
          <p:cNvPr id="14" name="TextBox 13"/>
          <p:cNvSpPr txBox="1"/>
          <p:nvPr/>
        </p:nvSpPr>
        <p:spPr>
          <a:xfrm>
            <a:off x="3131840" y="1484784"/>
            <a:ext cx="2428892" cy="2031325"/>
          </a:xfrm>
          <a:prstGeom prst="rect">
            <a:avLst/>
          </a:prstGeom>
          <a:noFill/>
        </p:spPr>
        <p:txBody>
          <a:bodyPr wrap="square" rtlCol="0">
            <a:spAutoFit/>
          </a:bodyPr>
          <a:lstStyle/>
          <a:p>
            <a:r>
              <a:rPr lang="en-GB" dirty="0" smtClean="0"/>
              <a:t>How can we rescue Naughty Bus from the ice? Find the best way to melt the ice. Discovery Dog.</a:t>
            </a:r>
            <a:r>
              <a:rPr lang="en-GB" dirty="0" smtClean="0">
                <a:solidFill>
                  <a:srgbClr val="FF0000"/>
                </a:solidFill>
              </a:rPr>
              <a:t> WOW- naughty bus stuck in ice (different colours etc).</a:t>
            </a:r>
            <a:endParaRPr lang="en-US" dirty="0">
              <a:solidFill>
                <a:srgbClr val="FF0000"/>
              </a:solidFill>
            </a:endParaRPr>
          </a:p>
        </p:txBody>
      </p:sp>
      <p:sp>
        <p:nvSpPr>
          <p:cNvPr id="15" name="TextBox 14"/>
          <p:cNvSpPr txBox="1"/>
          <p:nvPr/>
        </p:nvSpPr>
        <p:spPr>
          <a:xfrm>
            <a:off x="6012160" y="1052736"/>
            <a:ext cx="2571768" cy="1477328"/>
          </a:xfrm>
          <a:prstGeom prst="rect">
            <a:avLst/>
          </a:prstGeom>
          <a:noFill/>
        </p:spPr>
        <p:txBody>
          <a:bodyPr wrap="square" rtlCol="0">
            <a:spAutoFit/>
          </a:bodyPr>
          <a:lstStyle/>
          <a:p>
            <a:r>
              <a:rPr lang="en-GB" dirty="0" smtClean="0"/>
              <a:t>Find the best material/ surface to make Naughty Bus travel the furthest down the ramp. Discovery Dog. </a:t>
            </a:r>
            <a:endParaRPr lang="en-US" dirty="0"/>
          </a:p>
        </p:txBody>
      </p:sp>
      <p:sp>
        <p:nvSpPr>
          <p:cNvPr id="16" name="TextBox 15"/>
          <p:cNvSpPr txBox="1"/>
          <p:nvPr/>
        </p:nvSpPr>
        <p:spPr>
          <a:xfrm>
            <a:off x="357158" y="4071942"/>
            <a:ext cx="2428892" cy="2308324"/>
          </a:xfrm>
          <a:prstGeom prst="rect">
            <a:avLst/>
          </a:prstGeom>
          <a:noFill/>
        </p:spPr>
        <p:txBody>
          <a:bodyPr wrap="square" rtlCol="0">
            <a:spAutoFit/>
          </a:bodyPr>
          <a:lstStyle/>
          <a:p>
            <a:r>
              <a:rPr lang="en-GB" dirty="0" smtClean="0"/>
              <a:t>Naughty Bus explores different textures/ food e.g. Beans, cornflakes, jelly, straw, mud, bark etc. Talk about similarities and differences and what each feels like.</a:t>
            </a:r>
            <a:endParaRPr lang="en-US" dirty="0"/>
          </a:p>
        </p:txBody>
      </p:sp>
      <p:sp>
        <p:nvSpPr>
          <p:cNvPr id="17" name="TextBox 16"/>
          <p:cNvSpPr txBox="1"/>
          <p:nvPr/>
        </p:nvSpPr>
        <p:spPr>
          <a:xfrm>
            <a:off x="3131840" y="4725144"/>
            <a:ext cx="2428892" cy="1200329"/>
          </a:xfrm>
          <a:prstGeom prst="rect">
            <a:avLst/>
          </a:prstGeom>
          <a:noFill/>
        </p:spPr>
        <p:txBody>
          <a:bodyPr wrap="square" rtlCol="0">
            <a:spAutoFit/>
          </a:bodyPr>
          <a:lstStyle/>
          <a:p>
            <a:r>
              <a:rPr lang="en-GB" dirty="0" smtClean="0"/>
              <a:t>Reflections/ mirrors and symmetry. Butterfly/ bus/ self symmetry pictures.</a:t>
            </a:r>
            <a:endParaRPr lang="en-US" dirty="0"/>
          </a:p>
        </p:txBody>
      </p:sp>
      <p:sp>
        <p:nvSpPr>
          <p:cNvPr id="18" name="TextBox 17"/>
          <p:cNvSpPr txBox="1"/>
          <p:nvPr/>
        </p:nvSpPr>
        <p:spPr>
          <a:xfrm>
            <a:off x="6072198" y="4071942"/>
            <a:ext cx="2643206" cy="2308324"/>
          </a:xfrm>
          <a:prstGeom prst="rect">
            <a:avLst/>
          </a:prstGeom>
          <a:noFill/>
        </p:spPr>
        <p:txBody>
          <a:bodyPr wrap="square" rtlCol="0">
            <a:spAutoFit/>
          </a:bodyPr>
          <a:lstStyle/>
          <a:p>
            <a:r>
              <a:rPr lang="en-GB" dirty="0" smtClean="0"/>
              <a:t>Floating and Sinking. Predict which objects will float/ sink. Test in water trough. Make boats to help passengers get across the pond. Who’s boat holds the most passengers? </a:t>
            </a: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131840" y="188640"/>
            <a:ext cx="2448272" cy="646331"/>
          </a:xfrm>
          <a:prstGeom prst="rect">
            <a:avLst/>
          </a:prstGeom>
          <a:noFill/>
          <a:ln>
            <a:solidFill>
              <a:schemeClr val="bg2">
                <a:lumMod val="10000"/>
              </a:schemeClr>
            </a:solidFill>
          </a:ln>
        </p:spPr>
        <p:txBody>
          <a:bodyPr wrap="square" rtlCol="0">
            <a:spAutoFit/>
          </a:bodyPr>
          <a:lstStyle/>
          <a:p>
            <a:r>
              <a:rPr lang="en-GB" dirty="0" smtClean="0"/>
              <a:t>Science topic – </a:t>
            </a:r>
          </a:p>
          <a:p>
            <a:endParaRPr lang="en-GB" dirty="0"/>
          </a:p>
        </p:txBody>
      </p:sp>
      <p:sp>
        <p:nvSpPr>
          <p:cNvPr id="5" name="TextBox 4"/>
          <p:cNvSpPr txBox="1"/>
          <p:nvPr/>
        </p:nvSpPr>
        <p:spPr>
          <a:xfrm>
            <a:off x="285720" y="928670"/>
            <a:ext cx="2520280" cy="553998"/>
          </a:xfrm>
          <a:prstGeom prst="rect">
            <a:avLst/>
          </a:prstGeom>
          <a:noFill/>
          <a:ln>
            <a:solidFill>
              <a:schemeClr val="bg2">
                <a:lumMod val="10000"/>
              </a:schemeClr>
            </a:solidFill>
          </a:ln>
        </p:spPr>
        <p:txBody>
          <a:bodyPr wrap="square" rtlCol="0">
            <a:spAutoFit/>
          </a:bodyPr>
          <a:lstStyle/>
          <a:p>
            <a:pPr algn="ctr"/>
            <a:r>
              <a:rPr lang="en-GB" b="1" dirty="0" smtClean="0"/>
              <a:t>Lesson 1:</a:t>
            </a:r>
          </a:p>
          <a:p>
            <a:endParaRPr lang="en-GB" sz="1200" dirty="0"/>
          </a:p>
        </p:txBody>
      </p:sp>
      <p:sp>
        <p:nvSpPr>
          <p:cNvPr id="6" name="TextBox 5"/>
          <p:cNvSpPr txBox="1"/>
          <p:nvPr/>
        </p:nvSpPr>
        <p:spPr>
          <a:xfrm>
            <a:off x="3071802" y="928670"/>
            <a:ext cx="2520280" cy="615553"/>
          </a:xfrm>
          <a:prstGeom prst="rect">
            <a:avLst/>
          </a:prstGeom>
          <a:noFill/>
          <a:ln>
            <a:solidFill>
              <a:schemeClr val="bg2">
                <a:lumMod val="10000"/>
              </a:schemeClr>
            </a:solidFill>
          </a:ln>
        </p:spPr>
        <p:txBody>
          <a:bodyPr wrap="square" rtlCol="0">
            <a:spAutoFit/>
          </a:bodyPr>
          <a:lstStyle/>
          <a:p>
            <a:pPr algn="ctr"/>
            <a:r>
              <a:rPr lang="en-GB" b="1" dirty="0" smtClean="0"/>
              <a:t>Lesson 2:</a:t>
            </a:r>
          </a:p>
          <a:p>
            <a:pPr algn="ctr"/>
            <a:endParaRPr lang="en-GB" sz="1600" dirty="0" smtClean="0"/>
          </a:p>
        </p:txBody>
      </p:sp>
      <p:sp>
        <p:nvSpPr>
          <p:cNvPr id="7" name="TextBox 6"/>
          <p:cNvSpPr txBox="1"/>
          <p:nvPr/>
        </p:nvSpPr>
        <p:spPr>
          <a:xfrm>
            <a:off x="6084168" y="260648"/>
            <a:ext cx="2520280" cy="646331"/>
          </a:xfrm>
          <a:prstGeom prst="rect">
            <a:avLst/>
          </a:prstGeom>
          <a:noFill/>
          <a:ln>
            <a:solidFill>
              <a:schemeClr val="bg2">
                <a:lumMod val="10000"/>
              </a:schemeClr>
            </a:solidFill>
          </a:ln>
        </p:spPr>
        <p:txBody>
          <a:bodyPr wrap="square" rtlCol="0">
            <a:spAutoFit/>
          </a:bodyPr>
          <a:lstStyle/>
          <a:p>
            <a:pPr algn="ctr"/>
            <a:r>
              <a:rPr lang="en-GB" b="1" dirty="0" smtClean="0"/>
              <a:t>Lesson 3:</a:t>
            </a:r>
          </a:p>
          <a:p>
            <a:endParaRPr lang="en-GB" dirty="0"/>
          </a:p>
        </p:txBody>
      </p:sp>
      <p:sp>
        <p:nvSpPr>
          <p:cNvPr id="8" name="TextBox 7"/>
          <p:cNvSpPr txBox="1"/>
          <p:nvPr/>
        </p:nvSpPr>
        <p:spPr>
          <a:xfrm>
            <a:off x="214282" y="3357562"/>
            <a:ext cx="2520280" cy="646331"/>
          </a:xfrm>
          <a:prstGeom prst="rect">
            <a:avLst/>
          </a:prstGeom>
          <a:noFill/>
          <a:ln>
            <a:solidFill>
              <a:schemeClr val="bg2">
                <a:lumMod val="10000"/>
              </a:schemeClr>
            </a:solidFill>
          </a:ln>
        </p:spPr>
        <p:txBody>
          <a:bodyPr wrap="square" rtlCol="0">
            <a:spAutoFit/>
          </a:bodyPr>
          <a:lstStyle/>
          <a:p>
            <a:pPr algn="ctr"/>
            <a:r>
              <a:rPr lang="en-GB" b="1" dirty="0" smtClean="0"/>
              <a:t>Lesson 4:</a:t>
            </a:r>
          </a:p>
          <a:p>
            <a:endParaRPr lang="en-GB" dirty="0"/>
          </a:p>
        </p:txBody>
      </p:sp>
      <p:sp>
        <p:nvSpPr>
          <p:cNvPr id="9" name="TextBox 8"/>
          <p:cNvSpPr txBox="1"/>
          <p:nvPr/>
        </p:nvSpPr>
        <p:spPr>
          <a:xfrm>
            <a:off x="3071802" y="3429000"/>
            <a:ext cx="2520280" cy="892552"/>
          </a:xfrm>
          <a:prstGeom prst="rect">
            <a:avLst/>
          </a:prstGeom>
          <a:noFill/>
          <a:ln>
            <a:solidFill>
              <a:schemeClr val="bg2">
                <a:lumMod val="10000"/>
              </a:schemeClr>
            </a:solidFill>
          </a:ln>
        </p:spPr>
        <p:txBody>
          <a:bodyPr wrap="square" rtlCol="0">
            <a:spAutoFit/>
          </a:bodyPr>
          <a:lstStyle/>
          <a:p>
            <a:pPr algn="ctr"/>
            <a:r>
              <a:rPr lang="en-GB" b="1" dirty="0" smtClean="0"/>
              <a:t>Lesson 5:</a:t>
            </a:r>
          </a:p>
          <a:p>
            <a:pPr algn="ctr"/>
            <a:endParaRPr lang="en-GB" sz="1600" dirty="0" smtClean="0"/>
          </a:p>
          <a:p>
            <a:endParaRPr lang="en-GB" dirty="0"/>
          </a:p>
        </p:txBody>
      </p:sp>
      <p:sp>
        <p:nvSpPr>
          <p:cNvPr id="10" name="TextBox 9"/>
          <p:cNvSpPr txBox="1"/>
          <p:nvPr/>
        </p:nvSpPr>
        <p:spPr>
          <a:xfrm>
            <a:off x="6084168" y="3212976"/>
            <a:ext cx="2520280" cy="646331"/>
          </a:xfrm>
          <a:prstGeom prst="rect">
            <a:avLst/>
          </a:prstGeom>
          <a:noFill/>
          <a:ln>
            <a:solidFill>
              <a:schemeClr val="bg2">
                <a:lumMod val="10000"/>
              </a:schemeClr>
            </a:solidFill>
          </a:ln>
        </p:spPr>
        <p:txBody>
          <a:bodyPr wrap="square" rtlCol="0">
            <a:spAutoFit/>
          </a:bodyPr>
          <a:lstStyle/>
          <a:p>
            <a:pPr algn="ctr"/>
            <a:r>
              <a:rPr lang="en-GB" b="1" dirty="0" smtClean="0"/>
              <a:t>Lesson 6:</a:t>
            </a:r>
          </a:p>
          <a:p>
            <a:endParaRPr lang="en-GB" dirty="0"/>
          </a:p>
        </p:txBody>
      </p:sp>
      <p:sp>
        <p:nvSpPr>
          <p:cNvPr id="11" name="TextBox 10"/>
          <p:cNvSpPr txBox="1"/>
          <p:nvPr/>
        </p:nvSpPr>
        <p:spPr>
          <a:xfrm>
            <a:off x="5436096" y="6021288"/>
            <a:ext cx="3528392" cy="615553"/>
          </a:xfrm>
          <a:prstGeom prst="rect">
            <a:avLst/>
          </a:prstGeom>
          <a:noFill/>
          <a:ln>
            <a:solidFill>
              <a:schemeClr val="bg2">
                <a:lumMod val="10000"/>
              </a:schemeClr>
            </a:solidFill>
          </a:ln>
        </p:spPr>
        <p:txBody>
          <a:bodyPr wrap="square" rtlCol="0">
            <a:spAutoFit/>
          </a:bodyPr>
          <a:lstStyle/>
          <a:p>
            <a:pPr algn="ctr"/>
            <a:r>
              <a:rPr lang="en-GB" sz="1600" b="1" dirty="0" smtClean="0"/>
              <a:t>Stand alone investigations:</a:t>
            </a:r>
          </a:p>
          <a:p>
            <a:endParaRPr lang="en-GB" dirty="0"/>
          </a:p>
        </p:txBody>
      </p:sp>
      <p:sp>
        <p:nvSpPr>
          <p:cNvPr id="12" name="TextBox 11"/>
          <p:cNvSpPr txBox="1"/>
          <p:nvPr/>
        </p:nvSpPr>
        <p:spPr>
          <a:xfrm>
            <a:off x="3286116" y="500042"/>
            <a:ext cx="2214578" cy="369332"/>
          </a:xfrm>
          <a:prstGeom prst="rect">
            <a:avLst/>
          </a:prstGeom>
          <a:noFill/>
        </p:spPr>
        <p:txBody>
          <a:bodyPr wrap="square" rtlCol="0">
            <a:spAutoFit/>
          </a:bodyPr>
          <a:lstStyle/>
          <a:p>
            <a:r>
              <a:rPr lang="en-GB" dirty="0" smtClean="0">
                <a:solidFill>
                  <a:srgbClr val="FF0000"/>
                </a:solidFill>
              </a:rPr>
              <a:t>Traditional Tales</a:t>
            </a:r>
            <a:endParaRPr lang="en-US" dirty="0">
              <a:solidFill>
                <a:srgbClr val="FF0000"/>
              </a:solidFill>
            </a:endParaRPr>
          </a:p>
        </p:txBody>
      </p:sp>
      <p:sp>
        <p:nvSpPr>
          <p:cNvPr id="13" name="TextBox 12"/>
          <p:cNvSpPr txBox="1"/>
          <p:nvPr/>
        </p:nvSpPr>
        <p:spPr>
          <a:xfrm>
            <a:off x="357158" y="1500174"/>
            <a:ext cx="2500330" cy="2123658"/>
          </a:xfrm>
          <a:prstGeom prst="rect">
            <a:avLst/>
          </a:prstGeom>
          <a:noFill/>
        </p:spPr>
        <p:txBody>
          <a:bodyPr wrap="square" rtlCol="0">
            <a:spAutoFit/>
          </a:bodyPr>
          <a:lstStyle/>
          <a:p>
            <a:r>
              <a:rPr lang="en-GB" dirty="0" smtClean="0">
                <a:solidFill>
                  <a:srgbClr val="FF0000"/>
                </a:solidFill>
              </a:rPr>
              <a:t>The Three Pigs.</a:t>
            </a:r>
          </a:p>
          <a:p>
            <a:r>
              <a:rPr lang="en-GB" sz="1600" dirty="0" smtClean="0"/>
              <a:t>Make the pig’s houses from straw, sticks and bricks. Test the strength of each material. Which was the best? Why? Little architects.  Make own dens.</a:t>
            </a:r>
          </a:p>
          <a:p>
            <a:endParaRPr lang="en-US" dirty="0"/>
          </a:p>
        </p:txBody>
      </p:sp>
      <p:sp>
        <p:nvSpPr>
          <p:cNvPr id="14" name="TextBox 13"/>
          <p:cNvSpPr txBox="1"/>
          <p:nvPr/>
        </p:nvSpPr>
        <p:spPr>
          <a:xfrm>
            <a:off x="3143240" y="1643050"/>
            <a:ext cx="2428892" cy="1661993"/>
          </a:xfrm>
          <a:prstGeom prst="rect">
            <a:avLst/>
          </a:prstGeom>
          <a:noFill/>
        </p:spPr>
        <p:txBody>
          <a:bodyPr wrap="square" rtlCol="0">
            <a:spAutoFit/>
          </a:bodyPr>
          <a:lstStyle/>
          <a:p>
            <a:r>
              <a:rPr lang="en-GB" dirty="0" smtClean="0">
                <a:solidFill>
                  <a:srgbClr val="FF0000"/>
                </a:solidFill>
              </a:rPr>
              <a:t>The Three Bears.</a:t>
            </a:r>
          </a:p>
          <a:p>
            <a:r>
              <a:rPr lang="en-GB" sz="1400" dirty="0" smtClean="0"/>
              <a:t>Make porridge from recipe. Add sugar, honey, salt, chocolate etc and taste. Which was your favourite? What happened to the oats when they were heated up?</a:t>
            </a:r>
            <a:endParaRPr lang="en-US" sz="1400" dirty="0"/>
          </a:p>
        </p:txBody>
      </p:sp>
      <p:sp>
        <p:nvSpPr>
          <p:cNvPr id="15" name="TextBox 14"/>
          <p:cNvSpPr txBox="1"/>
          <p:nvPr/>
        </p:nvSpPr>
        <p:spPr>
          <a:xfrm>
            <a:off x="6084168" y="980728"/>
            <a:ext cx="2571768" cy="2092881"/>
          </a:xfrm>
          <a:prstGeom prst="rect">
            <a:avLst/>
          </a:prstGeom>
          <a:noFill/>
        </p:spPr>
        <p:txBody>
          <a:bodyPr wrap="square" rtlCol="0">
            <a:spAutoFit/>
          </a:bodyPr>
          <a:lstStyle/>
          <a:p>
            <a:r>
              <a:rPr lang="en-GB" dirty="0" smtClean="0">
                <a:solidFill>
                  <a:srgbClr val="FF0000"/>
                </a:solidFill>
              </a:rPr>
              <a:t>The Three Bears.</a:t>
            </a:r>
          </a:p>
          <a:p>
            <a:r>
              <a:rPr lang="en-GB" sz="1400" dirty="0" smtClean="0"/>
              <a:t>Design and make a new chair for baby bear. What does the chair need? Which chair is the comfiest etc? Which material was the best and why? Test using a teddy bear. Little architects. </a:t>
            </a:r>
            <a:r>
              <a:rPr lang="en-GB" sz="1400" dirty="0" smtClean="0">
                <a:solidFill>
                  <a:srgbClr val="FF0000"/>
                </a:solidFill>
              </a:rPr>
              <a:t>WOW- crime scene with broken chair and clues.</a:t>
            </a:r>
            <a:endParaRPr lang="en-US" sz="1400" dirty="0"/>
          </a:p>
        </p:txBody>
      </p:sp>
      <p:sp>
        <p:nvSpPr>
          <p:cNvPr id="16" name="TextBox 15"/>
          <p:cNvSpPr txBox="1"/>
          <p:nvPr/>
        </p:nvSpPr>
        <p:spPr>
          <a:xfrm>
            <a:off x="3071802" y="4357694"/>
            <a:ext cx="2500330" cy="2308324"/>
          </a:xfrm>
          <a:prstGeom prst="rect">
            <a:avLst/>
          </a:prstGeom>
          <a:noFill/>
        </p:spPr>
        <p:txBody>
          <a:bodyPr wrap="square" rtlCol="0">
            <a:spAutoFit/>
          </a:bodyPr>
          <a:lstStyle/>
          <a:p>
            <a:r>
              <a:rPr lang="en-GB" dirty="0" smtClean="0">
                <a:solidFill>
                  <a:srgbClr val="FF0000"/>
                </a:solidFill>
              </a:rPr>
              <a:t>The Gingerbread Man</a:t>
            </a:r>
            <a:r>
              <a:rPr lang="en-GB" dirty="0" smtClean="0"/>
              <a:t>.</a:t>
            </a:r>
          </a:p>
          <a:p>
            <a:r>
              <a:rPr lang="en-GB" dirty="0" smtClean="0"/>
              <a:t>Make own gingerbread men, following a recipe. Look at change in materials.  Make gingerbread play dough. Gingerbread men for snack. </a:t>
            </a:r>
            <a:endParaRPr lang="en-US" dirty="0"/>
          </a:p>
        </p:txBody>
      </p:sp>
      <p:sp>
        <p:nvSpPr>
          <p:cNvPr id="17" name="TextBox 16"/>
          <p:cNvSpPr txBox="1"/>
          <p:nvPr/>
        </p:nvSpPr>
        <p:spPr>
          <a:xfrm>
            <a:off x="251520" y="4005064"/>
            <a:ext cx="2500330" cy="2308324"/>
          </a:xfrm>
          <a:prstGeom prst="rect">
            <a:avLst/>
          </a:prstGeom>
          <a:noFill/>
        </p:spPr>
        <p:txBody>
          <a:bodyPr wrap="square" rtlCol="0">
            <a:spAutoFit/>
          </a:bodyPr>
          <a:lstStyle/>
          <a:p>
            <a:r>
              <a:rPr lang="en-GB" dirty="0" smtClean="0">
                <a:solidFill>
                  <a:srgbClr val="FF0000"/>
                </a:solidFill>
              </a:rPr>
              <a:t>The Three Bears.</a:t>
            </a:r>
          </a:p>
          <a:p>
            <a:r>
              <a:rPr lang="en-GB" dirty="0" smtClean="0"/>
              <a:t>Make a bear cave in book nook. Explore the best light source to light up the cave. Explore nocturnal animals. Can’t you sleep Little Bear story. </a:t>
            </a:r>
            <a:endParaRPr lang="en-US" dirty="0"/>
          </a:p>
        </p:txBody>
      </p:sp>
      <p:sp>
        <p:nvSpPr>
          <p:cNvPr id="18" name="TextBox 17"/>
          <p:cNvSpPr txBox="1"/>
          <p:nvPr/>
        </p:nvSpPr>
        <p:spPr>
          <a:xfrm>
            <a:off x="6084168" y="4005064"/>
            <a:ext cx="2714644" cy="1846659"/>
          </a:xfrm>
          <a:prstGeom prst="rect">
            <a:avLst/>
          </a:prstGeom>
          <a:noFill/>
        </p:spPr>
        <p:txBody>
          <a:bodyPr wrap="square" rtlCol="0">
            <a:spAutoFit/>
          </a:bodyPr>
          <a:lstStyle/>
          <a:p>
            <a:r>
              <a:rPr lang="en-GB" dirty="0" smtClean="0">
                <a:solidFill>
                  <a:srgbClr val="FF0000"/>
                </a:solidFill>
              </a:rPr>
              <a:t>Jack and the Beanstalk</a:t>
            </a:r>
            <a:r>
              <a:rPr lang="en-GB" dirty="0" smtClean="0"/>
              <a:t>.</a:t>
            </a:r>
          </a:p>
          <a:p>
            <a:r>
              <a:rPr lang="en-GB" sz="1600" dirty="0" smtClean="0"/>
              <a:t>Grow own bean stalks using broad bean seeds. Measure which grows the tallest. Test different conditions </a:t>
            </a:r>
            <a:r>
              <a:rPr lang="en-GB" sz="1600" dirty="0" err="1" smtClean="0"/>
              <a:t>e.g</a:t>
            </a:r>
            <a:r>
              <a:rPr lang="en-GB" sz="1600" dirty="0" smtClean="0"/>
              <a:t>  no water, dark, sunlight and water, etc. </a:t>
            </a:r>
            <a:endParaRPr lang="en-US" sz="16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131840" y="188640"/>
            <a:ext cx="2448272" cy="646331"/>
          </a:xfrm>
          <a:prstGeom prst="rect">
            <a:avLst/>
          </a:prstGeom>
          <a:noFill/>
          <a:ln>
            <a:solidFill>
              <a:schemeClr val="bg2">
                <a:lumMod val="10000"/>
              </a:schemeClr>
            </a:solidFill>
          </a:ln>
        </p:spPr>
        <p:txBody>
          <a:bodyPr wrap="square" rtlCol="0">
            <a:spAutoFit/>
          </a:bodyPr>
          <a:lstStyle/>
          <a:p>
            <a:r>
              <a:rPr lang="en-GB" dirty="0" smtClean="0"/>
              <a:t>Science topic – </a:t>
            </a:r>
          </a:p>
          <a:p>
            <a:endParaRPr lang="en-GB" dirty="0"/>
          </a:p>
        </p:txBody>
      </p:sp>
      <p:sp>
        <p:nvSpPr>
          <p:cNvPr id="5" name="TextBox 4"/>
          <p:cNvSpPr txBox="1"/>
          <p:nvPr/>
        </p:nvSpPr>
        <p:spPr>
          <a:xfrm>
            <a:off x="285720" y="642918"/>
            <a:ext cx="2520280" cy="553998"/>
          </a:xfrm>
          <a:prstGeom prst="rect">
            <a:avLst/>
          </a:prstGeom>
          <a:noFill/>
          <a:ln>
            <a:solidFill>
              <a:schemeClr val="bg2">
                <a:lumMod val="10000"/>
              </a:schemeClr>
            </a:solidFill>
          </a:ln>
        </p:spPr>
        <p:txBody>
          <a:bodyPr wrap="square" rtlCol="0">
            <a:spAutoFit/>
          </a:bodyPr>
          <a:lstStyle/>
          <a:p>
            <a:pPr algn="ctr"/>
            <a:r>
              <a:rPr lang="en-GB" b="1" dirty="0" smtClean="0"/>
              <a:t>Lesson 1:</a:t>
            </a:r>
          </a:p>
          <a:p>
            <a:endParaRPr lang="en-GB" sz="1200" dirty="0"/>
          </a:p>
        </p:txBody>
      </p:sp>
      <p:sp>
        <p:nvSpPr>
          <p:cNvPr id="6" name="TextBox 5"/>
          <p:cNvSpPr txBox="1"/>
          <p:nvPr/>
        </p:nvSpPr>
        <p:spPr>
          <a:xfrm>
            <a:off x="3071802" y="928670"/>
            <a:ext cx="2520280" cy="615553"/>
          </a:xfrm>
          <a:prstGeom prst="rect">
            <a:avLst/>
          </a:prstGeom>
          <a:noFill/>
          <a:ln>
            <a:solidFill>
              <a:schemeClr val="bg2">
                <a:lumMod val="10000"/>
              </a:schemeClr>
            </a:solidFill>
          </a:ln>
        </p:spPr>
        <p:txBody>
          <a:bodyPr wrap="square" rtlCol="0">
            <a:spAutoFit/>
          </a:bodyPr>
          <a:lstStyle/>
          <a:p>
            <a:pPr algn="ctr"/>
            <a:r>
              <a:rPr lang="en-GB" b="1" dirty="0" smtClean="0"/>
              <a:t>Lesson 2:</a:t>
            </a:r>
          </a:p>
          <a:p>
            <a:pPr algn="ctr"/>
            <a:endParaRPr lang="en-GB" sz="1600" dirty="0" smtClean="0"/>
          </a:p>
        </p:txBody>
      </p:sp>
      <p:sp>
        <p:nvSpPr>
          <p:cNvPr id="7" name="TextBox 6"/>
          <p:cNvSpPr txBox="1"/>
          <p:nvPr/>
        </p:nvSpPr>
        <p:spPr>
          <a:xfrm>
            <a:off x="6000760" y="642918"/>
            <a:ext cx="2520280" cy="646331"/>
          </a:xfrm>
          <a:prstGeom prst="rect">
            <a:avLst/>
          </a:prstGeom>
          <a:noFill/>
          <a:ln>
            <a:solidFill>
              <a:schemeClr val="bg2">
                <a:lumMod val="10000"/>
              </a:schemeClr>
            </a:solidFill>
          </a:ln>
        </p:spPr>
        <p:txBody>
          <a:bodyPr wrap="square" rtlCol="0">
            <a:spAutoFit/>
          </a:bodyPr>
          <a:lstStyle/>
          <a:p>
            <a:pPr algn="ctr"/>
            <a:r>
              <a:rPr lang="en-GB" b="1" dirty="0" smtClean="0"/>
              <a:t>Lesson 3:</a:t>
            </a:r>
          </a:p>
          <a:p>
            <a:endParaRPr lang="en-GB" dirty="0"/>
          </a:p>
        </p:txBody>
      </p:sp>
      <p:sp>
        <p:nvSpPr>
          <p:cNvPr id="8" name="TextBox 7"/>
          <p:cNvSpPr txBox="1"/>
          <p:nvPr/>
        </p:nvSpPr>
        <p:spPr>
          <a:xfrm>
            <a:off x="251520" y="3068960"/>
            <a:ext cx="2520280" cy="646331"/>
          </a:xfrm>
          <a:prstGeom prst="rect">
            <a:avLst/>
          </a:prstGeom>
          <a:noFill/>
          <a:ln>
            <a:solidFill>
              <a:schemeClr val="bg2">
                <a:lumMod val="10000"/>
              </a:schemeClr>
            </a:solidFill>
          </a:ln>
        </p:spPr>
        <p:txBody>
          <a:bodyPr wrap="square" rtlCol="0">
            <a:spAutoFit/>
          </a:bodyPr>
          <a:lstStyle/>
          <a:p>
            <a:pPr algn="ctr"/>
            <a:r>
              <a:rPr lang="en-GB" b="1" dirty="0" smtClean="0"/>
              <a:t>Lesson 4:</a:t>
            </a:r>
          </a:p>
          <a:p>
            <a:endParaRPr lang="en-GB" dirty="0"/>
          </a:p>
        </p:txBody>
      </p:sp>
      <p:sp>
        <p:nvSpPr>
          <p:cNvPr id="9" name="TextBox 8"/>
          <p:cNvSpPr txBox="1"/>
          <p:nvPr/>
        </p:nvSpPr>
        <p:spPr>
          <a:xfrm>
            <a:off x="3071802" y="4071942"/>
            <a:ext cx="2520280" cy="892552"/>
          </a:xfrm>
          <a:prstGeom prst="rect">
            <a:avLst/>
          </a:prstGeom>
          <a:noFill/>
          <a:ln>
            <a:solidFill>
              <a:schemeClr val="bg2">
                <a:lumMod val="10000"/>
              </a:schemeClr>
            </a:solidFill>
          </a:ln>
        </p:spPr>
        <p:txBody>
          <a:bodyPr wrap="square" rtlCol="0">
            <a:spAutoFit/>
          </a:bodyPr>
          <a:lstStyle/>
          <a:p>
            <a:pPr algn="ctr"/>
            <a:r>
              <a:rPr lang="en-GB" b="1" dirty="0" smtClean="0"/>
              <a:t>Lesson 5:</a:t>
            </a:r>
          </a:p>
          <a:p>
            <a:pPr algn="ctr"/>
            <a:endParaRPr lang="en-GB" sz="1600" dirty="0" smtClean="0"/>
          </a:p>
          <a:p>
            <a:endParaRPr lang="en-GB" dirty="0"/>
          </a:p>
        </p:txBody>
      </p:sp>
      <p:sp>
        <p:nvSpPr>
          <p:cNvPr id="10" name="TextBox 9"/>
          <p:cNvSpPr txBox="1"/>
          <p:nvPr/>
        </p:nvSpPr>
        <p:spPr>
          <a:xfrm>
            <a:off x="6357950" y="4500570"/>
            <a:ext cx="2520280" cy="646331"/>
          </a:xfrm>
          <a:prstGeom prst="rect">
            <a:avLst/>
          </a:prstGeom>
          <a:noFill/>
          <a:ln>
            <a:solidFill>
              <a:schemeClr val="bg2">
                <a:lumMod val="10000"/>
              </a:schemeClr>
            </a:solidFill>
          </a:ln>
        </p:spPr>
        <p:txBody>
          <a:bodyPr wrap="square" rtlCol="0">
            <a:spAutoFit/>
          </a:bodyPr>
          <a:lstStyle/>
          <a:p>
            <a:pPr algn="ctr"/>
            <a:r>
              <a:rPr lang="en-GB" b="1" dirty="0" smtClean="0"/>
              <a:t>Lesson 6:</a:t>
            </a:r>
          </a:p>
          <a:p>
            <a:endParaRPr lang="en-GB" dirty="0"/>
          </a:p>
        </p:txBody>
      </p:sp>
      <p:sp>
        <p:nvSpPr>
          <p:cNvPr id="11" name="TextBox 10"/>
          <p:cNvSpPr txBox="1"/>
          <p:nvPr/>
        </p:nvSpPr>
        <p:spPr>
          <a:xfrm>
            <a:off x="5357818" y="6072206"/>
            <a:ext cx="3528392" cy="615553"/>
          </a:xfrm>
          <a:prstGeom prst="rect">
            <a:avLst/>
          </a:prstGeom>
          <a:noFill/>
          <a:ln>
            <a:solidFill>
              <a:schemeClr val="bg2">
                <a:lumMod val="10000"/>
              </a:schemeClr>
            </a:solidFill>
          </a:ln>
        </p:spPr>
        <p:txBody>
          <a:bodyPr wrap="square" rtlCol="0">
            <a:spAutoFit/>
          </a:bodyPr>
          <a:lstStyle/>
          <a:p>
            <a:pPr algn="ctr"/>
            <a:r>
              <a:rPr lang="en-GB" sz="1600" b="1" dirty="0" smtClean="0"/>
              <a:t>Stand alone investigations:</a:t>
            </a:r>
          </a:p>
          <a:p>
            <a:endParaRPr lang="en-GB" dirty="0"/>
          </a:p>
        </p:txBody>
      </p:sp>
      <p:sp>
        <p:nvSpPr>
          <p:cNvPr id="12" name="TextBox 11"/>
          <p:cNvSpPr txBox="1"/>
          <p:nvPr/>
        </p:nvSpPr>
        <p:spPr>
          <a:xfrm>
            <a:off x="3214678" y="428604"/>
            <a:ext cx="2357454" cy="369332"/>
          </a:xfrm>
          <a:prstGeom prst="rect">
            <a:avLst/>
          </a:prstGeom>
          <a:noFill/>
        </p:spPr>
        <p:txBody>
          <a:bodyPr wrap="square" rtlCol="0">
            <a:spAutoFit/>
          </a:bodyPr>
          <a:lstStyle/>
          <a:p>
            <a:r>
              <a:rPr lang="en-GB" dirty="0" smtClean="0">
                <a:solidFill>
                  <a:srgbClr val="FF0000"/>
                </a:solidFill>
              </a:rPr>
              <a:t>Life Cycles</a:t>
            </a:r>
            <a:endParaRPr lang="en-US" dirty="0">
              <a:solidFill>
                <a:srgbClr val="FF0000"/>
              </a:solidFill>
            </a:endParaRPr>
          </a:p>
        </p:txBody>
      </p:sp>
      <p:sp>
        <p:nvSpPr>
          <p:cNvPr id="13" name="TextBox 12"/>
          <p:cNvSpPr txBox="1"/>
          <p:nvPr/>
        </p:nvSpPr>
        <p:spPr>
          <a:xfrm>
            <a:off x="285720" y="3786190"/>
            <a:ext cx="2428892" cy="369332"/>
          </a:xfrm>
          <a:prstGeom prst="rect">
            <a:avLst/>
          </a:prstGeom>
          <a:noFill/>
        </p:spPr>
        <p:txBody>
          <a:bodyPr wrap="square" rtlCol="0">
            <a:spAutoFit/>
          </a:bodyPr>
          <a:lstStyle/>
          <a:p>
            <a:r>
              <a:rPr lang="en-GB" dirty="0" smtClean="0">
                <a:solidFill>
                  <a:srgbClr val="FF0000"/>
                </a:solidFill>
              </a:rPr>
              <a:t>Chicks.</a:t>
            </a:r>
            <a:endParaRPr lang="en-US" dirty="0">
              <a:solidFill>
                <a:srgbClr val="FF0000"/>
              </a:solidFill>
            </a:endParaRPr>
          </a:p>
        </p:txBody>
      </p:sp>
      <p:sp>
        <p:nvSpPr>
          <p:cNvPr id="14" name="TextBox 13"/>
          <p:cNvSpPr txBox="1"/>
          <p:nvPr/>
        </p:nvSpPr>
        <p:spPr>
          <a:xfrm>
            <a:off x="3143240" y="1571612"/>
            <a:ext cx="2428892" cy="369332"/>
          </a:xfrm>
          <a:prstGeom prst="rect">
            <a:avLst/>
          </a:prstGeom>
          <a:noFill/>
        </p:spPr>
        <p:txBody>
          <a:bodyPr wrap="square" rtlCol="0">
            <a:spAutoFit/>
          </a:bodyPr>
          <a:lstStyle/>
          <a:p>
            <a:r>
              <a:rPr lang="en-GB" dirty="0" smtClean="0">
                <a:solidFill>
                  <a:srgbClr val="FF0000"/>
                </a:solidFill>
              </a:rPr>
              <a:t>Tadpoles</a:t>
            </a:r>
            <a:r>
              <a:rPr lang="en-GB" dirty="0" smtClean="0"/>
              <a:t>.</a:t>
            </a:r>
            <a:endParaRPr lang="en-US" dirty="0"/>
          </a:p>
        </p:txBody>
      </p:sp>
      <p:sp>
        <p:nvSpPr>
          <p:cNvPr id="15" name="TextBox 14"/>
          <p:cNvSpPr txBox="1"/>
          <p:nvPr/>
        </p:nvSpPr>
        <p:spPr>
          <a:xfrm>
            <a:off x="6000760" y="1285860"/>
            <a:ext cx="2571768" cy="369332"/>
          </a:xfrm>
          <a:prstGeom prst="rect">
            <a:avLst/>
          </a:prstGeom>
          <a:noFill/>
        </p:spPr>
        <p:txBody>
          <a:bodyPr wrap="square" rtlCol="0">
            <a:spAutoFit/>
          </a:bodyPr>
          <a:lstStyle/>
          <a:p>
            <a:r>
              <a:rPr lang="en-GB" dirty="0" smtClean="0">
                <a:solidFill>
                  <a:srgbClr val="FF0000"/>
                </a:solidFill>
              </a:rPr>
              <a:t>Caterpillars.</a:t>
            </a:r>
            <a:endParaRPr lang="en-US" dirty="0">
              <a:solidFill>
                <a:srgbClr val="FF0000"/>
              </a:solidFill>
            </a:endParaRPr>
          </a:p>
        </p:txBody>
      </p:sp>
      <p:sp>
        <p:nvSpPr>
          <p:cNvPr id="16" name="TextBox 15"/>
          <p:cNvSpPr txBox="1"/>
          <p:nvPr/>
        </p:nvSpPr>
        <p:spPr>
          <a:xfrm>
            <a:off x="285720" y="1142984"/>
            <a:ext cx="2571768" cy="1877437"/>
          </a:xfrm>
          <a:prstGeom prst="rect">
            <a:avLst/>
          </a:prstGeom>
          <a:noFill/>
        </p:spPr>
        <p:txBody>
          <a:bodyPr wrap="square" rtlCol="0">
            <a:spAutoFit/>
          </a:bodyPr>
          <a:lstStyle/>
          <a:p>
            <a:r>
              <a:rPr lang="en-GB" dirty="0" smtClean="0">
                <a:solidFill>
                  <a:srgbClr val="FF0000"/>
                </a:solidFill>
              </a:rPr>
              <a:t>Stick Insects.</a:t>
            </a:r>
          </a:p>
          <a:p>
            <a:r>
              <a:rPr lang="en-GB" sz="1400" dirty="0" smtClean="0"/>
              <a:t>Look after our class stick insects. Collect the eggs and look at them with a magnifying glass. Watch them grow and shed their skin.  Hold them and talk about how they feel. Feed them. Non-fiction books/ </a:t>
            </a:r>
            <a:r>
              <a:rPr lang="en-GB" sz="1400" dirty="0" err="1" smtClean="0"/>
              <a:t>google</a:t>
            </a:r>
            <a:r>
              <a:rPr lang="en-GB" sz="1400" dirty="0" smtClean="0"/>
              <a:t>. </a:t>
            </a:r>
            <a:endParaRPr lang="en-US" sz="1400" dirty="0"/>
          </a:p>
        </p:txBody>
      </p:sp>
      <p:sp>
        <p:nvSpPr>
          <p:cNvPr id="17" name="TextBox 16"/>
          <p:cNvSpPr txBox="1"/>
          <p:nvPr/>
        </p:nvSpPr>
        <p:spPr>
          <a:xfrm>
            <a:off x="3214678" y="4929198"/>
            <a:ext cx="2428892" cy="1754326"/>
          </a:xfrm>
          <a:prstGeom prst="rect">
            <a:avLst/>
          </a:prstGeom>
          <a:noFill/>
        </p:spPr>
        <p:txBody>
          <a:bodyPr wrap="square" rtlCol="0">
            <a:spAutoFit/>
          </a:bodyPr>
          <a:lstStyle/>
          <a:p>
            <a:r>
              <a:rPr lang="en-GB" dirty="0" smtClean="0"/>
              <a:t>Life cycle jigsaws.</a:t>
            </a:r>
          </a:p>
          <a:p>
            <a:r>
              <a:rPr lang="en-GB" dirty="0" smtClean="0"/>
              <a:t>Life cycle puppets.</a:t>
            </a:r>
          </a:p>
          <a:p>
            <a:r>
              <a:rPr lang="en-GB" dirty="0" smtClean="0"/>
              <a:t>Life cycles of other animals. Compare. Read Monkey Puzzle story.</a:t>
            </a:r>
            <a:endParaRPr lang="en-US" dirty="0"/>
          </a:p>
        </p:txBody>
      </p:sp>
      <p:sp>
        <p:nvSpPr>
          <p:cNvPr id="19" name="TextBox 18"/>
          <p:cNvSpPr txBox="1"/>
          <p:nvPr/>
        </p:nvSpPr>
        <p:spPr>
          <a:xfrm>
            <a:off x="3143240" y="1857364"/>
            <a:ext cx="2428892" cy="1569660"/>
          </a:xfrm>
          <a:prstGeom prst="rect">
            <a:avLst/>
          </a:prstGeom>
          <a:noFill/>
        </p:spPr>
        <p:txBody>
          <a:bodyPr wrap="square" rtlCol="0">
            <a:spAutoFit/>
          </a:bodyPr>
          <a:lstStyle/>
          <a:p>
            <a:r>
              <a:rPr lang="en-GB" sz="1600" dirty="0" smtClean="0"/>
              <a:t>Collect frog spawn from pond. Watch it change and grow. Record changes. Non-fiction books about frogs. Take frogs back to pond. </a:t>
            </a:r>
            <a:endParaRPr lang="en-US" sz="1600" dirty="0"/>
          </a:p>
        </p:txBody>
      </p:sp>
      <p:sp>
        <p:nvSpPr>
          <p:cNvPr id="20" name="TextBox 19"/>
          <p:cNvSpPr txBox="1"/>
          <p:nvPr/>
        </p:nvSpPr>
        <p:spPr>
          <a:xfrm>
            <a:off x="6072198" y="1643050"/>
            <a:ext cx="2643206" cy="2031325"/>
          </a:xfrm>
          <a:prstGeom prst="rect">
            <a:avLst/>
          </a:prstGeom>
          <a:noFill/>
        </p:spPr>
        <p:txBody>
          <a:bodyPr wrap="square" rtlCol="0">
            <a:spAutoFit/>
          </a:bodyPr>
          <a:lstStyle/>
          <a:p>
            <a:r>
              <a:rPr lang="en-GB" dirty="0" smtClean="0"/>
              <a:t>Read Hungry Caterpillar story. Get tiny caterpillars from insect lore. Watch them grow. Explore the </a:t>
            </a:r>
            <a:r>
              <a:rPr lang="en-GB" dirty="0" err="1" smtClean="0"/>
              <a:t>crysalis</a:t>
            </a:r>
            <a:r>
              <a:rPr lang="en-GB" dirty="0" smtClean="0"/>
              <a:t>. Look at </a:t>
            </a:r>
            <a:r>
              <a:rPr lang="en-GB" dirty="0" err="1" smtClean="0"/>
              <a:t>butterlies</a:t>
            </a:r>
            <a:r>
              <a:rPr lang="en-GB" dirty="0" smtClean="0"/>
              <a:t>. Talk about symmetry. Non fiction books/ </a:t>
            </a:r>
            <a:r>
              <a:rPr lang="en-GB" dirty="0" err="1" smtClean="0"/>
              <a:t>google</a:t>
            </a:r>
            <a:r>
              <a:rPr lang="en-GB" dirty="0" smtClean="0"/>
              <a:t>. </a:t>
            </a:r>
            <a:endParaRPr lang="en-US" dirty="0"/>
          </a:p>
        </p:txBody>
      </p:sp>
      <p:sp>
        <p:nvSpPr>
          <p:cNvPr id="21" name="TextBox 20"/>
          <p:cNvSpPr txBox="1"/>
          <p:nvPr/>
        </p:nvSpPr>
        <p:spPr>
          <a:xfrm>
            <a:off x="214282" y="4143380"/>
            <a:ext cx="2643206" cy="2462213"/>
          </a:xfrm>
          <a:prstGeom prst="rect">
            <a:avLst/>
          </a:prstGeom>
          <a:noFill/>
        </p:spPr>
        <p:txBody>
          <a:bodyPr wrap="square" rtlCol="0">
            <a:spAutoFit/>
          </a:bodyPr>
          <a:lstStyle/>
          <a:p>
            <a:r>
              <a:rPr lang="en-GB" sz="1400" dirty="0" smtClean="0"/>
              <a:t>Put eggs in incubator and discuss why we need to do this. Observe the eggs and discuss any changes. Watch the chicks use their egg tooth to get out of the egg. Talk about the life cycle of a hen. Observational drawings of chicks. Look after the chicks. What do they eat/ drink? Hold the chicks. What do they feel like? Non-fiction books. Explore eggs. </a:t>
            </a:r>
            <a:endParaRPr lang="en-US" sz="14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131840" y="188640"/>
            <a:ext cx="2448272" cy="646331"/>
          </a:xfrm>
          <a:prstGeom prst="rect">
            <a:avLst/>
          </a:prstGeom>
          <a:noFill/>
          <a:ln>
            <a:solidFill>
              <a:schemeClr val="bg2">
                <a:lumMod val="10000"/>
              </a:schemeClr>
            </a:solidFill>
          </a:ln>
        </p:spPr>
        <p:txBody>
          <a:bodyPr wrap="square" rtlCol="0">
            <a:spAutoFit/>
          </a:bodyPr>
          <a:lstStyle/>
          <a:p>
            <a:r>
              <a:rPr lang="en-GB" dirty="0" smtClean="0"/>
              <a:t>Science topic – </a:t>
            </a:r>
          </a:p>
          <a:p>
            <a:endParaRPr lang="en-GB" dirty="0"/>
          </a:p>
        </p:txBody>
      </p:sp>
      <p:sp>
        <p:nvSpPr>
          <p:cNvPr id="5" name="TextBox 4"/>
          <p:cNvSpPr txBox="1"/>
          <p:nvPr/>
        </p:nvSpPr>
        <p:spPr>
          <a:xfrm>
            <a:off x="251520" y="1052736"/>
            <a:ext cx="2520280" cy="553998"/>
          </a:xfrm>
          <a:prstGeom prst="rect">
            <a:avLst/>
          </a:prstGeom>
          <a:noFill/>
          <a:ln>
            <a:solidFill>
              <a:schemeClr val="bg2">
                <a:lumMod val="10000"/>
              </a:schemeClr>
            </a:solidFill>
          </a:ln>
        </p:spPr>
        <p:txBody>
          <a:bodyPr wrap="square" rtlCol="0">
            <a:spAutoFit/>
          </a:bodyPr>
          <a:lstStyle/>
          <a:p>
            <a:pPr algn="ctr"/>
            <a:r>
              <a:rPr lang="en-GB" b="1" dirty="0" smtClean="0"/>
              <a:t>Lesson 1:</a:t>
            </a:r>
          </a:p>
          <a:p>
            <a:endParaRPr lang="en-GB" sz="1200" dirty="0"/>
          </a:p>
        </p:txBody>
      </p:sp>
      <p:sp>
        <p:nvSpPr>
          <p:cNvPr id="6" name="TextBox 5"/>
          <p:cNvSpPr txBox="1"/>
          <p:nvPr/>
        </p:nvSpPr>
        <p:spPr>
          <a:xfrm>
            <a:off x="3059832" y="1052736"/>
            <a:ext cx="2520280" cy="615553"/>
          </a:xfrm>
          <a:prstGeom prst="rect">
            <a:avLst/>
          </a:prstGeom>
          <a:noFill/>
          <a:ln>
            <a:solidFill>
              <a:schemeClr val="bg2">
                <a:lumMod val="10000"/>
              </a:schemeClr>
            </a:solidFill>
          </a:ln>
        </p:spPr>
        <p:txBody>
          <a:bodyPr wrap="square" rtlCol="0">
            <a:spAutoFit/>
          </a:bodyPr>
          <a:lstStyle/>
          <a:p>
            <a:pPr algn="ctr"/>
            <a:r>
              <a:rPr lang="en-GB" b="1" dirty="0" smtClean="0"/>
              <a:t>Lesson 2:</a:t>
            </a:r>
          </a:p>
          <a:p>
            <a:pPr algn="ctr"/>
            <a:endParaRPr lang="en-GB" sz="1600" dirty="0" smtClean="0"/>
          </a:p>
        </p:txBody>
      </p:sp>
      <p:sp>
        <p:nvSpPr>
          <p:cNvPr id="7" name="TextBox 6"/>
          <p:cNvSpPr txBox="1"/>
          <p:nvPr/>
        </p:nvSpPr>
        <p:spPr>
          <a:xfrm>
            <a:off x="6286512" y="428604"/>
            <a:ext cx="2520280" cy="646331"/>
          </a:xfrm>
          <a:prstGeom prst="rect">
            <a:avLst/>
          </a:prstGeom>
          <a:noFill/>
          <a:ln>
            <a:solidFill>
              <a:schemeClr val="bg2">
                <a:lumMod val="10000"/>
              </a:schemeClr>
            </a:solidFill>
          </a:ln>
        </p:spPr>
        <p:txBody>
          <a:bodyPr wrap="square" rtlCol="0">
            <a:spAutoFit/>
          </a:bodyPr>
          <a:lstStyle/>
          <a:p>
            <a:pPr algn="ctr"/>
            <a:r>
              <a:rPr lang="en-GB" b="1" dirty="0" smtClean="0"/>
              <a:t>Lesson 3:</a:t>
            </a:r>
          </a:p>
          <a:p>
            <a:endParaRPr lang="en-GB" dirty="0"/>
          </a:p>
        </p:txBody>
      </p:sp>
      <p:sp>
        <p:nvSpPr>
          <p:cNvPr id="8" name="TextBox 7"/>
          <p:cNvSpPr txBox="1"/>
          <p:nvPr/>
        </p:nvSpPr>
        <p:spPr>
          <a:xfrm>
            <a:off x="285720" y="3714752"/>
            <a:ext cx="2520280" cy="646331"/>
          </a:xfrm>
          <a:prstGeom prst="rect">
            <a:avLst/>
          </a:prstGeom>
          <a:noFill/>
          <a:ln>
            <a:solidFill>
              <a:schemeClr val="bg2">
                <a:lumMod val="10000"/>
              </a:schemeClr>
            </a:solidFill>
          </a:ln>
        </p:spPr>
        <p:txBody>
          <a:bodyPr wrap="square" rtlCol="0">
            <a:spAutoFit/>
          </a:bodyPr>
          <a:lstStyle/>
          <a:p>
            <a:pPr algn="ctr"/>
            <a:r>
              <a:rPr lang="en-GB" b="1" dirty="0" smtClean="0"/>
              <a:t>Lesson 4:</a:t>
            </a:r>
          </a:p>
          <a:p>
            <a:endParaRPr lang="en-GB" dirty="0"/>
          </a:p>
        </p:txBody>
      </p:sp>
      <p:sp>
        <p:nvSpPr>
          <p:cNvPr id="9" name="TextBox 8"/>
          <p:cNvSpPr txBox="1"/>
          <p:nvPr/>
        </p:nvSpPr>
        <p:spPr>
          <a:xfrm>
            <a:off x="3143240" y="4143380"/>
            <a:ext cx="2520280" cy="892552"/>
          </a:xfrm>
          <a:prstGeom prst="rect">
            <a:avLst/>
          </a:prstGeom>
          <a:noFill/>
          <a:ln>
            <a:solidFill>
              <a:schemeClr val="bg2">
                <a:lumMod val="10000"/>
              </a:schemeClr>
            </a:solidFill>
          </a:ln>
        </p:spPr>
        <p:txBody>
          <a:bodyPr wrap="square" rtlCol="0">
            <a:spAutoFit/>
          </a:bodyPr>
          <a:lstStyle/>
          <a:p>
            <a:pPr algn="ctr"/>
            <a:r>
              <a:rPr lang="en-GB" b="1" dirty="0" smtClean="0"/>
              <a:t>Lesson 5:</a:t>
            </a:r>
          </a:p>
          <a:p>
            <a:pPr algn="ctr"/>
            <a:endParaRPr lang="en-GB" sz="1600" dirty="0" smtClean="0"/>
          </a:p>
          <a:p>
            <a:endParaRPr lang="en-GB" dirty="0"/>
          </a:p>
        </p:txBody>
      </p:sp>
      <p:sp>
        <p:nvSpPr>
          <p:cNvPr id="10" name="TextBox 9"/>
          <p:cNvSpPr txBox="1"/>
          <p:nvPr/>
        </p:nvSpPr>
        <p:spPr>
          <a:xfrm>
            <a:off x="6228184" y="4509120"/>
            <a:ext cx="2520280" cy="646331"/>
          </a:xfrm>
          <a:prstGeom prst="rect">
            <a:avLst/>
          </a:prstGeom>
          <a:noFill/>
          <a:ln>
            <a:solidFill>
              <a:schemeClr val="bg2">
                <a:lumMod val="10000"/>
              </a:schemeClr>
            </a:solidFill>
          </a:ln>
        </p:spPr>
        <p:txBody>
          <a:bodyPr wrap="square" rtlCol="0">
            <a:spAutoFit/>
          </a:bodyPr>
          <a:lstStyle/>
          <a:p>
            <a:pPr algn="ctr"/>
            <a:r>
              <a:rPr lang="en-GB" b="1" dirty="0" smtClean="0"/>
              <a:t>Lesson 6:</a:t>
            </a:r>
          </a:p>
          <a:p>
            <a:endParaRPr lang="en-GB" dirty="0"/>
          </a:p>
        </p:txBody>
      </p:sp>
      <p:sp>
        <p:nvSpPr>
          <p:cNvPr id="11" name="TextBox 10"/>
          <p:cNvSpPr txBox="1"/>
          <p:nvPr/>
        </p:nvSpPr>
        <p:spPr>
          <a:xfrm>
            <a:off x="5429256" y="5786454"/>
            <a:ext cx="3528392" cy="615553"/>
          </a:xfrm>
          <a:prstGeom prst="rect">
            <a:avLst/>
          </a:prstGeom>
          <a:noFill/>
          <a:ln>
            <a:solidFill>
              <a:schemeClr val="bg2">
                <a:lumMod val="10000"/>
              </a:schemeClr>
            </a:solidFill>
          </a:ln>
        </p:spPr>
        <p:txBody>
          <a:bodyPr wrap="square" rtlCol="0">
            <a:spAutoFit/>
          </a:bodyPr>
          <a:lstStyle/>
          <a:p>
            <a:pPr algn="ctr"/>
            <a:r>
              <a:rPr lang="en-GB" sz="1600" b="1" dirty="0" smtClean="0"/>
              <a:t>Stand alone investigations:</a:t>
            </a:r>
          </a:p>
          <a:p>
            <a:endParaRPr lang="en-GB" dirty="0"/>
          </a:p>
        </p:txBody>
      </p:sp>
      <p:sp>
        <p:nvSpPr>
          <p:cNvPr id="12" name="TextBox 11"/>
          <p:cNvSpPr txBox="1"/>
          <p:nvPr/>
        </p:nvSpPr>
        <p:spPr>
          <a:xfrm>
            <a:off x="3214678" y="500042"/>
            <a:ext cx="2286016" cy="369332"/>
          </a:xfrm>
          <a:prstGeom prst="rect">
            <a:avLst/>
          </a:prstGeom>
          <a:noFill/>
        </p:spPr>
        <p:txBody>
          <a:bodyPr wrap="square" rtlCol="0">
            <a:spAutoFit/>
          </a:bodyPr>
          <a:lstStyle/>
          <a:p>
            <a:r>
              <a:rPr lang="en-GB" dirty="0" smtClean="0">
                <a:solidFill>
                  <a:srgbClr val="FF0000"/>
                </a:solidFill>
              </a:rPr>
              <a:t>Science Week</a:t>
            </a:r>
            <a:endParaRPr lang="en-US" dirty="0">
              <a:solidFill>
                <a:srgbClr val="FF0000"/>
              </a:solidFill>
            </a:endParaRPr>
          </a:p>
        </p:txBody>
      </p:sp>
      <p:sp>
        <p:nvSpPr>
          <p:cNvPr id="13" name="TextBox 12"/>
          <p:cNvSpPr txBox="1"/>
          <p:nvPr/>
        </p:nvSpPr>
        <p:spPr>
          <a:xfrm>
            <a:off x="285720" y="1643050"/>
            <a:ext cx="2500330" cy="2031325"/>
          </a:xfrm>
          <a:prstGeom prst="rect">
            <a:avLst/>
          </a:prstGeom>
          <a:noFill/>
        </p:spPr>
        <p:txBody>
          <a:bodyPr wrap="square" rtlCol="0">
            <a:spAutoFit/>
          </a:bodyPr>
          <a:lstStyle/>
          <a:p>
            <a:r>
              <a:rPr lang="en-GB" sz="1400" dirty="0" smtClean="0"/>
              <a:t>Make a </a:t>
            </a:r>
            <a:r>
              <a:rPr lang="en-GB" sz="1400" dirty="0" smtClean="0">
                <a:solidFill>
                  <a:srgbClr val="FF0000"/>
                </a:solidFill>
              </a:rPr>
              <a:t>science lab </a:t>
            </a:r>
            <a:r>
              <a:rPr lang="en-GB" sz="1400" dirty="0" smtClean="0"/>
              <a:t>in role play area. Display discovery dog charts for children to use. Look at the job a scientist does. Lab coats and goggles to wear. Signs and labels (scientific language). Science experiments books. Magnets/gloop/bubbles/ blow pipes etc. Add new things daily.</a:t>
            </a:r>
            <a:endParaRPr lang="en-US" sz="1400" dirty="0"/>
          </a:p>
        </p:txBody>
      </p:sp>
      <p:sp>
        <p:nvSpPr>
          <p:cNvPr id="15" name="TextBox 14"/>
          <p:cNvSpPr txBox="1"/>
          <p:nvPr/>
        </p:nvSpPr>
        <p:spPr>
          <a:xfrm>
            <a:off x="3071802" y="1643050"/>
            <a:ext cx="2500330" cy="2462213"/>
          </a:xfrm>
          <a:prstGeom prst="rect">
            <a:avLst/>
          </a:prstGeom>
          <a:noFill/>
        </p:spPr>
        <p:txBody>
          <a:bodyPr wrap="square" rtlCol="0">
            <a:spAutoFit/>
          </a:bodyPr>
          <a:lstStyle/>
          <a:p>
            <a:r>
              <a:rPr lang="en-GB" sz="1400" dirty="0" smtClean="0"/>
              <a:t>Explore different magnets. Magnet blocks, trains and </a:t>
            </a:r>
            <a:r>
              <a:rPr lang="en-GB" sz="1400" dirty="0" err="1" smtClean="0"/>
              <a:t>magnetico</a:t>
            </a:r>
            <a:r>
              <a:rPr lang="en-GB" sz="1400" dirty="0" smtClean="0"/>
              <a:t>. Find things around the class that are magnetic and not magnetic (sorting rings). Non fiction books. Magnet fishing game. Make own fridge magnets. Magnet challenge...who can hold the most paper clips?  Magnet racing track.</a:t>
            </a:r>
            <a:endParaRPr lang="en-US" sz="1400" dirty="0"/>
          </a:p>
        </p:txBody>
      </p:sp>
      <p:sp>
        <p:nvSpPr>
          <p:cNvPr id="16" name="TextBox 15"/>
          <p:cNvSpPr txBox="1"/>
          <p:nvPr/>
        </p:nvSpPr>
        <p:spPr>
          <a:xfrm>
            <a:off x="3214678" y="1285860"/>
            <a:ext cx="2357454" cy="369332"/>
          </a:xfrm>
          <a:prstGeom prst="rect">
            <a:avLst/>
          </a:prstGeom>
          <a:noFill/>
        </p:spPr>
        <p:txBody>
          <a:bodyPr wrap="square" rtlCol="0">
            <a:spAutoFit/>
          </a:bodyPr>
          <a:lstStyle/>
          <a:p>
            <a:r>
              <a:rPr lang="en-GB" dirty="0" smtClean="0">
                <a:solidFill>
                  <a:srgbClr val="FF0000"/>
                </a:solidFill>
              </a:rPr>
              <a:t>Magnets</a:t>
            </a:r>
            <a:endParaRPr lang="en-US" dirty="0"/>
          </a:p>
        </p:txBody>
      </p:sp>
      <p:sp>
        <p:nvSpPr>
          <p:cNvPr id="17" name="TextBox 16"/>
          <p:cNvSpPr txBox="1"/>
          <p:nvPr/>
        </p:nvSpPr>
        <p:spPr>
          <a:xfrm>
            <a:off x="6286512" y="1071546"/>
            <a:ext cx="2500330" cy="3662541"/>
          </a:xfrm>
          <a:prstGeom prst="rect">
            <a:avLst/>
          </a:prstGeom>
          <a:noFill/>
        </p:spPr>
        <p:txBody>
          <a:bodyPr wrap="square" rtlCol="0">
            <a:spAutoFit/>
          </a:bodyPr>
          <a:lstStyle/>
          <a:p>
            <a:r>
              <a:rPr lang="en-GB" dirty="0" smtClean="0">
                <a:solidFill>
                  <a:srgbClr val="FF0000"/>
                </a:solidFill>
              </a:rPr>
              <a:t>Bubbles.</a:t>
            </a:r>
          </a:p>
          <a:p>
            <a:r>
              <a:rPr lang="en-GB" sz="1400" dirty="0" smtClean="0"/>
              <a:t>Observe bubbles...what colours can you see? What shape are they? Etc. Bubble challenges </a:t>
            </a:r>
            <a:r>
              <a:rPr lang="en-GB" sz="1400" dirty="0" err="1" smtClean="0"/>
              <a:t>e.g</a:t>
            </a:r>
            <a:r>
              <a:rPr lang="en-GB" sz="1400" dirty="0" smtClean="0"/>
              <a:t> who can blow the biggest/ longest bubble?  Can you catch a bubble? Make a bubble igloo for the penguins. Bubble paintings. Different shaped bubble wands and make own wands. Letter from Prof. Bubble. Make own bubble mixture. Compare different washing up liquids.  </a:t>
            </a:r>
            <a:r>
              <a:rPr lang="en-GB" sz="1400" dirty="0" smtClean="0">
                <a:solidFill>
                  <a:srgbClr val="FF0000"/>
                </a:solidFill>
              </a:rPr>
              <a:t>WOW- bubble machines on in class.</a:t>
            </a:r>
          </a:p>
          <a:p>
            <a:endParaRPr lang="en-US" dirty="0"/>
          </a:p>
        </p:txBody>
      </p:sp>
      <p:sp>
        <p:nvSpPr>
          <p:cNvPr id="19" name="TextBox 18"/>
          <p:cNvSpPr txBox="1"/>
          <p:nvPr/>
        </p:nvSpPr>
        <p:spPr>
          <a:xfrm>
            <a:off x="285720" y="4500570"/>
            <a:ext cx="2500330" cy="2092881"/>
          </a:xfrm>
          <a:prstGeom prst="rect">
            <a:avLst/>
          </a:prstGeom>
          <a:noFill/>
        </p:spPr>
        <p:txBody>
          <a:bodyPr wrap="square" rtlCol="0">
            <a:spAutoFit/>
          </a:bodyPr>
          <a:lstStyle/>
          <a:p>
            <a:r>
              <a:rPr lang="en-GB" dirty="0" smtClean="0">
                <a:solidFill>
                  <a:srgbClr val="FF0000"/>
                </a:solidFill>
              </a:rPr>
              <a:t>Forces</a:t>
            </a:r>
            <a:r>
              <a:rPr lang="en-GB" dirty="0" smtClean="0"/>
              <a:t>.</a:t>
            </a:r>
          </a:p>
          <a:p>
            <a:r>
              <a:rPr lang="en-GB" sz="1400" dirty="0" smtClean="0"/>
              <a:t>Visit to Rainbow Park. Class bikes, scooters etc.</a:t>
            </a:r>
          </a:p>
          <a:p>
            <a:r>
              <a:rPr lang="en-GB" sz="1400" dirty="0" smtClean="0"/>
              <a:t>How do we make the equipment move? How do we make it go faster/ slower? Non fiction books. Wind up boats. Wind power... Windmills, racing balloons, blow paintings etc.</a:t>
            </a:r>
            <a:endParaRPr lang="en-US" sz="1400" dirty="0"/>
          </a:p>
        </p:txBody>
      </p:sp>
      <p:sp>
        <p:nvSpPr>
          <p:cNvPr id="20" name="TextBox 19"/>
          <p:cNvSpPr txBox="1"/>
          <p:nvPr/>
        </p:nvSpPr>
        <p:spPr>
          <a:xfrm>
            <a:off x="3214678" y="5143512"/>
            <a:ext cx="2428892" cy="923330"/>
          </a:xfrm>
          <a:prstGeom prst="rect">
            <a:avLst/>
          </a:prstGeom>
          <a:noFill/>
        </p:spPr>
        <p:txBody>
          <a:bodyPr wrap="square" rtlCol="0">
            <a:spAutoFit/>
          </a:bodyPr>
          <a:lstStyle/>
          <a:p>
            <a:r>
              <a:rPr lang="en-GB" dirty="0" smtClean="0"/>
              <a:t>Find out about famous scientists and what they invented. </a:t>
            </a:r>
            <a:endParaRPr lang="en-US" dirty="0"/>
          </a:p>
        </p:txBody>
      </p:sp>
      <p:sp>
        <p:nvSpPr>
          <p:cNvPr id="21" name="TextBox 20"/>
          <p:cNvSpPr txBox="1"/>
          <p:nvPr/>
        </p:nvSpPr>
        <p:spPr>
          <a:xfrm>
            <a:off x="5643570" y="6072206"/>
            <a:ext cx="3143272" cy="369332"/>
          </a:xfrm>
          <a:prstGeom prst="rect">
            <a:avLst/>
          </a:prstGeom>
          <a:noFill/>
        </p:spPr>
        <p:txBody>
          <a:bodyPr wrap="square" rtlCol="0">
            <a:spAutoFit/>
          </a:bodyPr>
          <a:lstStyle/>
          <a:p>
            <a:r>
              <a:rPr lang="en-GB" dirty="0" smtClean="0"/>
              <a:t>*Volcano   *Tornado   *Rocket</a:t>
            </a:r>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131840" y="188640"/>
            <a:ext cx="2448272" cy="646331"/>
          </a:xfrm>
          <a:prstGeom prst="rect">
            <a:avLst/>
          </a:prstGeom>
          <a:noFill/>
          <a:ln>
            <a:solidFill>
              <a:schemeClr val="bg2">
                <a:lumMod val="10000"/>
              </a:schemeClr>
            </a:solidFill>
          </a:ln>
        </p:spPr>
        <p:txBody>
          <a:bodyPr wrap="square" rtlCol="0">
            <a:spAutoFit/>
          </a:bodyPr>
          <a:lstStyle/>
          <a:p>
            <a:r>
              <a:rPr lang="en-GB" dirty="0" smtClean="0"/>
              <a:t>Science topic – </a:t>
            </a:r>
          </a:p>
          <a:p>
            <a:endParaRPr lang="en-GB" dirty="0"/>
          </a:p>
        </p:txBody>
      </p:sp>
      <p:sp>
        <p:nvSpPr>
          <p:cNvPr id="5" name="TextBox 4"/>
          <p:cNvSpPr txBox="1"/>
          <p:nvPr/>
        </p:nvSpPr>
        <p:spPr>
          <a:xfrm>
            <a:off x="323528" y="188640"/>
            <a:ext cx="2520280" cy="553998"/>
          </a:xfrm>
          <a:prstGeom prst="rect">
            <a:avLst/>
          </a:prstGeom>
          <a:noFill/>
          <a:ln>
            <a:solidFill>
              <a:schemeClr val="bg2">
                <a:lumMod val="10000"/>
              </a:schemeClr>
            </a:solidFill>
          </a:ln>
        </p:spPr>
        <p:txBody>
          <a:bodyPr wrap="square" rtlCol="0">
            <a:spAutoFit/>
          </a:bodyPr>
          <a:lstStyle/>
          <a:p>
            <a:pPr algn="ctr"/>
            <a:r>
              <a:rPr lang="en-GB" b="1" dirty="0" smtClean="0"/>
              <a:t>Lesson 1:</a:t>
            </a:r>
          </a:p>
          <a:p>
            <a:endParaRPr lang="en-GB" sz="1200" dirty="0"/>
          </a:p>
        </p:txBody>
      </p:sp>
      <p:sp>
        <p:nvSpPr>
          <p:cNvPr id="6" name="TextBox 5"/>
          <p:cNvSpPr txBox="1"/>
          <p:nvPr/>
        </p:nvSpPr>
        <p:spPr>
          <a:xfrm>
            <a:off x="3059832" y="908720"/>
            <a:ext cx="2520280" cy="615553"/>
          </a:xfrm>
          <a:prstGeom prst="rect">
            <a:avLst/>
          </a:prstGeom>
          <a:noFill/>
          <a:ln>
            <a:solidFill>
              <a:schemeClr val="bg2">
                <a:lumMod val="10000"/>
              </a:schemeClr>
            </a:solidFill>
          </a:ln>
        </p:spPr>
        <p:txBody>
          <a:bodyPr wrap="square" rtlCol="0">
            <a:spAutoFit/>
          </a:bodyPr>
          <a:lstStyle/>
          <a:p>
            <a:pPr algn="ctr"/>
            <a:r>
              <a:rPr lang="en-GB" b="1" dirty="0" smtClean="0"/>
              <a:t>Lesson 2:</a:t>
            </a:r>
          </a:p>
          <a:p>
            <a:pPr algn="ctr"/>
            <a:endParaRPr lang="en-GB" sz="1600" dirty="0" smtClean="0"/>
          </a:p>
        </p:txBody>
      </p:sp>
      <p:sp>
        <p:nvSpPr>
          <p:cNvPr id="7" name="TextBox 6"/>
          <p:cNvSpPr txBox="1"/>
          <p:nvPr/>
        </p:nvSpPr>
        <p:spPr>
          <a:xfrm>
            <a:off x="6084168" y="188640"/>
            <a:ext cx="2520280" cy="646331"/>
          </a:xfrm>
          <a:prstGeom prst="rect">
            <a:avLst/>
          </a:prstGeom>
          <a:noFill/>
          <a:ln>
            <a:solidFill>
              <a:schemeClr val="bg2">
                <a:lumMod val="10000"/>
              </a:schemeClr>
            </a:solidFill>
          </a:ln>
        </p:spPr>
        <p:txBody>
          <a:bodyPr wrap="square" rtlCol="0">
            <a:spAutoFit/>
          </a:bodyPr>
          <a:lstStyle/>
          <a:p>
            <a:pPr algn="ctr"/>
            <a:r>
              <a:rPr lang="en-GB" b="1" dirty="0" smtClean="0"/>
              <a:t>Lesson 3:</a:t>
            </a:r>
          </a:p>
          <a:p>
            <a:endParaRPr lang="en-GB" dirty="0"/>
          </a:p>
        </p:txBody>
      </p:sp>
      <p:sp>
        <p:nvSpPr>
          <p:cNvPr id="8" name="TextBox 7"/>
          <p:cNvSpPr txBox="1"/>
          <p:nvPr/>
        </p:nvSpPr>
        <p:spPr>
          <a:xfrm>
            <a:off x="251520" y="3501008"/>
            <a:ext cx="2520280" cy="646331"/>
          </a:xfrm>
          <a:prstGeom prst="rect">
            <a:avLst/>
          </a:prstGeom>
          <a:noFill/>
          <a:ln>
            <a:solidFill>
              <a:schemeClr val="bg2">
                <a:lumMod val="10000"/>
              </a:schemeClr>
            </a:solidFill>
          </a:ln>
        </p:spPr>
        <p:txBody>
          <a:bodyPr wrap="square" rtlCol="0">
            <a:spAutoFit/>
          </a:bodyPr>
          <a:lstStyle/>
          <a:p>
            <a:pPr algn="ctr"/>
            <a:r>
              <a:rPr lang="en-GB" b="1" dirty="0" smtClean="0"/>
              <a:t>Lesson 4:</a:t>
            </a:r>
          </a:p>
          <a:p>
            <a:endParaRPr lang="en-GB" dirty="0"/>
          </a:p>
        </p:txBody>
      </p:sp>
      <p:sp>
        <p:nvSpPr>
          <p:cNvPr id="9" name="TextBox 8"/>
          <p:cNvSpPr txBox="1"/>
          <p:nvPr/>
        </p:nvSpPr>
        <p:spPr>
          <a:xfrm>
            <a:off x="3203848" y="3933056"/>
            <a:ext cx="2520280" cy="892552"/>
          </a:xfrm>
          <a:prstGeom prst="rect">
            <a:avLst/>
          </a:prstGeom>
          <a:noFill/>
          <a:ln>
            <a:solidFill>
              <a:schemeClr val="bg2">
                <a:lumMod val="10000"/>
              </a:schemeClr>
            </a:solidFill>
          </a:ln>
        </p:spPr>
        <p:txBody>
          <a:bodyPr wrap="square" rtlCol="0">
            <a:spAutoFit/>
          </a:bodyPr>
          <a:lstStyle/>
          <a:p>
            <a:pPr algn="ctr"/>
            <a:r>
              <a:rPr lang="en-GB" b="1" dirty="0" smtClean="0"/>
              <a:t>Lesson 5:</a:t>
            </a:r>
          </a:p>
          <a:p>
            <a:pPr algn="ctr"/>
            <a:endParaRPr lang="en-GB" sz="1600" dirty="0" smtClean="0"/>
          </a:p>
          <a:p>
            <a:endParaRPr lang="en-GB" dirty="0"/>
          </a:p>
        </p:txBody>
      </p:sp>
      <p:sp>
        <p:nvSpPr>
          <p:cNvPr id="10" name="TextBox 9"/>
          <p:cNvSpPr txBox="1"/>
          <p:nvPr/>
        </p:nvSpPr>
        <p:spPr>
          <a:xfrm>
            <a:off x="6300192" y="2420888"/>
            <a:ext cx="2520280" cy="646331"/>
          </a:xfrm>
          <a:prstGeom prst="rect">
            <a:avLst/>
          </a:prstGeom>
          <a:noFill/>
          <a:ln>
            <a:solidFill>
              <a:schemeClr val="bg2">
                <a:lumMod val="10000"/>
              </a:schemeClr>
            </a:solidFill>
          </a:ln>
        </p:spPr>
        <p:txBody>
          <a:bodyPr wrap="square" rtlCol="0">
            <a:spAutoFit/>
          </a:bodyPr>
          <a:lstStyle/>
          <a:p>
            <a:pPr algn="ctr"/>
            <a:r>
              <a:rPr lang="en-GB" b="1" dirty="0" smtClean="0"/>
              <a:t>Lesson 6:</a:t>
            </a:r>
          </a:p>
          <a:p>
            <a:endParaRPr lang="en-GB" dirty="0"/>
          </a:p>
        </p:txBody>
      </p:sp>
      <p:sp>
        <p:nvSpPr>
          <p:cNvPr id="11" name="TextBox 10"/>
          <p:cNvSpPr txBox="1"/>
          <p:nvPr/>
        </p:nvSpPr>
        <p:spPr>
          <a:xfrm>
            <a:off x="5615608" y="6021288"/>
            <a:ext cx="3528392" cy="615553"/>
          </a:xfrm>
          <a:prstGeom prst="rect">
            <a:avLst/>
          </a:prstGeom>
          <a:noFill/>
          <a:ln>
            <a:solidFill>
              <a:schemeClr val="bg2">
                <a:lumMod val="10000"/>
              </a:schemeClr>
            </a:solidFill>
          </a:ln>
        </p:spPr>
        <p:txBody>
          <a:bodyPr wrap="square" rtlCol="0">
            <a:spAutoFit/>
          </a:bodyPr>
          <a:lstStyle/>
          <a:p>
            <a:pPr algn="ctr"/>
            <a:r>
              <a:rPr lang="en-GB" sz="1600" b="1" dirty="0" smtClean="0"/>
              <a:t>Stand alone investigations:</a:t>
            </a:r>
          </a:p>
          <a:p>
            <a:endParaRPr lang="en-GB" dirty="0"/>
          </a:p>
        </p:txBody>
      </p:sp>
      <p:sp>
        <p:nvSpPr>
          <p:cNvPr id="12" name="TextBox 11"/>
          <p:cNvSpPr txBox="1"/>
          <p:nvPr/>
        </p:nvSpPr>
        <p:spPr>
          <a:xfrm>
            <a:off x="3214678" y="428604"/>
            <a:ext cx="2071702" cy="369332"/>
          </a:xfrm>
          <a:prstGeom prst="rect">
            <a:avLst/>
          </a:prstGeom>
          <a:noFill/>
        </p:spPr>
        <p:txBody>
          <a:bodyPr wrap="square" rtlCol="0">
            <a:spAutoFit/>
          </a:bodyPr>
          <a:lstStyle/>
          <a:p>
            <a:r>
              <a:rPr lang="en-GB" dirty="0" smtClean="0">
                <a:solidFill>
                  <a:srgbClr val="FF0000"/>
                </a:solidFill>
              </a:rPr>
              <a:t>Plants</a:t>
            </a:r>
            <a:endParaRPr lang="en-US" dirty="0">
              <a:solidFill>
                <a:srgbClr val="FF0000"/>
              </a:solidFill>
            </a:endParaRPr>
          </a:p>
        </p:txBody>
      </p:sp>
      <p:sp>
        <p:nvSpPr>
          <p:cNvPr id="14" name="TextBox 13"/>
          <p:cNvSpPr txBox="1"/>
          <p:nvPr/>
        </p:nvSpPr>
        <p:spPr>
          <a:xfrm>
            <a:off x="323528" y="764704"/>
            <a:ext cx="2448272" cy="2677656"/>
          </a:xfrm>
          <a:prstGeom prst="rect">
            <a:avLst/>
          </a:prstGeom>
          <a:noFill/>
        </p:spPr>
        <p:txBody>
          <a:bodyPr wrap="square" rtlCol="0">
            <a:spAutoFit/>
          </a:bodyPr>
          <a:lstStyle/>
          <a:p>
            <a:r>
              <a:rPr lang="en-GB" sz="1400" dirty="0" smtClean="0"/>
              <a:t>Look at fruit and vegetables with roots, flowers, stalk etc. Talk about which part of the plant we eat. Try some of the different vegetables and fruit. Story- Oliver’s vegetables./ Oliver’s fruit salad.  </a:t>
            </a:r>
            <a:r>
              <a:rPr lang="en-GB" sz="1400" dirty="0" err="1" smtClean="0"/>
              <a:t>Handa’s</a:t>
            </a:r>
            <a:r>
              <a:rPr lang="en-GB" sz="1400" dirty="0" smtClean="0"/>
              <a:t> surprise. story. Vegetable printing (Harvest) Make fruit kebabs and </a:t>
            </a:r>
            <a:r>
              <a:rPr lang="en-GB" sz="1400" dirty="0" err="1" smtClean="0"/>
              <a:t>smoothies</a:t>
            </a:r>
            <a:r>
              <a:rPr lang="en-GB" sz="1400" dirty="0" smtClean="0"/>
              <a:t> etc. Talk about healthy eating.  Big Brenda story (eat a rainbow).</a:t>
            </a:r>
            <a:endParaRPr lang="en-GB" sz="1400" dirty="0"/>
          </a:p>
        </p:txBody>
      </p:sp>
      <p:sp>
        <p:nvSpPr>
          <p:cNvPr id="15" name="TextBox 14"/>
          <p:cNvSpPr txBox="1"/>
          <p:nvPr/>
        </p:nvSpPr>
        <p:spPr>
          <a:xfrm>
            <a:off x="3059832" y="1556792"/>
            <a:ext cx="2520280" cy="2462213"/>
          </a:xfrm>
          <a:prstGeom prst="rect">
            <a:avLst/>
          </a:prstGeom>
          <a:noFill/>
        </p:spPr>
        <p:txBody>
          <a:bodyPr wrap="square" rtlCol="0">
            <a:spAutoFit/>
          </a:bodyPr>
          <a:lstStyle/>
          <a:p>
            <a:r>
              <a:rPr lang="en-GB" sz="1400" dirty="0" smtClean="0">
                <a:solidFill>
                  <a:srgbClr val="FF0000"/>
                </a:solidFill>
              </a:rPr>
              <a:t>WOW- giant pumpkin and pumpkin seeds. </a:t>
            </a:r>
            <a:r>
              <a:rPr lang="en-GB" sz="1400" dirty="0" smtClean="0"/>
              <a:t>Look at seeds from fruit, vegetables and flowers/ plants. Match them to correct fruit and veg.  Talk about how things grow from a tiny seed. Plant seeds and watch them grow. Growing competition (Innocent Let’s Grow).  Look at best conditions for growing.  Seed collage. </a:t>
            </a:r>
            <a:endParaRPr lang="en-GB" sz="1400" dirty="0"/>
          </a:p>
        </p:txBody>
      </p:sp>
      <p:sp>
        <p:nvSpPr>
          <p:cNvPr id="16" name="TextBox 15"/>
          <p:cNvSpPr txBox="1"/>
          <p:nvPr/>
        </p:nvSpPr>
        <p:spPr>
          <a:xfrm>
            <a:off x="6012160" y="980728"/>
            <a:ext cx="2808312" cy="923330"/>
          </a:xfrm>
          <a:prstGeom prst="rect">
            <a:avLst/>
          </a:prstGeom>
          <a:noFill/>
        </p:spPr>
        <p:txBody>
          <a:bodyPr wrap="square" rtlCol="0">
            <a:spAutoFit/>
          </a:bodyPr>
          <a:lstStyle/>
          <a:p>
            <a:r>
              <a:rPr lang="en-GB" dirty="0" smtClean="0"/>
              <a:t>Make grass heads. Follow instructions. What do we need to do to help it grow? </a:t>
            </a:r>
            <a:endParaRPr lang="en-GB" dirty="0"/>
          </a:p>
        </p:txBody>
      </p:sp>
      <p:sp>
        <p:nvSpPr>
          <p:cNvPr id="17" name="TextBox 16"/>
          <p:cNvSpPr txBox="1"/>
          <p:nvPr/>
        </p:nvSpPr>
        <p:spPr>
          <a:xfrm>
            <a:off x="251520" y="4221088"/>
            <a:ext cx="2520280" cy="2308324"/>
          </a:xfrm>
          <a:prstGeom prst="rect">
            <a:avLst/>
          </a:prstGeom>
          <a:noFill/>
        </p:spPr>
        <p:txBody>
          <a:bodyPr wrap="square" rtlCol="0">
            <a:spAutoFit/>
          </a:bodyPr>
          <a:lstStyle/>
          <a:p>
            <a:r>
              <a:rPr lang="en-GB" dirty="0" smtClean="0"/>
              <a:t>Flower experiments </a:t>
            </a:r>
            <a:r>
              <a:rPr lang="en-GB" dirty="0" err="1" smtClean="0"/>
              <a:t>e.g</a:t>
            </a:r>
            <a:r>
              <a:rPr lang="en-GB" dirty="0" smtClean="0"/>
              <a:t> white carnations/ celery in food colouring. Put seeds in dark/ no water etc and see which grows best. Bean seeds to grow a beanstalk. Etc. Read The Tiny Seed story.</a:t>
            </a:r>
            <a:endParaRPr lang="en-GB" dirty="0"/>
          </a:p>
        </p:txBody>
      </p:sp>
      <p:sp>
        <p:nvSpPr>
          <p:cNvPr id="18" name="TextBox 17"/>
          <p:cNvSpPr txBox="1"/>
          <p:nvPr/>
        </p:nvSpPr>
        <p:spPr>
          <a:xfrm>
            <a:off x="3131840" y="4869160"/>
            <a:ext cx="2592288" cy="1754326"/>
          </a:xfrm>
          <a:prstGeom prst="rect">
            <a:avLst/>
          </a:prstGeom>
          <a:noFill/>
        </p:spPr>
        <p:txBody>
          <a:bodyPr wrap="square" rtlCol="0">
            <a:spAutoFit/>
          </a:bodyPr>
          <a:lstStyle/>
          <a:p>
            <a:r>
              <a:rPr lang="en-GB" dirty="0" smtClean="0"/>
              <a:t>Non fiction books about seeds, plants, flowers, fruit and vegetables. Observational drawings of seeds/ fruit etc. Label parts of a plant.</a:t>
            </a:r>
            <a:endParaRPr lang="en-GB" dirty="0"/>
          </a:p>
        </p:txBody>
      </p:sp>
      <p:sp>
        <p:nvSpPr>
          <p:cNvPr id="19" name="TextBox 18"/>
          <p:cNvSpPr txBox="1"/>
          <p:nvPr/>
        </p:nvSpPr>
        <p:spPr>
          <a:xfrm>
            <a:off x="6228184" y="3212976"/>
            <a:ext cx="2592288" cy="646331"/>
          </a:xfrm>
          <a:prstGeom prst="rect">
            <a:avLst/>
          </a:prstGeom>
          <a:noFill/>
        </p:spPr>
        <p:txBody>
          <a:bodyPr wrap="square" rtlCol="0">
            <a:spAutoFit/>
          </a:bodyPr>
          <a:lstStyle/>
          <a:p>
            <a:r>
              <a:rPr lang="en-GB" dirty="0" smtClean="0"/>
              <a:t>Role play area outside- garden centre. </a:t>
            </a:r>
            <a:endParaRPr lang="en-GB"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357554" y="214290"/>
            <a:ext cx="2143140" cy="7143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3571868" y="214290"/>
            <a:ext cx="1928826" cy="923330"/>
          </a:xfrm>
          <a:prstGeom prst="rect">
            <a:avLst/>
          </a:prstGeom>
          <a:noFill/>
        </p:spPr>
        <p:txBody>
          <a:bodyPr wrap="square" rtlCol="0">
            <a:spAutoFit/>
          </a:bodyPr>
          <a:lstStyle/>
          <a:p>
            <a:r>
              <a:rPr lang="en-GB" dirty="0" smtClean="0"/>
              <a:t>Science Topic-</a:t>
            </a:r>
          </a:p>
          <a:p>
            <a:r>
              <a:rPr lang="en-GB" dirty="0" smtClean="0">
                <a:solidFill>
                  <a:srgbClr val="FF0000"/>
                </a:solidFill>
              </a:rPr>
              <a:t>Animals</a:t>
            </a:r>
          </a:p>
          <a:p>
            <a:endParaRPr lang="en-US" dirty="0"/>
          </a:p>
        </p:txBody>
      </p:sp>
      <p:sp>
        <p:nvSpPr>
          <p:cNvPr id="4" name="Rectangle 3"/>
          <p:cNvSpPr/>
          <p:nvPr/>
        </p:nvSpPr>
        <p:spPr>
          <a:xfrm>
            <a:off x="251520" y="188640"/>
            <a:ext cx="2664296" cy="64807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5" name="TextBox 4"/>
          <p:cNvSpPr txBox="1"/>
          <p:nvPr/>
        </p:nvSpPr>
        <p:spPr>
          <a:xfrm>
            <a:off x="395536" y="188640"/>
            <a:ext cx="2448272" cy="369332"/>
          </a:xfrm>
          <a:prstGeom prst="rect">
            <a:avLst/>
          </a:prstGeom>
          <a:noFill/>
        </p:spPr>
        <p:txBody>
          <a:bodyPr wrap="square" rtlCol="0">
            <a:spAutoFit/>
          </a:bodyPr>
          <a:lstStyle/>
          <a:p>
            <a:r>
              <a:rPr lang="en-GB" b="1" dirty="0" smtClean="0"/>
              <a:t>Lesson 1:</a:t>
            </a:r>
            <a:endParaRPr lang="en-GB" b="1" dirty="0"/>
          </a:p>
        </p:txBody>
      </p:sp>
      <p:sp>
        <p:nvSpPr>
          <p:cNvPr id="9" name="Rectangle 8"/>
          <p:cNvSpPr/>
          <p:nvPr/>
        </p:nvSpPr>
        <p:spPr>
          <a:xfrm>
            <a:off x="3419872" y="1052736"/>
            <a:ext cx="2088232" cy="5760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3563888" y="1124744"/>
            <a:ext cx="1872208" cy="369332"/>
          </a:xfrm>
          <a:prstGeom prst="rect">
            <a:avLst/>
          </a:prstGeom>
          <a:noFill/>
        </p:spPr>
        <p:txBody>
          <a:bodyPr wrap="square" rtlCol="0">
            <a:spAutoFit/>
          </a:bodyPr>
          <a:lstStyle/>
          <a:p>
            <a:r>
              <a:rPr lang="en-GB" b="1" dirty="0" smtClean="0"/>
              <a:t>Lesson 2:</a:t>
            </a:r>
            <a:endParaRPr lang="en-GB" b="1" dirty="0"/>
          </a:p>
        </p:txBody>
      </p:sp>
      <p:sp>
        <p:nvSpPr>
          <p:cNvPr id="11" name="Rectangle 10"/>
          <p:cNvSpPr/>
          <p:nvPr/>
        </p:nvSpPr>
        <p:spPr>
          <a:xfrm>
            <a:off x="6300192" y="332656"/>
            <a:ext cx="2592288" cy="5760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6372200" y="404664"/>
            <a:ext cx="2448272" cy="369332"/>
          </a:xfrm>
          <a:prstGeom prst="rect">
            <a:avLst/>
          </a:prstGeom>
          <a:noFill/>
        </p:spPr>
        <p:txBody>
          <a:bodyPr wrap="square" rtlCol="0">
            <a:spAutoFit/>
          </a:bodyPr>
          <a:lstStyle/>
          <a:p>
            <a:r>
              <a:rPr lang="en-GB" b="1" dirty="0" smtClean="0"/>
              <a:t>Lesson 3:</a:t>
            </a:r>
            <a:endParaRPr lang="en-GB" b="1" dirty="0"/>
          </a:p>
        </p:txBody>
      </p:sp>
      <p:sp>
        <p:nvSpPr>
          <p:cNvPr id="13" name="Rectangle 12"/>
          <p:cNvSpPr/>
          <p:nvPr/>
        </p:nvSpPr>
        <p:spPr>
          <a:xfrm>
            <a:off x="467544" y="3789040"/>
            <a:ext cx="2520280" cy="5760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611560" y="3861048"/>
            <a:ext cx="2232248" cy="369332"/>
          </a:xfrm>
          <a:prstGeom prst="rect">
            <a:avLst/>
          </a:prstGeom>
          <a:noFill/>
        </p:spPr>
        <p:txBody>
          <a:bodyPr wrap="square" rtlCol="0">
            <a:spAutoFit/>
          </a:bodyPr>
          <a:lstStyle/>
          <a:p>
            <a:r>
              <a:rPr lang="en-GB" b="1" dirty="0" smtClean="0"/>
              <a:t>Lesson 4:</a:t>
            </a:r>
            <a:endParaRPr lang="en-GB" b="1" dirty="0"/>
          </a:p>
        </p:txBody>
      </p:sp>
      <p:sp>
        <p:nvSpPr>
          <p:cNvPr id="15" name="TextBox 14"/>
          <p:cNvSpPr txBox="1"/>
          <p:nvPr/>
        </p:nvSpPr>
        <p:spPr>
          <a:xfrm>
            <a:off x="285720" y="928670"/>
            <a:ext cx="2714644" cy="2862322"/>
          </a:xfrm>
          <a:prstGeom prst="rect">
            <a:avLst/>
          </a:prstGeom>
          <a:noFill/>
        </p:spPr>
        <p:txBody>
          <a:bodyPr wrap="square" rtlCol="0">
            <a:spAutoFit/>
          </a:bodyPr>
          <a:lstStyle/>
          <a:p>
            <a:r>
              <a:rPr lang="en-GB" dirty="0" smtClean="0">
                <a:solidFill>
                  <a:srgbClr val="FF0000"/>
                </a:solidFill>
              </a:rPr>
              <a:t>WOW- Trips to Blackpool Zoo and Farmer Ted’s. </a:t>
            </a:r>
            <a:r>
              <a:rPr lang="en-GB" dirty="0" smtClean="0"/>
              <a:t>Farm and zoo/jungle animals in small world. Adult support in play. Non- fiction books. Name baby animals and male/ female. Look at what different animals eat and where they come from. </a:t>
            </a:r>
            <a:endParaRPr lang="en-US" dirty="0">
              <a:solidFill>
                <a:srgbClr val="FF0000"/>
              </a:solidFill>
            </a:endParaRPr>
          </a:p>
        </p:txBody>
      </p:sp>
      <p:sp>
        <p:nvSpPr>
          <p:cNvPr id="16" name="TextBox 15"/>
          <p:cNvSpPr txBox="1"/>
          <p:nvPr/>
        </p:nvSpPr>
        <p:spPr>
          <a:xfrm>
            <a:off x="3428992" y="1643050"/>
            <a:ext cx="2143140" cy="2308324"/>
          </a:xfrm>
          <a:prstGeom prst="rect">
            <a:avLst/>
          </a:prstGeom>
          <a:noFill/>
        </p:spPr>
        <p:txBody>
          <a:bodyPr wrap="square" rtlCol="0">
            <a:spAutoFit/>
          </a:bodyPr>
          <a:lstStyle/>
          <a:p>
            <a:r>
              <a:rPr lang="en-GB" dirty="0" smtClean="0"/>
              <a:t>Sorting animals according to different criteria, </a:t>
            </a:r>
            <a:r>
              <a:rPr lang="en-GB" dirty="0" err="1" smtClean="0"/>
              <a:t>e.g</a:t>
            </a:r>
            <a:r>
              <a:rPr lang="en-GB" dirty="0" smtClean="0"/>
              <a:t> number of legs, what they eat, colour, etc. Book- animals, animals all around. </a:t>
            </a:r>
            <a:endParaRPr lang="en-US" dirty="0"/>
          </a:p>
        </p:txBody>
      </p:sp>
      <p:sp>
        <p:nvSpPr>
          <p:cNvPr id="17" name="TextBox 16"/>
          <p:cNvSpPr txBox="1"/>
          <p:nvPr/>
        </p:nvSpPr>
        <p:spPr>
          <a:xfrm>
            <a:off x="6215074" y="1000108"/>
            <a:ext cx="2643206" cy="2862322"/>
          </a:xfrm>
          <a:prstGeom prst="rect">
            <a:avLst/>
          </a:prstGeom>
          <a:noFill/>
        </p:spPr>
        <p:txBody>
          <a:bodyPr wrap="square" rtlCol="0">
            <a:spAutoFit/>
          </a:bodyPr>
          <a:lstStyle/>
          <a:p>
            <a:r>
              <a:rPr lang="en-GB" dirty="0" smtClean="0"/>
              <a:t>Humans as animals. Look at similarities and differences between each other. Life cycle of humans and other animals. Look at five senses and how they help us. Taste tests, listening activities, smelly bags, feely boxes, etc.</a:t>
            </a:r>
            <a:endParaRPr lang="en-US" dirty="0"/>
          </a:p>
        </p:txBody>
      </p:sp>
      <p:sp>
        <p:nvSpPr>
          <p:cNvPr id="18" name="TextBox 17"/>
          <p:cNvSpPr txBox="1"/>
          <p:nvPr/>
        </p:nvSpPr>
        <p:spPr>
          <a:xfrm>
            <a:off x="500034" y="4429132"/>
            <a:ext cx="2500330" cy="2308324"/>
          </a:xfrm>
          <a:prstGeom prst="rect">
            <a:avLst/>
          </a:prstGeom>
          <a:noFill/>
        </p:spPr>
        <p:txBody>
          <a:bodyPr wrap="square" rtlCol="0">
            <a:spAutoFit/>
          </a:bodyPr>
          <a:lstStyle/>
          <a:p>
            <a:r>
              <a:rPr lang="en-GB" sz="1600" dirty="0" smtClean="0"/>
              <a:t>Look at </a:t>
            </a:r>
            <a:r>
              <a:rPr lang="en-GB" sz="1600" dirty="0" err="1" smtClean="0"/>
              <a:t>minibeasts</a:t>
            </a:r>
            <a:r>
              <a:rPr lang="en-GB" sz="1600" dirty="0" smtClean="0"/>
              <a:t> (magnifying glasses). </a:t>
            </a:r>
            <a:r>
              <a:rPr lang="en-GB" sz="1600" dirty="0" err="1" smtClean="0"/>
              <a:t>Minibeast</a:t>
            </a:r>
            <a:r>
              <a:rPr lang="en-GB" sz="1600" dirty="0" smtClean="0"/>
              <a:t> hunt in garden/ school grounds. Find out about 1 </a:t>
            </a:r>
            <a:r>
              <a:rPr lang="en-GB" sz="1600" dirty="0" err="1" smtClean="0"/>
              <a:t>minibeast</a:t>
            </a:r>
            <a:r>
              <a:rPr lang="en-GB" sz="1600" dirty="0" smtClean="0"/>
              <a:t> at home (using books and internet) Bring project into school and tell rest of class about your chosen </a:t>
            </a:r>
            <a:r>
              <a:rPr lang="en-GB" sz="1600" dirty="0" err="1" smtClean="0"/>
              <a:t>minibeast</a:t>
            </a:r>
            <a:r>
              <a:rPr lang="en-GB" sz="1600" dirty="0" smtClean="0"/>
              <a:t>.</a:t>
            </a:r>
            <a:endParaRPr lang="en-US" sz="16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14678" y="214290"/>
            <a:ext cx="3214710" cy="85725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3357554" y="357166"/>
            <a:ext cx="3214710" cy="646331"/>
          </a:xfrm>
          <a:prstGeom prst="rect">
            <a:avLst/>
          </a:prstGeom>
          <a:noFill/>
        </p:spPr>
        <p:txBody>
          <a:bodyPr wrap="square" rtlCol="0">
            <a:spAutoFit/>
          </a:bodyPr>
          <a:lstStyle/>
          <a:p>
            <a:r>
              <a:rPr lang="en-GB" dirty="0" smtClean="0"/>
              <a:t>Science Topic-</a:t>
            </a:r>
          </a:p>
          <a:p>
            <a:r>
              <a:rPr lang="en-GB" dirty="0" smtClean="0">
                <a:solidFill>
                  <a:srgbClr val="FF0000"/>
                </a:solidFill>
              </a:rPr>
              <a:t>Mud Kitchen/ Potions.</a:t>
            </a:r>
          </a:p>
        </p:txBody>
      </p:sp>
      <p:sp>
        <p:nvSpPr>
          <p:cNvPr id="6" name="Rectangle 5"/>
          <p:cNvSpPr/>
          <p:nvPr/>
        </p:nvSpPr>
        <p:spPr>
          <a:xfrm>
            <a:off x="214282" y="214290"/>
            <a:ext cx="2643206" cy="50006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357158" y="285728"/>
            <a:ext cx="2357454" cy="369332"/>
          </a:xfrm>
          <a:prstGeom prst="rect">
            <a:avLst/>
          </a:prstGeom>
          <a:noFill/>
        </p:spPr>
        <p:txBody>
          <a:bodyPr wrap="square" rtlCol="0">
            <a:spAutoFit/>
          </a:bodyPr>
          <a:lstStyle/>
          <a:p>
            <a:r>
              <a:rPr lang="en-GB" b="1" dirty="0" smtClean="0"/>
              <a:t>Lesson 1: </a:t>
            </a:r>
            <a:endParaRPr lang="en-US" b="1" dirty="0"/>
          </a:p>
        </p:txBody>
      </p:sp>
      <p:sp>
        <p:nvSpPr>
          <p:cNvPr id="8" name="TextBox 7"/>
          <p:cNvSpPr txBox="1"/>
          <p:nvPr/>
        </p:nvSpPr>
        <p:spPr>
          <a:xfrm>
            <a:off x="214282" y="785794"/>
            <a:ext cx="2714644" cy="3970318"/>
          </a:xfrm>
          <a:prstGeom prst="rect">
            <a:avLst/>
          </a:prstGeom>
          <a:noFill/>
        </p:spPr>
        <p:txBody>
          <a:bodyPr wrap="square" rtlCol="0">
            <a:spAutoFit/>
          </a:bodyPr>
          <a:lstStyle/>
          <a:p>
            <a:r>
              <a:rPr lang="en-GB" dirty="0" smtClean="0">
                <a:solidFill>
                  <a:srgbClr val="FF0000"/>
                </a:solidFill>
              </a:rPr>
              <a:t>WOW-</a:t>
            </a:r>
            <a:r>
              <a:rPr lang="en-GB" dirty="0" smtClean="0"/>
              <a:t>  </a:t>
            </a:r>
            <a:r>
              <a:rPr lang="en-GB" dirty="0" smtClean="0">
                <a:solidFill>
                  <a:srgbClr val="FF0000"/>
                </a:solidFill>
              </a:rPr>
              <a:t>Letter from witch asking for help with spells and potions (Halloween). </a:t>
            </a:r>
            <a:r>
              <a:rPr lang="en-GB" dirty="0" smtClean="0"/>
              <a:t>Make own potions and talk about what happens when different ‘ingredients’ are added together. Make smelly cocktails. Make a spell book for the witch. Meg and </a:t>
            </a:r>
            <a:r>
              <a:rPr lang="en-GB" dirty="0" err="1" smtClean="0"/>
              <a:t>Mog</a:t>
            </a:r>
            <a:r>
              <a:rPr lang="en-GB" dirty="0" smtClean="0"/>
              <a:t> stories and Room on the Broom. Pumpkins in mud kitchen. Scoop out and explore seeds, flesh etc.</a:t>
            </a:r>
            <a:endParaRPr lang="en-US" dirty="0">
              <a:solidFill>
                <a:srgbClr val="FF0000"/>
              </a:solidFill>
            </a:endParaRPr>
          </a:p>
        </p:txBody>
      </p:sp>
      <p:sp>
        <p:nvSpPr>
          <p:cNvPr id="10" name="Rectangle 9"/>
          <p:cNvSpPr/>
          <p:nvPr/>
        </p:nvSpPr>
        <p:spPr>
          <a:xfrm>
            <a:off x="3428992" y="1285860"/>
            <a:ext cx="2857520" cy="64294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3643306" y="1357298"/>
            <a:ext cx="2357454" cy="369332"/>
          </a:xfrm>
          <a:prstGeom prst="rect">
            <a:avLst/>
          </a:prstGeom>
          <a:noFill/>
        </p:spPr>
        <p:txBody>
          <a:bodyPr wrap="square" rtlCol="0">
            <a:spAutoFit/>
          </a:bodyPr>
          <a:lstStyle/>
          <a:p>
            <a:r>
              <a:rPr lang="en-GB" b="1" dirty="0" smtClean="0"/>
              <a:t>Lesson 2:</a:t>
            </a:r>
            <a:endParaRPr lang="en-US" b="1" dirty="0"/>
          </a:p>
        </p:txBody>
      </p:sp>
      <p:sp>
        <p:nvSpPr>
          <p:cNvPr id="12" name="TextBox 11"/>
          <p:cNvSpPr txBox="1"/>
          <p:nvPr/>
        </p:nvSpPr>
        <p:spPr>
          <a:xfrm>
            <a:off x="3428992" y="2000240"/>
            <a:ext cx="2857520" cy="3416320"/>
          </a:xfrm>
          <a:prstGeom prst="rect">
            <a:avLst/>
          </a:prstGeom>
          <a:noFill/>
        </p:spPr>
        <p:txBody>
          <a:bodyPr wrap="square" rtlCol="0">
            <a:spAutoFit/>
          </a:bodyPr>
          <a:lstStyle/>
          <a:p>
            <a:r>
              <a:rPr lang="en-GB" dirty="0" smtClean="0"/>
              <a:t>Experiment with different utensils and mud/ water/ sand etc to make ‘food’ in mud kitchen. Make mud pies. How do you make the best mud pie? What happens if you add more water? Etc. Adult to support and question. Make porridge for 3 bears. Role play cafe/ ice cream shop/ McDonalds etc. </a:t>
            </a:r>
            <a:endParaRPr lang="en-US" dirty="0"/>
          </a:p>
        </p:txBody>
      </p:sp>
      <p:sp>
        <p:nvSpPr>
          <p:cNvPr id="13" name="Rectangle 12"/>
          <p:cNvSpPr/>
          <p:nvPr/>
        </p:nvSpPr>
        <p:spPr>
          <a:xfrm>
            <a:off x="6715140" y="357166"/>
            <a:ext cx="2214578" cy="42862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Box 13"/>
          <p:cNvSpPr txBox="1"/>
          <p:nvPr/>
        </p:nvSpPr>
        <p:spPr>
          <a:xfrm>
            <a:off x="6858016" y="357166"/>
            <a:ext cx="2000264" cy="369332"/>
          </a:xfrm>
          <a:prstGeom prst="rect">
            <a:avLst/>
          </a:prstGeom>
          <a:noFill/>
        </p:spPr>
        <p:txBody>
          <a:bodyPr wrap="square" rtlCol="0">
            <a:spAutoFit/>
          </a:bodyPr>
          <a:lstStyle/>
          <a:p>
            <a:r>
              <a:rPr lang="en-GB" b="1" dirty="0" smtClean="0"/>
              <a:t>Lesson 3:</a:t>
            </a:r>
            <a:endParaRPr lang="en-US" b="1" dirty="0"/>
          </a:p>
        </p:txBody>
      </p:sp>
      <p:sp>
        <p:nvSpPr>
          <p:cNvPr id="15" name="TextBox 14"/>
          <p:cNvSpPr txBox="1"/>
          <p:nvPr/>
        </p:nvSpPr>
        <p:spPr>
          <a:xfrm>
            <a:off x="6786578" y="928670"/>
            <a:ext cx="2143140" cy="3139321"/>
          </a:xfrm>
          <a:prstGeom prst="rect">
            <a:avLst/>
          </a:prstGeom>
          <a:noFill/>
        </p:spPr>
        <p:txBody>
          <a:bodyPr wrap="square" rtlCol="0">
            <a:spAutoFit/>
          </a:bodyPr>
          <a:lstStyle/>
          <a:p>
            <a:r>
              <a:rPr lang="en-GB" dirty="0" smtClean="0"/>
              <a:t>Add herbs/ lavender/ flowers/ straw and different smells/ textures to experiment with. Talk about what they smell/ feel like. Taste herbs. Vegetables in mud kitchen at Harvest time to make ‘soup’ etc. </a:t>
            </a:r>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377</TotalTime>
  <Words>1779</Words>
  <Application>Microsoft Office PowerPoint</Application>
  <PresentationFormat>On-screen Show (4:3)</PresentationFormat>
  <Paragraphs>128</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Topic journey overview YR</vt:lpstr>
      <vt:lpstr>YR Objectives and ELGs: </vt:lpstr>
      <vt:lpstr>Slide 3</vt:lpstr>
      <vt:lpstr>Slide 4</vt:lpstr>
      <vt:lpstr>Slide 5</vt:lpstr>
      <vt:lpstr>Slide 6</vt:lpstr>
      <vt:lpstr>Slide 7</vt:lpstr>
      <vt:lpstr>Slide 8</vt:lpstr>
      <vt:lpstr>Slide 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Topic journey overview Y5</dc:title>
  <dc:creator>User</dc:creator>
  <cp:lastModifiedBy>User</cp:lastModifiedBy>
  <cp:revision>48</cp:revision>
  <dcterms:created xsi:type="dcterms:W3CDTF">2018-01-30T15:51:49Z</dcterms:created>
  <dcterms:modified xsi:type="dcterms:W3CDTF">2019-10-25T10:11:39Z</dcterms:modified>
</cp:coreProperties>
</file>