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58" r:id="rId5"/>
    <p:sldId id="260" r:id="rId6"/>
    <p:sldId id="263" r:id="rId7"/>
    <p:sldId id="261" r:id="rId8"/>
    <p:sldId id="262" r:id="rId9"/>
    <p:sldId id="264"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5925B543-8A85-416C-B377-FC71ABBB90C0}" type="datetimeFigureOut">
              <a:rPr lang="en-US" smtClean="0"/>
              <a:pPr/>
              <a:t>9/13/2021</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91795DD6-1B83-462A-AC87-CC2FFF98F29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925B543-8A85-416C-B377-FC71ABBB90C0}" type="datetimeFigureOut">
              <a:rPr lang="en-US" smtClean="0"/>
              <a:pPr/>
              <a:t>9/13/2021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795DD6-1B83-462A-AC87-CC2FFF98F29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925B543-8A85-416C-B377-FC71ABBB90C0}" type="datetimeFigureOut">
              <a:rPr lang="en-US" smtClean="0"/>
              <a:pPr/>
              <a:t>9/13/2021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795DD6-1B83-462A-AC87-CC2FFF98F29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925B543-8A85-416C-B377-FC71ABBB90C0}" type="datetimeFigureOut">
              <a:rPr lang="en-US" smtClean="0"/>
              <a:pPr/>
              <a:t>9/13/2021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795DD6-1B83-462A-AC87-CC2FFF98F29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5925B543-8A85-416C-B377-FC71ABBB90C0}" type="datetimeFigureOut">
              <a:rPr lang="en-US" smtClean="0"/>
              <a:pPr/>
              <a:t>9/13/2021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795DD6-1B83-462A-AC87-CC2FFF98F29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925B543-8A85-416C-B377-FC71ABBB90C0}" type="datetimeFigureOut">
              <a:rPr lang="en-US" smtClean="0"/>
              <a:pPr/>
              <a:t>9/13/2021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795DD6-1B83-462A-AC87-CC2FFF98F29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25B543-8A85-416C-B377-FC71ABBB90C0}" type="datetimeFigureOut">
              <a:rPr lang="en-US" smtClean="0"/>
              <a:pPr/>
              <a:t>9/13/2021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795DD6-1B83-462A-AC87-CC2FFF98F29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925B543-8A85-416C-B377-FC71ABBB90C0}" type="datetimeFigureOut">
              <a:rPr lang="en-US" smtClean="0"/>
              <a:pPr/>
              <a:t>9/13/2021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795DD6-1B83-462A-AC87-CC2FFF98F29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925B543-8A85-416C-B377-FC71ABBB90C0}" type="datetimeFigureOut">
              <a:rPr lang="en-US" smtClean="0"/>
              <a:pPr/>
              <a:t>9/13/2021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91795DD6-1B83-462A-AC87-CC2FFF98F29D}"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925B543-8A85-416C-B377-FC71ABBB90C0}" type="datetimeFigureOut">
              <a:rPr lang="en-US" smtClean="0"/>
              <a:pPr/>
              <a:t>9/13/2021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795DD6-1B83-462A-AC87-CC2FFF98F29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925B543-8A85-416C-B377-FC71ABBB90C0}" type="datetimeFigureOut">
              <a:rPr lang="en-US" smtClean="0"/>
              <a:pPr/>
              <a:t>9/13/2021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795DD6-1B83-462A-AC87-CC2FFF98F29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925B543-8A85-416C-B377-FC71ABBB90C0}" type="datetimeFigureOut">
              <a:rPr lang="en-US" smtClean="0"/>
              <a:pPr/>
              <a:t>9/13/2021</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91795DD6-1B83-462A-AC87-CC2FFF98F29D}"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14290"/>
            <a:ext cx="7851648" cy="3500462"/>
          </a:xfrm>
        </p:spPr>
        <p:txBody>
          <a:bodyPr/>
          <a:lstStyle/>
          <a:p>
            <a:endParaRPr lang="en-US" dirty="0"/>
          </a:p>
        </p:txBody>
      </p:sp>
      <p:sp>
        <p:nvSpPr>
          <p:cNvPr id="3" name="Subtitle 2"/>
          <p:cNvSpPr>
            <a:spLocks noGrp="1"/>
          </p:cNvSpPr>
          <p:nvPr>
            <p:ph type="subTitle" idx="1"/>
          </p:nvPr>
        </p:nvSpPr>
        <p:spPr>
          <a:xfrm>
            <a:off x="285720" y="3929066"/>
            <a:ext cx="8102376" cy="2571768"/>
          </a:xfrm>
        </p:spPr>
        <p:txBody>
          <a:bodyPr>
            <a:normAutofit/>
          </a:bodyPr>
          <a:lstStyle/>
          <a:p>
            <a:pPr algn="l"/>
            <a:r>
              <a:rPr lang="en-GB" sz="3200" dirty="0" smtClean="0">
                <a:solidFill>
                  <a:schemeClr val="bg1"/>
                </a:solidFill>
              </a:rPr>
              <a:t>1) Look at the illustrations. Discuss and predict.</a:t>
            </a:r>
          </a:p>
          <a:p>
            <a:pPr algn="l"/>
            <a:endParaRPr lang="en-GB" sz="3200" dirty="0" smtClean="0">
              <a:solidFill>
                <a:schemeClr val="bg1"/>
              </a:solidFill>
            </a:endParaRPr>
          </a:p>
          <a:p>
            <a:pPr algn="l"/>
            <a:r>
              <a:rPr lang="en-GB" sz="3200" dirty="0" smtClean="0">
                <a:solidFill>
                  <a:schemeClr val="bg1"/>
                </a:solidFill>
              </a:rPr>
              <a:t>2)Look at the title . Discuss and predict.  </a:t>
            </a:r>
            <a:endParaRPr lang="en-US" sz="3200" dirty="0">
              <a:solidFill>
                <a:schemeClr val="bg1"/>
              </a:solidFill>
            </a:endParaRPr>
          </a:p>
        </p:txBody>
      </p:sp>
      <p:pic>
        <p:nvPicPr>
          <p:cNvPr id="4" name="Picture 3" descr="C:\Users\Teacher\Pictures\IMG_20210906_072450.jpg"/>
          <p:cNvPicPr/>
          <p:nvPr/>
        </p:nvPicPr>
        <p:blipFill>
          <a:blip r:embed="rId2" cstate="print"/>
          <a:srcRect/>
          <a:stretch>
            <a:fillRect/>
          </a:stretch>
        </p:blipFill>
        <p:spPr bwMode="auto">
          <a:xfrm>
            <a:off x="1357290" y="214290"/>
            <a:ext cx="5572164" cy="3500461"/>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14290"/>
            <a:ext cx="7851648" cy="1143008"/>
          </a:xfrm>
        </p:spPr>
        <p:txBody>
          <a:bodyPr/>
          <a:lstStyle/>
          <a:p>
            <a:pPr algn="ctr"/>
            <a:endParaRPr lang="en-US" dirty="0"/>
          </a:p>
        </p:txBody>
      </p:sp>
      <p:sp>
        <p:nvSpPr>
          <p:cNvPr id="3" name="Subtitle 2"/>
          <p:cNvSpPr>
            <a:spLocks noGrp="1"/>
          </p:cNvSpPr>
          <p:nvPr>
            <p:ph type="subTitle" idx="1"/>
          </p:nvPr>
        </p:nvSpPr>
        <p:spPr>
          <a:xfrm>
            <a:off x="285720" y="2214554"/>
            <a:ext cx="8102376" cy="4643446"/>
          </a:xfrm>
        </p:spPr>
        <p:txBody>
          <a:bodyPr>
            <a:normAutofit/>
          </a:bodyPr>
          <a:lstStyle/>
          <a:p>
            <a:pPr algn="l"/>
            <a:endParaRPr lang="en-GB" sz="2400" dirty="0" smtClean="0">
              <a:solidFill>
                <a:schemeClr val="bg1"/>
              </a:solidFill>
            </a:endParaRPr>
          </a:p>
          <a:p>
            <a:pPr algn="l"/>
            <a:endParaRPr lang="en-GB" sz="2400" dirty="0" smtClean="0">
              <a:solidFill>
                <a:schemeClr val="bg1"/>
              </a:solidFill>
            </a:endParaRPr>
          </a:p>
          <a:p>
            <a:pPr algn="l"/>
            <a:endParaRPr lang="en-GB" sz="2400" dirty="0" smtClean="0">
              <a:solidFill>
                <a:schemeClr val="bg1"/>
              </a:solidFill>
            </a:endParaRPr>
          </a:p>
          <a:p>
            <a:pPr algn="l"/>
            <a:endParaRPr lang="en-GB" sz="2400" dirty="0" smtClean="0">
              <a:solidFill>
                <a:schemeClr val="bg1"/>
              </a:solidFill>
            </a:endParaRPr>
          </a:p>
          <a:p>
            <a:pPr algn="l"/>
            <a:r>
              <a:rPr lang="en-GB" sz="2400" dirty="0" smtClean="0">
                <a:solidFill>
                  <a:schemeClr val="bg1"/>
                </a:solidFill>
              </a:rPr>
              <a:t>3)Read the first stanza. Discuss text type, audience and purpose.</a:t>
            </a:r>
          </a:p>
          <a:p>
            <a:pPr algn="l"/>
            <a:r>
              <a:rPr lang="en-GB" sz="2400" dirty="0" smtClean="0"/>
              <a:t>Rainbow words and phrases. </a:t>
            </a:r>
          </a:p>
          <a:p>
            <a:pPr algn="l"/>
            <a:r>
              <a:rPr lang="en-GB" sz="2400" dirty="0" smtClean="0"/>
              <a:t>What do they tell you about lions?</a:t>
            </a:r>
          </a:p>
          <a:p>
            <a:pPr algn="l"/>
            <a:r>
              <a:rPr lang="en-GB" sz="2400" dirty="0" smtClean="0">
                <a:solidFill>
                  <a:schemeClr val="bg1"/>
                </a:solidFill>
              </a:rPr>
              <a:t>4)Does the first stanza portray a positive or negative impression of lions? Support your answer with evidence from the text.</a:t>
            </a:r>
          </a:p>
          <a:p>
            <a:pPr algn="l"/>
            <a:endParaRPr lang="en-US" sz="3200" dirty="0">
              <a:solidFill>
                <a:schemeClr val="bg1"/>
              </a:solidFill>
            </a:endParaRPr>
          </a:p>
        </p:txBody>
      </p:sp>
      <p:pic>
        <p:nvPicPr>
          <p:cNvPr id="7" name="Picture 6" descr="C:\Users\Teacher\Pictures\IMG_20210906_072538.jpg"/>
          <p:cNvPicPr/>
          <p:nvPr/>
        </p:nvPicPr>
        <p:blipFill>
          <a:blip r:embed="rId2" cstate="print"/>
          <a:srcRect t="42875"/>
          <a:stretch>
            <a:fillRect/>
          </a:stretch>
        </p:blipFill>
        <p:spPr bwMode="auto">
          <a:xfrm>
            <a:off x="785786" y="0"/>
            <a:ext cx="7072361" cy="3929066"/>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14290"/>
            <a:ext cx="7851648" cy="642942"/>
          </a:xfrm>
        </p:spPr>
        <p:txBody>
          <a:bodyPr>
            <a:normAutofit fontScale="90000"/>
          </a:bodyPr>
          <a:lstStyle/>
          <a:p>
            <a:r>
              <a:rPr lang="en-GB" dirty="0" smtClean="0"/>
              <a:t> </a:t>
            </a:r>
            <a:endParaRPr lang="en-US" dirty="0"/>
          </a:p>
        </p:txBody>
      </p:sp>
      <p:sp>
        <p:nvSpPr>
          <p:cNvPr id="3" name="Subtitle 2"/>
          <p:cNvSpPr>
            <a:spLocks noGrp="1"/>
          </p:cNvSpPr>
          <p:nvPr>
            <p:ph type="subTitle" idx="1"/>
          </p:nvPr>
        </p:nvSpPr>
        <p:spPr>
          <a:xfrm>
            <a:off x="285720" y="1428736"/>
            <a:ext cx="8102376" cy="5072098"/>
          </a:xfrm>
        </p:spPr>
        <p:txBody>
          <a:bodyPr>
            <a:normAutofit/>
          </a:bodyPr>
          <a:lstStyle/>
          <a:p>
            <a:pPr algn="l"/>
            <a:r>
              <a:rPr lang="en-GB" sz="3200" u="sng" dirty="0" smtClean="0">
                <a:solidFill>
                  <a:schemeClr val="bg1"/>
                </a:solidFill>
              </a:rPr>
              <a:t>Mighty Write: </a:t>
            </a:r>
            <a:r>
              <a:rPr lang="en-GB" sz="3200" dirty="0" smtClean="0">
                <a:solidFill>
                  <a:schemeClr val="bg1"/>
                </a:solidFill>
              </a:rPr>
              <a:t>Write a to a lion praising its appearance.</a:t>
            </a:r>
          </a:p>
          <a:p>
            <a:pPr algn="l"/>
            <a:r>
              <a:rPr lang="en-GB" sz="3200" dirty="0" smtClean="0">
                <a:solidFill>
                  <a:schemeClr val="bg1"/>
                </a:solidFill>
              </a:rPr>
              <a:t>Lion – you are the King! What a gleaming  coat and glistening mane you have. How easy it is for you to strike upon your unsuspecting prey! Standing regal and proud atop the mountain is a sight to behold. You ARE King of your estate.</a:t>
            </a:r>
          </a:p>
          <a:p>
            <a:pPr algn="l"/>
            <a:endParaRPr lang="en-GB" sz="3200" dirty="0" smtClean="0">
              <a:solidFill>
                <a:schemeClr val="bg1"/>
              </a:solidFill>
            </a:endParaRPr>
          </a:p>
          <a:p>
            <a:pPr algn="l"/>
            <a:endParaRPr lang="en-GB" sz="3200" dirty="0" smtClean="0">
              <a:solidFill>
                <a:schemeClr val="bg1"/>
              </a:solidFill>
            </a:endParaRPr>
          </a:p>
          <a:p>
            <a:pPr algn="l"/>
            <a:endParaRPr lang="en-US" sz="3200" dirty="0">
              <a:solidFill>
                <a:schemeClr val="bg1"/>
              </a:solidFill>
            </a:endParaRPr>
          </a:p>
        </p:txBody>
      </p:sp>
      <p:sp>
        <p:nvSpPr>
          <p:cNvPr id="7" name="Rectangle 6"/>
          <p:cNvSpPr/>
          <p:nvPr/>
        </p:nvSpPr>
        <p:spPr>
          <a:xfrm>
            <a:off x="1142976" y="142852"/>
            <a:ext cx="6429420" cy="923330"/>
          </a:xfrm>
          <a:prstGeom prst="rect">
            <a:avLst/>
          </a:prstGeom>
          <a:noFill/>
        </p:spPr>
        <p:txBody>
          <a:bodyPr wrap="square" lIns="91440" tIns="45720" rIns="91440" bIns="45720">
            <a:spAutoFit/>
          </a:bodyPr>
          <a:lstStyle/>
          <a:p>
            <a:pPr algn="ctr"/>
            <a:r>
              <a:rPr lang="en-GB"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mj-lt"/>
              </a:rPr>
              <a:t>Ode to a Lion</a:t>
            </a:r>
            <a:endParaRPr lang="en-US"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14290"/>
            <a:ext cx="7851648" cy="1000132"/>
          </a:xfrm>
        </p:spPr>
        <p:txBody>
          <a:bodyPr/>
          <a:lstStyle/>
          <a:p>
            <a:pPr algn="ctr"/>
            <a:endParaRPr lang="en-US" dirty="0"/>
          </a:p>
        </p:txBody>
      </p:sp>
      <p:sp>
        <p:nvSpPr>
          <p:cNvPr id="3" name="Subtitle 2"/>
          <p:cNvSpPr>
            <a:spLocks noGrp="1"/>
          </p:cNvSpPr>
          <p:nvPr>
            <p:ph type="subTitle" idx="1"/>
          </p:nvPr>
        </p:nvSpPr>
        <p:spPr>
          <a:xfrm>
            <a:off x="285720" y="2214554"/>
            <a:ext cx="8102376" cy="4286280"/>
          </a:xfrm>
        </p:spPr>
        <p:txBody>
          <a:bodyPr>
            <a:normAutofit/>
          </a:bodyPr>
          <a:lstStyle/>
          <a:p>
            <a:pPr algn="l"/>
            <a:endParaRPr lang="en-GB" sz="3200" dirty="0" smtClean="0">
              <a:solidFill>
                <a:schemeClr val="bg1"/>
              </a:solidFill>
            </a:endParaRPr>
          </a:p>
          <a:p>
            <a:pPr algn="l"/>
            <a:endParaRPr lang="en-GB" sz="3200" dirty="0" smtClean="0">
              <a:solidFill>
                <a:schemeClr val="bg1"/>
              </a:solidFill>
            </a:endParaRPr>
          </a:p>
          <a:p>
            <a:pPr algn="l"/>
            <a:endParaRPr lang="en-GB" sz="3200" dirty="0" smtClean="0">
              <a:solidFill>
                <a:schemeClr val="bg1"/>
              </a:solidFill>
            </a:endParaRPr>
          </a:p>
          <a:p>
            <a:pPr algn="l"/>
            <a:r>
              <a:rPr lang="en-GB" sz="3200" dirty="0" smtClean="0">
                <a:solidFill>
                  <a:schemeClr val="bg1"/>
                </a:solidFill>
              </a:rPr>
              <a:t>5)Read the first 3 lines of the second stanza. What will the rest be about? What clues tell you this?</a:t>
            </a:r>
          </a:p>
        </p:txBody>
      </p:sp>
      <p:pic>
        <p:nvPicPr>
          <p:cNvPr id="4" name="Picture 3" descr="C:\Users\Teacher\Pictures\IMG_20210906_072548.jpg"/>
          <p:cNvPicPr/>
          <p:nvPr/>
        </p:nvPicPr>
        <p:blipFill>
          <a:blip r:embed="rId2" cstate="print"/>
          <a:srcRect t="28000" b="39830"/>
          <a:stretch>
            <a:fillRect/>
          </a:stretch>
        </p:blipFill>
        <p:spPr bwMode="auto">
          <a:xfrm>
            <a:off x="500034" y="214290"/>
            <a:ext cx="8143932" cy="321471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14290"/>
            <a:ext cx="7851648" cy="1000132"/>
          </a:xfrm>
        </p:spPr>
        <p:txBody>
          <a:bodyPr/>
          <a:lstStyle/>
          <a:p>
            <a:pPr algn="ctr"/>
            <a:endParaRPr lang="en-US" dirty="0"/>
          </a:p>
        </p:txBody>
      </p:sp>
      <p:sp>
        <p:nvSpPr>
          <p:cNvPr id="3" name="Subtitle 2"/>
          <p:cNvSpPr>
            <a:spLocks noGrp="1"/>
          </p:cNvSpPr>
          <p:nvPr>
            <p:ph type="subTitle" idx="1"/>
          </p:nvPr>
        </p:nvSpPr>
        <p:spPr>
          <a:xfrm>
            <a:off x="285720" y="2643182"/>
            <a:ext cx="8102376" cy="4214818"/>
          </a:xfrm>
        </p:spPr>
        <p:txBody>
          <a:bodyPr>
            <a:normAutofit fontScale="70000" lnSpcReduction="20000"/>
          </a:bodyPr>
          <a:lstStyle/>
          <a:p>
            <a:pPr algn="l"/>
            <a:endParaRPr lang="en-GB" sz="3200" dirty="0" smtClean="0">
              <a:solidFill>
                <a:schemeClr val="bg1"/>
              </a:solidFill>
            </a:endParaRPr>
          </a:p>
          <a:p>
            <a:pPr algn="l"/>
            <a:endParaRPr lang="en-GB" sz="3200" dirty="0" smtClean="0">
              <a:solidFill>
                <a:schemeClr val="bg1"/>
              </a:solidFill>
            </a:endParaRPr>
          </a:p>
          <a:p>
            <a:pPr algn="l"/>
            <a:endParaRPr lang="en-GB" sz="3200" dirty="0" smtClean="0">
              <a:solidFill>
                <a:schemeClr val="bg1"/>
              </a:solidFill>
            </a:endParaRPr>
          </a:p>
          <a:p>
            <a:pPr algn="l"/>
            <a:endParaRPr lang="en-GB" sz="3200" dirty="0" smtClean="0">
              <a:solidFill>
                <a:schemeClr val="bg1"/>
              </a:solidFill>
            </a:endParaRPr>
          </a:p>
          <a:p>
            <a:pPr algn="l"/>
            <a:r>
              <a:rPr lang="en-GB" sz="3200" dirty="0" smtClean="0">
                <a:solidFill>
                  <a:schemeClr val="bg1"/>
                </a:solidFill>
              </a:rPr>
              <a:t>6)Read the rest of the second stanza. What will the rest be about? What clues tell you </a:t>
            </a:r>
            <a:r>
              <a:rPr lang="en-GB" sz="3200" dirty="0" smtClean="0">
                <a:solidFill>
                  <a:schemeClr val="bg1"/>
                </a:solidFill>
              </a:rPr>
              <a:t>this</a:t>
            </a:r>
          </a:p>
          <a:p>
            <a:pPr algn="l"/>
            <a:r>
              <a:rPr lang="en-GB" sz="3200" dirty="0" smtClean="0"/>
              <a:t>Rainbow words and phrases. </a:t>
            </a:r>
          </a:p>
          <a:p>
            <a:pPr algn="l"/>
            <a:r>
              <a:rPr lang="en-GB" sz="3200" dirty="0" smtClean="0"/>
              <a:t>What do they tell you about lions?</a:t>
            </a:r>
          </a:p>
          <a:p>
            <a:pPr algn="l"/>
            <a:endParaRPr lang="en-GB" sz="3200" dirty="0" smtClean="0">
              <a:solidFill>
                <a:schemeClr val="bg1"/>
              </a:solidFill>
            </a:endParaRPr>
          </a:p>
          <a:p>
            <a:pPr algn="l"/>
            <a:r>
              <a:rPr lang="en-GB" sz="3200" dirty="0" smtClean="0">
                <a:solidFill>
                  <a:schemeClr val="bg1"/>
                </a:solidFill>
              </a:rPr>
              <a:t>7)Does </a:t>
            </a:r>
            <a:r>
              <a:rPr lang="en-GB" sz="3200" dirty="0" smtClean="0">
                <a:solidFill>
                  <a:schemeClr val="bg1"/>
                </a:solidFill>
              </a:rPr>
              <a:t>the second stanza portray a positive or negative impression of lions? Support your answer with evidence from the text.</a:t>
            </a:r>
          </a:p>
          <a:p>
            <a:pPr algn="l"/>
            <a:endParaRPr lang="en-US" sz="3200" dirty="0">
              <a:solidFill>
                <a:schemeClr val="bg1"/>
              </a:solidFill>
            </a:endParaRPr>
          </a:p>
        </p:txBody>
      </p:sp>
      <p:pic>
        <p:nvPicPr>
          <p:cNvPr id="5" name="Picture 4" descr="C:\Users\Teacher\Pictures\IMG_20210906_072548.jpg"/>
          <p:cNvPicPr/>
          <p:nvPr/>
        </p:nvPicPr>
        <p:blipFill>
          <a:blip r:embed="rId2" cstate="print"/>
          <a:srcRect t="28000" b="10000"/>
          <a:stretch>
            <a:fillRect/>
          </a:stretch>
        </p:blipFill>
        <p:spPr bwMode="auto">
          <a:xfrm>
            <a:off x="714348" y="-214338"/>
            <a:ext cx="7429552" cy="392909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14290"/>
            <a:ext cx="7851648" cy="642942"/>
          </a:xfrm>
        </p:spPr>
        <p:txBody>
          <a:bodyPr>
            <a:normAutofit fontScale="90000"/>
          </a:bodyPr>
          <a:lstStyle/>
          <a:p>
            <a:r>
              <a:rPr lang="en-GB" dirty="0" smtClean="0"/>
              <a:t> </a:t>
            </a:r>
            <a:endParaRPr lang="en-US" dirty="0"/>
          </a:p>
        </p:txBody>
      </p:sp>
      <p:sp>
        <p:nvSpPr>
          <p:cNvPr id="3" name="Subtitle 2"/>
          <p:cNvSpPr>
            <a:spLocks noGrp="1"/>
          </p:cNvSpPr>
          <p:nvPr>
            <p:ph type="subTitle" idx="1"/>
          </p:nvPr>
        </p:nvSpPr>
        <p:spPr>
          <a:xfrm>
            <a:off x="285720" y="1428736"/>
            <a:ext cx="8102376" cy="5072098"/>
          </a:xfrm>
        </p:spPr>
        <p:txBody>
          <a:bodyPr>
            <a:normAutofit/>
          </a:bodyPr>
          <a:lstStyle/>
          <a:p>
            <a:pPr algn="l"/>
            <a:r>
              <a:rPr lang="en-GB" sz="3200" u="sng" dirty="0" smtClean="0">
                <a:solidFill>
                  <a:schemeClr val="bg1"/>
                </a:solidFill>
              </a:rPr>
              <a:t>Mighty Write: </a:t>
            </a:r>
            <a:r>
              <a:rPr lang="en-GB" sz="3200" dirty="0" smtClean="0">
                <a:solidFill>
                  <a:schemeClr val="bg1"/>
                </a:solidFill>
              </a:rPr>
              <a:t>Write a to a lion praising its actions.</a:t>
            </a:r>
          </a:p>
          <a:p>
            <a:pPr algn="l"/>
            <a:r>
              <a:rPr lang="en-GB" sz="3200" dirty="0" smtClean="0">
                <a:solidFill>
                  <a:schemeClr val="bg1"/>
                </a:solidFill>
              </a:rPr>
              <a:t>Lion – you are the possessor of the perilous roar! What sizeable paws you have to carry you across your terrain. How quickly yet ferociously you pounce. Your powerful muscles are sublime. Whilst patiently waiting, you perform your silent dance. </a:t>
            </a:r>
          </a:p>
          <a:p>
            <a:pPr algn="l"/>
            <a:endParaRPr lang="en-GB" sz="3200" dirty="0" smtClean="0">
              <a:solidFill>
                <a:schemeClr val="bg1"/>
              </a:solidFill>
            </a:endParaRPr>
          </a:p>
          <a:p>
            <a:pPr algn="l"/>
            <a:endParaRPr lang="en-GB" sz="3200" dirty="0" smtClean="0">
              <a:solidFill>
                <a:schemeClr val="bg1"/>
              </a:solidFill>
            </a:endParaRPr>
          </a:p>
          <a:p>
            <a:pPr algn="l"/>
            <a:endParaRPr lang="en-US" sz="3200" dirty="0">
              <a:solidFill>
                <a:schemeClr val="bg1"/>
              </a:solidFill>
            </a:endParaRPr>
          </a:p>
        </p:txBody>
      </p:sp>
      <p:sp>
        <p:nvSpPr>
          <p:cNvPr id="7" name="Rectangle 6"/>
          <p:cNvSpPr/>
          <p:nvPr/>
        </p:nvSpPr>
        <p:spPr>
          <a:xfrm>
            <a:off x="1142976" y="142852"/>
            <a:ext cx="6429420" cy="923330"/>
          </a:xfrm>
          <a:prstGeom prst="rect">
            <a:avLst/>
          </a:prstGeom>
          <a:noFill/>
        </p:spPr>
        <p:txBody>
          <a:bodyPr wrap="square" lIns="91440" tIns="45720" rIns="91440" bIns="45720">
            <a:spAutoFit/>
          </a:bodyPr>
          <a:lstStyle/>
          <a:p>
            <a:pPr algn="ctr"/>
            <a:r>
              <a:rPr lang="en-GB"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mj-lt"/>
              </a:rPr>
              <a:t>Ode to a Lion</a:t>
            </a:r>
            <a:endParaRPr lang="en-US"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14290"/>
            <a:ext cx="7851648" cy="1000132"/>
          </a:xfrm>
        </p:spPr>
        <p:txBody>
          <a:bodyPr/>
          <a:lstStyle/>
          <a:p>
            <a:pPr algn="ctr"/>
            <a:endParaRPr lang="en-US" dirty="0"/>
          </a:p>
        </p:txBody>
      </p:sp>
      <p:sp>
        <p:nvSpPr>
          <p:cNvPr id="3" name="Subtitle 2"/>
          <p:cNvSpPr>
            <a:spLocks noGrp="1"/>
          </p:cNvSpPr>
          <p:nvPr>
            <p:ph type="subTitle" idx="1"/>
          </p:nvPr>
        </p:nvSpPr>
        <p:spPr>
          <a:xfrm>
            <a:off x="285720" y="2214554"/>
            <a:ext cx="8102376" cy="4643446"/>
          </a:xfrm>
        </p:spPr>
        <p:txBody>
          <a:bodyPr>
            <a:normAutofit/>
          </a:bodyPr>
          <a:lstStyle/>
          <a:p>
            <a:pPr algn="l"/>
            <a:endParaRPr lang="en-GB" sz="3200" dirty="0" smtClean="0">
              <a:solidFill>
                <a:schemeClr val="bg1"/>
              </a:solidFill>
            </a:endParaRPr>
          </a:p>
          <a:p>
            <a:pPr algn="l"/>
            <a:endParaRPr lang="en-GB" sz="3200" dirty="0" smtClean="0">
              <a:solidFill>
                <a:schemeClr val="bg1"/>
              </a:solidFill>
            </a:endParaRPr>
          </a:p>
          <a:p>
            <a:pPr algn="l"/>
            <a:endParaRPr lang="en-GB" sz="3200" dirty="0" smtClean="0">
              <a:solidFill>
                <a:schemeClr val="bg1"/>
              </a:solidFill>
            </a:endParaRPr>
          </a:p>
          <a:p>
            <a:pPr algn="l"/>
            <a:endParaRPr lang="en-GB" sz="3200" dirty="0" smtClean="0">
              <a:solidFill>
                <a:schemeClr val="bg1"/>
              </a:solidFill>
            </a:endParaRPr>
          </a:p>
          <a:p>
            <a:pPr algn="l"/>
            <a:endParaRPr lang="en-GB" sz="3200" dirty="0" smtClean="0">
              <a:solidFill>
                <a:schemeClr val="bg1"/>
              </a:solidFill>
            </a:endParaRPr>
          </a:p>
          <a:p>
            <a:pPr algn="l"/>
            <a:r>
              <a:rPr lang="en-GB" sz="3200" dirty="0" smtClean="0">
                <a:solidFill>
                  <a:schemeClr val="bg1"/>
                </a:solidFill>
              </a:rPr>
              <a:t>8) Predict what the last stanza will be about from the illustration.</a:t>
            </a:r>
            <a:endParaRPr lang="en-US" sz="3200" dirty="0">
              <a:solidFill>
                <a:schemeClr val="bg1"/>
              </a:solidFill>
            </a:endParaRPr>
          </a:p>
        </p:txBody>
      </p:sp>
      <p:pic>
        <p:nvPicPr>
          <p:cNvPr id="6" name="Picture 5" descr="C:\Users\Teacher\Pictures\IMG_20210906_072603_resized_20210906_072717648.jpg"/>
          <p:cNvPicPr/>
          <p:nvPr/>
        </p:nvPicPr>
        <p:blipFill>
          <a:blip r:embed="rId2"/>
          <a:srcRect b="14286"/>
          <a:stretch>
            <a:fillRect/>
          </a:stretch>
        </p:blipFill>
        <p:spPr bwMode="auto">
          <a:xfrm rot="5400000">
            <a:off x="1464461" y="-35727"/>
            <a:ext cx="5072071" cy="5143538"/>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14290"/>
            <a:ext cx="7851648" cy="1000132"/>
          </a:xfrm>
        </p:spPr>
        <p:txBody>
          <a:bodyPr/>
          <a:lstStyle/>
          <a:p>
            <a:pPr algn="ctr"/>
            <a:endParaRPr lang="en-US" dirty="0"/>
          </a:p>
        </p:txBody>
      </p:sp>
      <p:sp>
        <p:nvSpPr>
          <p:cNvPr id="3" name="Subtitle 2"/>
          <p:cNvSpPr>
            <a:spLocks noGrp="1"/>
          </p:cNvSpPr>
          <p:nvPr>
            <p:ph type="subTitle" idx="1"/>
          </p:nvPr>
        </p:nvSpPr>
        <p:spPr>
          <a:xfrm>
            <a:off x="285720" y="2214554"/>
            <a:ext cx="8102376" cy="4643446"/>
          </a:xfrm>
        </p:spPr>
        <p:txBody>
          <a:bodyPr>
            <a:normAutofit fontScale="85000" lnSpcReduction="20000"/>
          </a:bodyPr>
          <a:lstStyle/>
          <a:p>
            <a:pPr algn="l"/>
            <a:endParaRPr lang="en-GB" sz="3200" dirty="0" smtClean="0">
              <a:solidFill>
                <a:schemeClr val="bg1"/>
              </a:solidFill>
            </a:endParaRPr>
          </a:p>
          <a:p>
            <a:pPr algn="l"/>
            <a:endParaRPr lang="en-GB" sz="3200" dirty="0" smtClean="0">
              <a:solidFill>
                <a:schemeClr val="bg1"/>
              </a:solidFill>
            </a:endParaRPr>
          </a:p>
          <a:p>
            <a:pPr algn="l"/>
            <a:endParaRPr lang="en-GB" sz="3200" dirty="0" smtClean="0">
              <a:solidFill>
                <a:schemeClr val="bg1"/>
              </a:solidFill>
            </a:endParaRPr>
          </a:p>
          <a:p>
            <a:pPr algn="l"/>
            <a:endParaRPr lang="en-GB" sz="3200" dirty="0" smtClean="0">
              <a:solidFill>
                <a:schemeClr val="bg1"/>
              </a:solidFill>
            </a:endParaRPr>
          </a:p>
          <a:p>
            <a:pPr algn="l"/>
            <a:endParaRPr lang="en-GB" sz="3200" dirty="0" smtClean="0">
              <a:solidFill>
                <a:schemeClr val="bg1"/>
              </a:solidFill>
            </a:endParaRPr>
          </a:p>
          <a:p>
            <a:pPr algn="l"/>
            <a:r>
              <a:rPr lang="en-GB" sz="3200" dirty="0" smtClean="0">
                <a:solidFill>
                  <a:schemeClr val="bg1"/>
                </a:solidFill>
              </a:rPr>
              <a:t>9) What is the main idea of the last stanza?</a:t>
            </a:r>
          </a:p>
          <a:p>
            <a:pPr algn="l"/>
            <a:r>
              <a:rPr lang="en-GB" sz="3200" dirty="0" smtClean="0">
                <a:solidFill>
                  <a:schemeClr val="bg1"/>
                </a:solidFill>
              </a:rPr>
              <a:t>10) Does it  portray a positive or negative impression of the lioness? Support your answer with evidence from the text.</a:t>
            </a:r>
          </a:p>
          <a:p>
            <a:pPr algn="l"/>
            <a:r>
              <a:rPr lang="en-US" sz="3200" dirty="0" smtClean="0">
                <a:solidFill>
                  <a:schemeClr val="bg1"/>
                </a:solidFill>
              </a:rPr>
              <a:t>11) </a:t>
            </a:r>
            <a:r>
              <a:rPr lang="en-GB" sz="3200" dirty="0" smtClean="0">
                <a:solidFill>
                  <a:schemeClr val="bg1"/>
                </a:solidFill>
              </a:rPr>
              <a:t>Put words and phrases into the word class chart. What more do they tell you?</a:t>
            </a:r>
          </a:p>
          <a:p>
            <a:pPr algn="l"/>
            <a:endParaRPr lang="en-GB" sz="3200" dirty="0" smtClean="0">
              <a:solidFill>
                <a:schemeClr val="bg1"/>
              </a:solidFill>
            </a:endParaRPr>
          </a:p>
          <a:p>
            <a:pPr algn="l"/>
            <a:endParaRPr lang="en-US" sz="3200" dirty="0">
              <a:solidFill>
                <a:schemeClr val="bg1"/>
              </a:solidFill>
            </a:endParaRPr>
          </a:p>
        </p:txBody>
      </p:sp>
      <p:pic>
        <p:nvPicPr>
          <p:cNvPr id="5" name="Picture 4" descr="C:\Users\Teacher\Pictures\IMG_20210906_072554.jpg"/>
          <p:cNvPicPr/>
          <p:nvPr/>
        </p:nvPicPr>
        <p:blipFill>
          <a:blip r:embed="rId2" cstate="print"/>
          <a:srcRect t="31998" b="9058"/>
          <a:stretch>
            <a:fillRect/>
          </a:stretch>
        </p:blipFill>
        <p:spPr bwMode="auto">
          <a:xfrm>
            <a:off x="357158" y="0"/>
            <a:ext cx="8429684" cy="4286256"/>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14290"/>
            <a:ext cx="7851648" cy="642942"/>
          </a:xfrm>
        </p:spPr>
        <p:txBody>
          <a:bodyPr>
            <a:normAutofit fontScale="90000"/>
          </a:bodyPr>
          <a:lstStyle/>
          <a:p>
            <a:r>
              <a:rPr lang="en-GB" dirty="0" smtClean="0"/>
              <a:t> </a:t>
            </a:r>
            <a:endParaRPr lang="en-US" dirty="0"/>
          </a:p>
        </p:txBody>
      </p:sp>
      <p:sp>
        <p:nvSpPr>
          <p:cNvPr id="3" name="Subtitle 2"/>
          <p:cNvSpPr>
            <a:spLocks noGrp="1"/>
          </p:cNvSpPr>
          <p:nvPr>
            <p:ph type="subTitle" idx="1"/>
          </p:nvPr>
        </p:nvSpPr>
        <p:spPr>
          <a:xfrm>
            <a:off x="285720" y="1428736"/>
            <a:ext cx="8102376" cy="5072098"/>
          </a:xfrm>
        </p:spPr>
        <p:txBody>
          <a:bodyPr>
            <a:normAutofit/>
          </a:bodyPr>
          <a:lstStyle/>
          <a:p>
            <a:pPr algn="l"/>
            <a:r>
              <a:rPr lang="en-GB" sz="3200" u="sng" dirty="0" smtClean="0">
                <a:solidFill>
                  <a:schemeClr val="bg1"/>
                </a:solidFill>
              </a:rPr>
              <a:t>Mighty Write: Pretend you are a lion </a:t>
            </a:r>
            <a:r>
              <a:rPr lang="en-GB" sz="3200" dirty="0" smtClean="0">
                <a:solidFill>
                  <a:schemeClr val="bg1"/>
                </a:solidFill>
              </a:rPr>
              <a:t>. Write a personal statement about yourself – show off!</a:t>
            </a:r>
          </a:p>
          <a:p>
            <a:pPr algn="l"/>
            <a:r>
              <a:rPr lang="en-GB" sz="3200" dirty="0" smtClean="0">
                <a:solidFill>
                  <a:schemeClr val="bg1"/>
                </a:solidFill>
              </a:rPr>
              <a:t>Sentence starters:</a:t>
            </a:r>
          </a:p>
          <a:p>
            <a:pPr algn="l"/>
            <a:r>
              <a:rPr lang="en-GB" sz="3200" dirty="0" smtClean="0">
                <a:solidFill>
                  <a:schemeClr val="bg1"/>
                </a:solidFill>
              </a:rPr>
              <a:t>I am .....</a:t>
            </a:r>
          </a:p>
          <a:p>
            <a:pPr algn="l"/>
            <a:r>
              <a:rPr lang="en-GB" sz="3200" dirty="0" smtClean="0">
                <a:solidFill>
                  <a:schemeClr val="bg1"/>
                </a:solidFill>
              </a:rPr>
              <a:t>Standing on top .....</a:t>
            </a:r>
          </a:p>
          <a:p>
            <a:pPr algn="l"/>
            <a:r>
              <a:rPr lang="en-GB" sz="3200" dirty="0" smtClean="0">
                <a:solidFill>
                  <a:schemeClr val="bg1"/>
                </a:solidFill>
              </a:rPr>
              <a:t>My .........</a:t>
            </a:r>
          </a:p>
          <a:p>
            <a:pPr algn="l"/>
            <a:r>
              <a:rPr lang="en-GB" sz="3200" dirty="0" smtClean="0">
                <a:solidFill>
                  <a:schemeClr val="bg1"/>
                </a:solidFill>
              </a:rPr>
              <a:t>Unsuspecting prey have.......</a:t>
            </a:r>
          </a:p>
          <a:p>
            <a:pPr algn="l"/>
            <a:r>
              <a:rPr lang="en-GB" sz="3200" dirty="0" smtClean="0">
                <a:solidFill>
                  <a:schemeClr val="bg1"/>
                </a:solidFill>
              </a:rPr>
              <a:t>I am......</a:t>
            </a:r>
          </a:p>
          <a:p>
            <a:pPr algn="l"/>
            <a:endParaRPr lang="en-GB" sz="3200" dirty="0" smtClean="0">
              <a:solidFill>
                <a:schemeClr val="bg1"/>
              </a:solidFill>
            </a:endParaRPr>
          </a:p>
          <a:p>
            <a:pPr algn="l"/>
            <a:endParaRPr lang="en-US" sz="3200" dirty="0">
              <a:solidFill>
                <a:schemeClr val="bg1"/>
              </a:solidFill>
            </a:endParaRPr>
          </a:p>
        </p:txBody>
      </p:sp>
      <p:sp>
        <p:nvSpPr>
          <p:cNvPr id="7" name="Rectangle 6"/>
          <p:cNvSpPr/>
          <p:nvPr/>
        </p:nvSpPr>
        <p:spPr>
          <a:xfrm>
            <a:off x="1142976" y="142852"/>
            <a:ext cx="6429420" cy="923330"/>
          </a:xfrm>
          <a:prstGeom prst="rect">
            <a:avLst/>
          </a:prstGeom>
          <a:noFill/>
        </p:spPr>
        <p:txBody>
          <a:bodyPr wrap="square" lIns="91440" tIns="45720" rIns="91440" bIns="45720">
            <a:spAutoFit/>
          </a:bodyPr>
          <a:lstStyle/>
          <a:p>
            <a:pPr algn="ctr"/>
            <a:r>
              <a:rPr lang="en-GB"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mj-lt"/>
              </a:rPr>
              <a:t>Ode to a Lion</a:t>
            </a:r>
            <a:endParaRPr lang="en-US"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14290"/>
            <a:ext cx="7851648" cy="642942"/>
          </a:xfrm>
        </p:spPr>
        <p:txBody>
          <a:bodyPr>
            <a:normAutofit fontScale="90000"/>
          </a:bodyPr>
          <a:lstStyle/>
          <a:p>
            <a:r>
              <a:rPr lang="en-GB" dirty="0" smtClean="0"/>
              <a:t> </a:t>
            </a:r>
            <a:endParaRPr lang="en-US" dirty="0"/>
          </a:p>
        </p:txBody>
      </p:sp>
      <p:sp>
        <p:nvSpPr>
          <p:cNvPr id="3" name="Subtitle 2"/>
          <p:cNvSpPr>
            <a:spLocks noGrp="1"/>
          </p:cNvSpPr>
          <p:nvPr>
            <p:ph type="subTitle" idx="1"/>
          </p:nvPr>
        </p:nvSpPr>
        <p:spPr>
          <a:xfrm>
            <a:off x="285720" y="1428736"/>
            <a:ext cx="8102376" cy="5072098"/>
          </a:xfrm>
        </p:spPr>
        <p:txBody>
          <a:bodyPr>
            <a:normAutofit/>
          </a:bodyPr>
          <a:lstStyle/>
          <a:p>
            <a:pPr algn="l"/>
            <a:r>
              <a:rPr lang="en-GB" sz="3200" dirty="0" smtClean="0">
                <a:solidFill>
                  <a:schemeClr val="bg1"/>
                </a:solidFill>
              </a:rPr>
              <a:t>Sat style questions: Worksheet</a:t>
            </a:r>
          </a:p>
          <a:p>
            <a:pPr algn="l"/>
            <a:endParaRPr lang="en-US" sz="3200" dirty="0">
              <a:solidFill>
                <a:schemeClr val="bg1"/>
              </a:solidFill>
            </a:endParaRPr>
          </a:p>
        </p:txBody>
      </p:sp>
      <p:sp>
        <p:nvSpPr>
          <p:cNvPr id="7" name="Rectangle 6"/>
          <p:cNvSpPr/>
          <p:nvPr/>
        </p:nvSpPr>
        <p:spPr>
          <a:xfrm>
            <a:off x="1142976" y="142852"/>
            <a:ext cx="6429420" cy="923330"/>
          </a:xfrm>
          <a:prstGeom prst="rect">
            <a:avLst/>
          </a:prstGeom>
          <a:noFill/>
        </p:spPr>
        <p:txBody>
          <a:bodyPr wrap="square" lIns="91440" tIns="45720" rIns="91440" bIns="45720">
            <a:spAutoFit/>
          </a:bodyPr>
          <a:lstStyle/>
          <a:p>
            <a:pPr algn="ctr"/>
            <a:r>
              <a:rPr lang="en-GB"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mj-lt"/>
              </a:rPr>
              <a:t>Ode to a Lion</a:t>
            </a:r>
            <a:endParaRPr lang="en-US"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143</TotalTime>
  <Words>397</Words>
  <Application>Microsoft Office PowerPoint</Application>
  <PresentationFormat>On-screen Show (4:3)</PresentationFormat>
  <Paragraphs>60</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Flow</vt:lpstr>
      <vt:lpstr>Slide 1</vt:lpstr>
      <vt:lpstr>Slide 2</vt:lpstr>
      <vt:lpstr> </vt:lpstr>
      <vt:lpstr>Slide 4</vt:lpstr>
      <vt:lpstr>Slide 5</vt:lpstr>
      <vt:lpstr> </vt:lpstr>
      <vt:lpstr>Slide 7</vt:lpstr>
      <vt:lpstr>Slide 8</vt:lpstr>
      <vt:lpstr> </vt:lpstr>
      <vt:lpstr>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Teacher</dc:creator>
  <cp:lastModifiedBy>Teacher</cp:lastModifiedBy>
  <cp:revision>7</cp:revision>
  <dcterms:created xsi:type="dcterms:W3CDTF">2021-09-06T06:55:32Z</dcterms:created>
  <dcterms:modified xsi:type="dcterms:W3CDTF">2021-09-13T17:27:09Z</dcterms:modified>
</cp:coreProperties>
</file>