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64" r:id="rId3"/>
    <p:sldId id="257" r:id="rId4"/>
    <p:sldId id="261" r:id="rId5"/>
    <p:sldId id="258" r:id="rId6"/>
    <p:sldId id="263" r:id="rId7"/>
    <p:sldId id="259" r:id="rId8"/>
    <p:sldId id="260" r:id="rId9"/>
    <p:sldId id="265" r:id="rId10"/>
    <p:sldId id="266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93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0"/>
    <p:restoredTop sz="98111"/>
  </p:normalViewPr>
  <p:slideViewPr>
    <p:cSldViewPr snapToGrid="0" snapToObjects="1">
      <p:cViewPr varScale="1">
        <p:scale>
          <a:sx n="68" d="100"/>
          <a:sy n="68" d="100"/>
        </p:scale>
        <p:origin x="84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95BB46-BAA4-044B-81B0-23F6C22FAB16}" type="datetimeFigureOut">
              <a:rPr lang="en-US" smtClean="0"/>
              <a:pPr/>
              <a:t>9/30/2024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8A808-E505-694D-8DDB-27FC6B82F7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076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1C93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E0C060BE-1C5E-994F-9E9B-67AFC719FF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24478"/>
            <a:ext cx="12192000" cy="10335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EC51B7-45FC-A840-AF66-65B08C3D0E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23883" y="3843491"/>
            <a:ext cx="2971356" cy="22226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378AAA8-8389-B540-8643-DD776C71AF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77038" y="6219825"/>
            <a:ext cx="4437924" cy="340344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F844BEB-3808-254F-9FB6-B5860CABC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52959"/>
            <a:ext cx="9144000" cy="64337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E98BC5-FA3D-AA43-8192-E98BC173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6EBB62E-B86E-1B49-8A5F-456A73BC5252}" type="datetime2">
              <a:rPr lang="en-GB" smtClean="0"/>
              <a:pPr/>
              <a:t>Monday, 30 September 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1CBE6-71D3-664F-9CD5-3AD6E101A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E985AF-4B6A-B243-A4CE-9940560B8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300A26-93C3-8E40-876A-EE4CC13CDF6C}"/>
              </a:ext>
            </a:extLst>
          </p:cNvPr>
          <p:cNvSpPr txBox="1"/>
          <p:nvPr userDrawn="1"/>
        </p:nvSpPr>
        <p:spPr>
          <a:xfrm>
            <a:off x="0" y="3407290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i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Melling Primary School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5146D58-04B6-9547-8AE8-D28962E60D1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849942" y="684781"/>
            <a:ext cx="2492115" cy="249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5767231-D20C-C24A-97C5-33D005D162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1A13C0-E84C-2447-AF5C-C97D2A4508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4640E0-503D-7B44-A3B9-0FDB5481CF1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4FF968-678B-684C-B585-5047D26F1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D3ED6-514C-0942-95C3-1535CBFA0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CDFCCC-9C05-124C-8534-C3A3FECA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382F2-CFD0-4046-A743-B20FBB230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AB5F3-00CC-BC4A-99EF-48317F86A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C73546-50C2-BC47-A7D2-B0FC80E51DB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4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D79DA54-23E4-4E44-9752-B97DB046D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D9A24F-5A24-564F-B758-32519B3D4A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9B48AD-D9A0-3A45-A98A-E25D177E3EA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01261E-D54D-F749-8D51-876440DC0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06FC4A-EE52-DC47-AFBD-196CDA4BE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80B7EC-2D55-D642-BBB5-75759E6A43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FA34730-C357-2C4A-8814-1C1AB2E0C316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5351A-CB90-E048-B13A-2F1144D4B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54082-FFF6-854F-A5FC-396644E5C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797945-7C27-D446-A74B-5DB247C03B8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09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B322057-13B9-3740-AEB4-B9D905278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90BA42-8F6D-5A40-9198-C29AA6DD43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8A84A2-3765-4442-ACE5-6AC98416FCD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BCD3B-DE42-584B-B32C-FF331FB6A0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7712B-786C-CF46-83A3-89E477A79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27BD85-6406-7849-9896-B7F4ED79DD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2B7137-A4C0-4D46-B3DD-83763C3194AE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5998B2-7D32-E343-9CE2-A628EC516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0A15D4-FC94-7F42-A25D-77B3052EE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3A881A-4519-C34F-A312-E83CD9698D8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222739EA-BC93-7049-918C-4B271B7E7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594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76CD4ED-452D-F546-B8CC-10735C048F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CE4907B-C706-1744-9C3E-465B25530A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859AAE-21A5-8048-B62C-24BDD88D15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4BD1FB-72E5-284A-B625-5A3A46C29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A93D59-8F14-8D4C-A986-5A1656A9B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695D38-7F3D-F140-AF03-A7196DF34A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521CD1-6245-314E-9CC6-91480BAF3F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EA18E0-80A8-A04A-87BC-5C0B7A75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F4B77-DF62-7C45-BF87-5556E5B577D2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7E66D0-7396-B64E-92E1-8F185A05C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CF9EAD-E49D-BD44-BCB0-FCFB17314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4E0070-4EC8-F04D-AD88-6AF0C290C7B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C8D33EFD-3B64-5147-A643-CB197586E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407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59D85D-E1EB-A241-A74B-28E868762A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9F2607-6354-0D4D-B57A-3195620A42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B3C9FB-0336-544E-8C16-D825F8D7B7F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A987F-D9DE-2A48-ACBE-44B947FF57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CFFECB-1FDC-1145-96F3-F8818C6BF843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597E87-5403-2349-9675-473ECE62F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CA908F-7956-5A4F-9AC1-4EAE1A02B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FE767F-E09C-DC4F-9422-DE17329A6E9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D860AC9-D14F-884B-8F2F-4107D7B9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75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65A78D9-26D7-CA4C-99EC-0C888859D4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F44A3C-046D-DF46-B07C-733E1C2775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BC1AC4-F939-A842-9792-6AA51DD90A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CC366F-DCCE-674D-ABF4-B18F938113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A7D8F0-4744-E243-8CB7-41B93696560E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16A805-63ED-7942-BF5E-1DC4B8600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AD35E-77A9-F346-98EF-319D1DC56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30E475-1A9A-C140-9C7B-1ACAF90ED22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04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28E111-B442-154A-9156-A1A03DCC2C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2BDEB5-55EF-3845-865C-2EB256DBF8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23E07F-E090-8B43-B90C-D495F7AEFF4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1742E2-A9D3-6B40-912D-9A5D5ED7E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54812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7672A-2314-A440-BCED-35A70F3D6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B9638-0325-AE4B-9082-6B2994595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3283E-F97F-2F43-8227-5ACD8A6E5A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ACEE371-D20E-224F-AC8D-B51765DB70B0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377455-A0F4-D54B-928A-50F3CEDF7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5CDC67-DDBF-2544-B776-107D67A04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70A372-9F56-0546-8A4D-7D92FB1E8D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31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9705D3F-4D36-654B-B356-1BA4D25419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8950B7-18D5-234E-A3C9-F3044F85A10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8F32EB-2233-B144-8F67-AB224AEFD5D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933FA-60CB-0642-8522-9AB9B2A170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A2E64-06F9-8E4F-8C07-86A91C07F4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B6B509E-44E7-8A49-BDF8-F3B9F1AF231D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61269-63E8-9B40-B042-61CD43BE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1EFEF3-4AA1-1843-B7E2-EEA214030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294DB5-37A5-844B-BB06-613C477EE6C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CCB6C44-84C3-634C-B44B-A8B5F600E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548122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283EF92-AD5E-F844-878B-0291625DCF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624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C088629-4ED0-354B-B7A3-C566B0E7D9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82FFDDD-E6B3-E44C-A39D-FD201CC83F0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047846-0F78-D045-9631-7A17EC78D7D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B02355-BA39-DE40-9F7E-D3FCACB18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57B74-736D-1D4A-85D3-8B81D9BA44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BBAEEC-AE4C-1046-A319-E33DA5FA8128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2FB40-2120-4042-B374-2C68686C3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46C94-EB08-FA42-BA3E-70DA844D0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E9301-391D-3945-8597-55030AD5E62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E500C674-4AD5-DF4E-B816-D5669848C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1325563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318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5CA0118-B5FF-3445-9C89-5FDC2DFF48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161930"/>
            <a:ext cx="12192000" cy="7410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88B71F-30D9-3B46-9827-1769048E093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42791" y="4605294"/>
            <a:ext cx="2252447" cy="16849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9BB7097-EFE3-5646-BF16-71000E4581E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4400" y="6149666"/>
            <a:ext cx="2743200" cy="210376"/>
          </a:xfrm>
          <a:prstGeom prst="rect">
            <a:avLst/>
          </a:prstGeom>
        </p:spPr>
      </p:pic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3B0CB8-E7AE-5142-8797-C81AC890B4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2DE51F-9C36-4C4F-99EF-9EC879C65E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7CCCA-553E-FD46-BD0A-B1A02BF2EC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021316-81A0-6045-ACB6-433C07D57C56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2405F-64B9-2B4A-84E6-0EDD25661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CDD74-5B1B-1745-96A1-26F6B63CF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AE6736-7996-1043-9B05-951A0EE68EA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97FE0C-BA7E-3C43-AC24-46ECD84FEAC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38200" y="365125"/>
            <a:ext cx="1314763" cy="13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24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351A5106-D123-5041-9886-7F8870671594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5000"/>
          </a:blip>
          <a:stretch>
            <a:fillRect/>
          </a:stretch>
        </p:blipFill>
        <p:spPr>
          <a:xfrm>
            <a:off x="1179417" y="365126"/>
            <a:ext cx="8634774" cy="6459082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7CDB3-0F3C-B34B-87D5-F5D2A26F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AFCCA54-A691-FA44-B13A-E1C2662FF3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www.mellingprimaryschool.co.uk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15114CB6-9431-CB47-9F5F-FBD698F79B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B708B6B-0B3A-424A-B49F-BC8AA3E0F0A8}" type="datetime2">
              <a:rPr lang="en-GB" smtClean="0"/>
              <a:pPr/>
              <a:t>Monday, 30 September 2024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66C79E9-C8E9-8A4C-9BB1-58CC0E96F5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3CCC296A-F684-854C-B7D5-AF38AC6F77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211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319753" y="4534293"/>
            <a:ext cx="9348247" cy="962045"/>
          </a:xfrm>
        </p:spPr>
        <p:txBody>
          <a:bodyPr>
            <a:normAutofit/>
          </a:bodyPr>
          <a:lstStyle/>
          <a:p>
            <a:r>
              <a:rPr lang="en-GB" sz="4400" dirty="0"/>
              <a:t>Welcome to Year 6!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BC3AE-730C-447E-AEA7-8FC81672C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Age-related expectations leaflet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64D5E-79E1-4C80-8F05-C3257E220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66862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+mj-lt"/>
              </a:rPr>
              <a:t>Reading</a:t>
            </a:r>
          </a:p>
          <a:p>
            <a:pPr algn="ctr"/>
            <a:r>
              <a:rPr lang="en-GB" sz="4800" dirty="0">
                <a:latin typeface="+mj-lt"/>
              </a:rPr>
              <a:t>Writing </a:t>
            </a:r>
          </a:p>
          <a:p>
            <a:pPr algn="ctr"/>
            <a:r>
              <a:rPr lang="en-GB" sz="4800" dirty="0">
                <a:latin typeface="+mj-lt"/>
              </a:rPr>
              <a:t>Maths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74044-A875-44DA-AD6E-6518C3DB8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CEF7F-0E12-419C-9628-E687CDDEF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E8121-8B50-4744-AF19-EFDAA19F3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769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3456" y="365125"/>
            <a:ext cx="9000344" cy="700009"/>
          </a:xfrm>
        </p:spPr>
        <p:txBody>
          <a:bodyPr/>
          <a:lstStyle/>
          <a:p>
            <a:r>
              <a:rPr lang="en-GB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</a:t>
            </a:r>
            <a:br>
              <a:rPr lang="en-GB" dirty="0"/>
            </a:b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C859CB7-11D9-4F5B-A93A-DC948AE1E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868168"/>
              </p:ext>
            </p:extLst>
          </p:nvPr>
        </p:nvGraphicFramePr>
        <p:xfrm>
          <a:off x="103696" y="1939488"/>
          <a:ext cx="11792932" cy="4815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0783">
                  <a:extLst>
                    <a:ext uri="{9D8B030D-6E8A-4147-A177-3AD203B41FA5}">
                      <a16:colId xmlns:a16="http://schemas.microsoft.com/office/drawing/2014/main" val="3430535343"/>
                    </a:ext>
                  </a:extLst>
                </a:gridCol>
                <a:gridCol w="2752149">
                  <a:extLst>
                    <a:ext uri="{9D8B030D-6E8A-4147-A177-3AD203B41FA5}">
                      <a16:colId xmlns:a16="http://schemas.microsoft.com/office/drawing/2014/main" val="253747019"/>
                    </a:ext>
                  </a:extLst>
                </a:gridCol>
              </a:tblGrid>
              <a:tr h="503940">
                <a:tc>
                  <a:txBody>
                    <a:bodyPr/>
                    <a:lstStyle/>
                    <a:p>
                      <a:r>
                        <a:rPr lang="en-GB" sz="2800" dirty="0"/>
                        <a:t>Homework (day given)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Return 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224454"/>
                  </a:ext>
                </a:extLst>
              </a:tr>
              <a:tr h="890836">
                <a:tc>
                  <a:txBody>
                    <a:bodyPr/>
                    <a:lstStyle/>
                    <a:p>
                      <a:r>
                        <a:rPr lang="en-GB" sz="2000" dirty="0">
                          <a:highlight>
                            <a:srgbClr val="00FF00"/>
                          </a:highlight>
                        </a:rPr>
                        <a:t>Monday:</a:t>
                      </a:r>
                    </a:p>
                    <a:p>
                      <a:r>
                        <a:rPr lang="en-GB" sz="2000" dirty="0">
                          <a:highlight>
                            <a:srgbClr val="00FF00"/>
                          </a:highlight>
                        </a:rPr>
                        <a:t>Grammar</a:t>
                      </a:r>
                      <a:r>
                        <a:rPr lang="en-GB" sz="2000" dirty="0"/>
                        <a:t> homework (2 pages of CGP book); will occasionally be online on SPAG.COM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highlight>
                            <a:srgbClr val="00FF00"/>
                          </a:highlight>
                        </a:rPr>
                        <a:t>Thursday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0808142"/>
                  </a:ext>
                </a:extLst>
              </a:tr>
              <a:tr h="1274673">
                <a:tc>
                  <a:txBody>
                    <a:bodyPr/>
                    <a:lstStyle/>
                    <a:p>
                      <a:r>
                        <a:rPr lang="en-GB" sz="2000" dirty="0">
                          <a:highlight>
                            <a:srgbClr val="FFFF00"/>
                          </a:highlight>
                        </a:rPr>
                        <a:t>Tuesday: </a:t>
                      </a:r>
                    </a:p>
                    <a:p>
                      <a:r>
                        <a:rPr lang="en-GB" sz="2000" dirty="0">
                          <a:highlight>
                            <a:srgbClr val="FFFF00"/>
                          </a:highlight>
                        </a:rPr>
                        <a:t>10 spellings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(from government age-related keywords)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highlight>
                            <a:srgbClr val="FFFF00"/>
                          </a:highlight>
                        </a:rPr>
                        <a:t>Friday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Test on Friday of the 10 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440483"/>
                  </a:ext>
                </a:extLst>
              </a:tr>
              <a:tr h="681802">
                <a:tc>
                  <a:txBody>
                    <a:bodyPr/>
                    <a:lstStyle/>
                    <a:p>
                      <a:r>
                        <a:rPr lang="en-GB" sz="2000" dirty="0">
                          <a:highlight>
                            <a:srgbClr val="00FFFF"/>
                          </a:highlight>
                        </a:rPr>
                        <a:t>Wednesday: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highlight>
                            <a:srgbClr val="00FFFF"/>
                          </a:highlight>
                        </a:rPr>
                        <a:t>Maths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 homework (2 pages of CGP book); will occasionally be maths.co.uk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highlight>
                            <a:srgbClr val="00FFFF"/>
                          </a:highlight>
                        </a:rPr>
                        <a:t>Monday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202210"/>
                  </a:ext>
                </a:extLst>
              </a:tr>
              <a:tr h="1430737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highlight>
                            <a:srgbClr val="FF00FF"/>
                          </a:highlight>
                        </a:rPr>
                        <a:t>Friday: 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highlight>
                            <a:srgbClr val="FF00FF"/>
                          </a:highlight>
                        </a:rPr>
                        <a:t>10 spellings </a:t>
                      </a:r>
                      <a:r>
                        <a:rPr lang="en-GB" sz="2000" dirty="0"/>
                        <a:t>(following a spelling rule to learn – for example, words that follow the </a:t>
                      </a:r>
                      <a:r>
                        <a:rPr lang="en-GB" sz="2000" dirty="0" err="1"/>
                        <a:t>ous</a:t>
                      </a:r>
                      <a:r>
                        <a:rPr lang="en-GB" sz="2000" dirty="0"/>
                        <a:t> suffix). Although pupils do not need to write the meanings, they do need to learn them (SIRI/GOOGLE/ALEXA). 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highlight>
                            <a:srgbClr val="FF00FF"/>
                          </a:highlight>
                        </a:rPr>
                        <a:t>Tuesday 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Test on Tuesday of the 10 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5054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DE1F340-9144-4A53-B8F1-B753649D9964}"/>
              </a:ext>
            </a:extLst>
          </p:cNvPr>
          <p:cNvSpPr txBox="1"/>
          <p:nvPr/>
        </p:nvSpPr>
        <p:spPr>
          <a:xfrm>
            <a:off x="2353454" y="717689"/>
            <a:ext cx="8477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Homework works on a 3-day return cycle. No homework given of a </a:t>
            </a:r>
            <a:r>
              <a:rPr lang="en-GB" sz="2400" b="1" i="1" dirty="0"/>
              <a:t>Thursday – no homework returned of a Wednesday</a:t>
            </a:r>
          </a:p>
          <a:p>
            <a:r>
              <a:rPr lang="en-GB" sz="2400" b="1" i="1" u="sng" dirty="0"/>
              <a:t>Answer pages for parents – feel free to take out if preferred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12AE7-F80E-45B4-96EE-4926B7B0D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9444" y="0"/>
            <a:ext cx="9000344" cy="1325563"/>
          </a:xfrm>
        </p:spPr>
        <p:txBody>
          <a:bodyPr/>
          <a:lstStyle/>
          <a:p>
            <a:r>
              <a:rPr lang="en-GB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Timetable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F6D06-AC43-4D0E-B2F1-ABE1411D4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3AB8F-C766-4122-9445-5976A7EA1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5BB74-9DBC-439C-BC3D-6B2A658D8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FFE79B3-9C69-4565-A5F2-34123AA9B9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56848"/>
              </p:ext>
            </p:extLst>
          </p:nvPr>
        </p:nvGraphicFramePr>
        <p:xfrm>
          <a:off x="0" y="-77522"/>
          <a:ext cx="12192000" cy="6932286"/>
        </p:xfrm>
        <a:graphic>
          <a:graphicData uri="http://schemas.openxmlformats.org/drawingml/2006/table">
            <a:tbl>
              <a:tblPr firstRow="1" firstCol="1" bandRow="1"/>
              <a:tblGrid>
                <a:gridCol w="694532">
                  <a:extLst>
                    <a:ext uri="{9D8B030D-6E8A-4147-A177-3AD203B41FA5}">
                      <a16:colId xmlns:a16="http://schemas.microsoft.com/office/drawing/2014/main" val="191260079"/>
                    </a:ext>
                  </a:extLst>
                </a:gridCol>
                <a:gridCol w="1109086">
                  <a:extLst>
                    <a:ext uri="{9D8B030D-6E8A-4147-A177-3AD203B41FA5}">
                      <a16:colId xmlns:a16="http://schemas.microsoft.com/office/drawing/2014/main" val="2140139816"/>
                    </a:ext>
                  </a:extLst>
                </a:gridCol>
                <a:gridCol w="933520">
                  <a:extLst>
                    <a:ext uri="{9D8B030D-6E8A-4147-A177-3AD203B41FA5}">
                      <a16:colId xmlns:a16="http://schemas.microsoft.com/office/drawing/2014/main" val="1246935797"/>
                    </a:ext>
                  </a:extLst>
                </a:gridCol>
                <a:gridCol w="612549">
                  <a:extLst>
                    <a:ext uri="{9D8B030D-6E8A-4147-A177-3AD203B41FA5}">
                      <a16:colId xmlns:a16="http://schemas.microsoft.com/office/drawing/2014/main" val="4251239822"/>
                    </a:ext>
                  </a:extLst>
                </a:gridCol>
                <a:gridCol w="922689">
                  <a:extLst>
                    <a:ext uri="{9D8B030D-6E8A-4147-A177-3AD203B41FA5}">
                      <a16:colId xmlns:a16="http://schemas.microsoft.com/office/drawing/2014/main" val="3534384181"/>
                    </a:ext>
                  </a:extLst>
                </a:gridCol>
                <a:gridCol w="1095937">
                  <a:extLst>
                    <a:ext uri="{9D8B030D-6E8A-4147-A177-3AD203B41FA5}">
                      <a16:colId xmlns:a16="http://schemas.microsoft.com/office/drawing/2014/main" val="1507152566"/>
                    </a:ext>
                  </a:extLst>
                </a:gridCol>
                <a:gridCol w="986884">
                  <a:extLst>
                    <a:ext uri="{9D8B030D-6E8A-4147-A177-3AD203B41FA5}">
                      <a16:colId xmlns:a16="http://schemas.microsoft.com/office/drawing/2014/main" val="261747332"/>
                    </a:ext>
                  </a:extLst>
                </a:gridCol>
                <a:gridCol w="657404">
                  <a:extLst>
                    <a:ext uri="{9D8B030D-6E8A-4147-A177-3AD203B41FA5}">
                      <a16:colId xmlns:a16="http://schemas.microsoft.com/office/drawing/2014/main" val="2628030712"/>
                    </a:ext>
                  </a:extLst>
                </a:gridCol>
                <a:gridCol w="1425414">
                  <a:extLst>
                    <a:ext uri="{9D8B030D-6E8A-4147-A177-3AD203B41FA5}">
                      <a16:colId xmlns:a16="http://schemas.microsoft.com/office/drawing/2014/main" val="1867124974"/>
                    </a:ext>
                  </a:extLst>
                </a:gridCol>
                <a:gridCol w="658180">
                  <a:extLst>
                    <a:ext uri="{9D8B030D-6E8A-4147-A177-3AD203B41FA5}">
                      <a16:colId xmlns:a16="http://schemas.microsoft.com/office/drawing/2014/main" val="3721207879"/>
                    </a:ext>
                  </a:extLst>
                </a:gridCol>
                <a:gridCol w="1205763">
                  <a:extLst>
                    <a:ext uri="{9D8B030D-6E8A-4147-A177-3AD203B41FA5}">
                      <a16:colId xmlns:a16="http://schemas.microsoft.com/office/drawing/2014/main" val="2887588757"/>
                    </a:ext>
                  </a:extLst>
                </a:gridCol>
                <a:gridCol w="219553">
                  <a:extLst>
                    <a:ext uri="{9D8B030D-6E8A-4147-A177-3AD203B41FA5}">
                      <a16:colId xmlns:a16="http://schemas.microsoft.com/office/drawing/2014/main" val="3189032244"/>
                    </a:ext>
                  </a:extLst>
                </a:gridCol>
                <a:gridCol w="219553">
                  <a:extLst>
                    <a:ext uri="{9D8B030D-6E8A-4147-A177-3AD203B41FA5}">
                      <a16:colId xmlns:a16="http://schemas.microsoft.com/office/drawing/2014/main" val="4219010238"/>
                    </a:ext>
                  </a:extLst>
                </a:gridCol>
                <a:gridCol w="1450936">
                  <a:extLst>
                    <a:ext uri="{9D8B030D-6E8A-4147-A177-3AD203B41FA5}">
                      <a16:colId xmlns:a16="http://schemas.microsoft.com/office/drawing/2014/main" val="3369927254"/>
                    </a:ext>
                  </a:extLst>
                </a:gridCol>
              </a:tblGrid>
              <a:tr h="887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9. 1. 23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8:55 -9:05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Session 1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9:05 – 9:30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Session 2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9:30-9:55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Session 3: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9:55 – 10:45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11:00-11:20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Session 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11.20 – 12:30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Lunch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1:00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2:00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Session 5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1:30 – 2:30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Session 6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2.30 – 3.15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133390"/>
                  </a:ext>
                </a:extLst>
              </a:tr>
              <a:tr h="11782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8-a-day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(arith questions)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Edit para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(homophones, apostrophes, full stops, commas)/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Rainbow write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to write unit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MIGHTY MATHS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(Counting, strategic number steps game)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WRM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MFL teacher – Spanish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i="1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i="1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Elliot (2</a:t>
                      </a:r>
                      <a:r>
                        <a:rPr lang="en-GB" sz="1400" b="1" i="1" baseline="30000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400" b="1" i="1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half term)</a:t>
                      </a:r>
                      <a:endParaRPr lang="en-GB" sz="1400" dirty="0"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8230355"/>
                  </a:ext>
                </a:extLst>
              </a:tr>
              <a:tr h="11124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Register/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Handwriting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8-a-day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(arith questions)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 test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(key-words)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CGP 10 min read test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to write unit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MIGHTY MATHS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(Counting, guess my number)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WRM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ART/DT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 computing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SCIENCE</a:t>
                      </a: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941930"/>
                  </a:ext>
                </a:extLst>
              </a:tr>
              <a:tr h="13369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Register/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Handwriting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8-a-day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(arith questions)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(CGP 10 min read/READ TO WRITE UNIT QUESTIONS)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to write unit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TT passports/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TT Weekly podium game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WRM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Finishing off/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Revision/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teacher reading</a:t>
                      </a: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HISTORY/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485591"/>
                  </a:ext>
                </a:extLst>
              </a:tr>
              <a:tr h="12729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Register/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Spelling/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Handwriting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8-a-day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(arith questions)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(READ TO WRITE UNIT QUESTIONS)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to write unit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MIGHTY MATHS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(counting, countdown)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WRM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 Mr Millington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PSHE/RE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969218"/>
                  </a:ext>
                </a:extLst>
              </a:tr>
              <a:tr h="10611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Homework/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Register/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Spelling/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Handwriting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4-a-day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(reas questions)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Spell test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(weekly rule)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HAMMER GRAMMAR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SWIMMING FIRST 1/2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(large CGP reading weekly assessment)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to write unit/complex sentence game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MIGHTY MATHS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(counting, factors and multiples game)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WRM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Millington basic skills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49" marR="331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86921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838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C3190-9053-47FF-B2AC-49A25C56B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0"/>
            <a:ext cx="9000344" cy="1325563"/>
          </a:xfrm>
        </p:spPr>
        <p:txBody>
          <a:bodyPr/>
          <a:lstStyle/>
          <a:p>
            <a:r>
              <a:rPr lang="en-GB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SATs (official end of year assessments)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FEB7A-A3F6-43C2-80C9-5FDCA80CB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6E112-8DB1-4809-A731-EA53F9DEF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2C5C1B-B927-465A-9ACB-B65B3C4AB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8F0DC1-5451-40A1-9A0F-62B0A73AE59C}"/>
              </a:ext>
            </a:extLst>
          </p:cNvPr>
          <p:cNvSpPr/>
          <p:nvPr/>
        </p:nvSpPr>
        <p:spPr>
          <a:xfrm>
            <a:off x="439701" y="1728417"/>
            <a:ext cx="113125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During the week, pupils will sit 6 different tests.</a:t>
            </a:r>
          </a:p>
          <a:p>
            <a:r>
              <a:rPr lang="en-GB" sz="2400" b="1" i="1" dirty="0"/>
              <a:t>It is really important to not miss any days during this period (or the important run up to the tests for revision).  SPECIFIC SATs MEETING IN THE SUMMER TERM FOR PARENTS</a:t>
            </a:r>
          </a:p>
          <a:p>
            <a:r>
              <a:rPr lang="en-GB" sz="2400" b="1" i="1" dirty="0">
                <a:highlight>
                  <a:srgbClr val="00FF00"/>
                </a:highlight>
              </a:rPr>
              <a:t>BASELINE AND TERMLY TESTS REASONING (BRAIN TRAINING, TIMING AND COVERAGE)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A8F189C-1AE9-4ACC-81DC-F7EB36B921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135383"/>
              </p:ext>
            </p:extLst>
          </p:nvPr>
        </p:nvGraphicFramePr>
        <p:xfrm>
          <a:off x="640591" y="3615637"/>
          <a:ext cx="9144432" cy="2276115"/>
        </p:xfrm>
        <a:graphic>
          <a:graphicData uri="http://schemas.openxmlformats.org/drawingml/2006/table">
            <a:tbl>
              <a:tblPr/>
              <a:tblGrid>
                <a:gridCol w="3075918">
                  <a:extLst>
                    <a:ext uri="{9D8B030D-6E8A-4147-A177-3AD203B41FA5}">
                      <a16:colId xmlns:a16="http://schemas.microsoft.com/office/drawing/2014/main" val="3070004187"/>
                    </a:ext>
                  </a:extLst>
                </a:gridCol>
                <a:gridCol w="6068514">
                  <a:extLst>
                    <a:ext uri="{9D8B030D-6E8A-4147-A177-3AD203B41FA5}">
                      <a16:colId xmlns:a16="http://schemas.microsoft.com/office/drawing/2014/main" val="1865021189"/>
                    </a:ext>
                  </a:extLst>
                </a:gridCol>
              </a:tblGrid>
              <a:tr h="805395">
                <a:tc>
                  <a:txBody>
                    <a:bodyPr/>
                    <a:lstStyle/>
                    <a:p>
                      <a:r>
                        <a:rPr lang="en-GB" b="1" i="1" dirty="0">
                          <a:effectLst/>
                        </a:rPr>
                        <a:t>Monday 12</a:t>
                      </a:r>
                      <a:r>
                        <a:rPr lang="en-GB" b="1" i="1" baseline="30000" dirty="0">
                          <a:effectLst/>
                        </a:rPr>
                        <a:t>th</a:t>
                      </a:r>
                      <a:r>
                        <a:rPr lang="en-GB" b="1" i="1" dirty="0">
                          <a:effectLst/>
                        </a:rPr>
                        <a:t> May</a:t>
                      </a:r>
                    </a:p>
                  </a:txBody>
                  <a:tcPr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b="1" dirty="0">
                          <a:effectLst/>
                        </a:rPr>
                        <a:t>SPAG</a:t>
                      </a:r>
                      <a:r>
                        <a:rPr lang="sv-SE" dirty="0">
                          <a:effectLst/>
                        </a:rPr>
                        <a:t>- Paper 1 grammar and punctuation</a:t>
                      </a:r>
                    </a:p>
                    <a:p>
                      <a:r>
                        <a:rPr lang="sv-SE" dirty="0">
                          <a:effectLst/>
                        </a:rPr>
                        <a:t>Paper 2 – spelling test</a:t>
                      </a:r>
                    </a:p>
                  </a:txBody>
                  <a:tcPr marL="95250"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124486"/>
                  </a:ext>
                </a:extLst>
              </a:tr>
              <a:tr h="490240">
                <a:tc>
                  <a:txBody>
                    <a:bodyPr/>
                    <a:lstStyle/>
                    <a:p>
                      <a:r>
                        <a:rPr lang="en-GB" b="1" i="1" dirty="0">
                          <a:effectLst/>
                        </a:rPr>
                        <a:t>Tuesday 13</a:t>
                      </a:r>
                      <a:r>
                        <a:rPr lang="en-GB" b="1" i="1" baseline="30000" dirty="0">
                          <a:effectLst/>
                        </a:rPr>
                        <a:t>th</a:t>
                      </a:r>
                      <a:r>
                        <a:rPr lang="en-GB" b="1" i="1" dirty="0">
                          <a:effectLst/>
                        </a:rPr>
                        <a:t> May</a:t>
                      </a:r>
                    </a:p>
                  </a:txBody>
                  <a:tcPr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effectLst/>
                        </a:rPr>
                        <a:t>English Reading</a:t>
                      </a:r>
                    </a:p>
                  </a:txBody>
                  <a:tcPr marL="95250"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5379479"/>
                  </a:ext>
                </a:extLst>
              </a:tr>
              <a:tr h="490240">
                <a:tc>
                  <a:txBody>
                    <a:bodyPr/>
                    <a:lstStyle/>
                    <a:p>
                      <a:r>
                        <a:rPr lang="en-GB" b="1" i="1" dirty="0">
                          <a:effectLst/>
                        </a:rPr>
                        <a:t>Wednesday 14</a:t>
                      </a:r>
                      <a:r>
                        <a:rPr lang="en-GB" b="1" i="1" baseline="30000" dirty="0">
                          <a:effectLst/>
                        </a:rPr>
                        <a:t>th</a:t>
                      </a:r>
                      <a:r>
                        <a:rPr lang="en-GB" b="1" i="1" dirty="0">
                          <a:effectLst/>
                        </a:rPr>
                        <a:t> May</a:t>
                      </a:r>
                    </a:p>
                  </a:txBody>
                  <a:tcPr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effectLst/>
                        </a:rPr>
                        <a:t>Maths Paper 1 (Arithmetic) Maths Paper 2 (Reasoning)</a:t>
                      </a:r>
                    </a:p>
                  </a:txBody>
                  <a:tcPr marL="95250"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7626381"/>
                  </a:ext>
                </a:extLst>
              </a:tr>
              <a:tr h="490240">
                <a:tc>
                  <a:txBody>
                    <a:bodyPr/>
                    <a:lstStyle/>
                    <a:p>
                      <a:r>
                        <a:rPr lang="en-GB" b="1" i="1" dirty="0">
                          <a:effectLst/>
                        </a:rPr>
                        <a:t>Thursday 15</a:t>
                      </a:r>
                      <a:r>
                        <a:rPr lang="en-GB" b="1" i="1" baseline="30000" dirty="0">
                          <a:effectLst/>
                        </a:rPr>
                        <a:t>th</a:t>
                      </a:r>
                      <a:r>
                        <a:rPr lang="en-GB" b="1" i="1" dirty="0">
                          <a:effectLst/>
                        </a:rPr>
                        <a:t> May </a:t>
                      </a:r>
                    </a:p>
                  </a:txBody>
                  <a:tcPr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effectLst/>
                        </a:rPr>
                        <a:t>Maths Paper 3 (Reasoning)</a:t>
                      </a:r>
                    </a:p>
                  </a:txBody>
                  <a:tcPr marL="95250" marR="95250" marT="76200" marB="76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7877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212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D6432-173F-4D52-9392-A32030F9D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856" y="285124"/>
            <a:ext cx="9000344" cy="1325563"/>
          </a:xfrm>
        </p:spPr>
        <p:txBody>
          <a:bodyPr/>
          <a:lstStyle/>
          <a:p>
            <a:pPr algn="ctr"/>
            <a:r>
              <a:rPr lang="en-GB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 approach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C58B1-2186-4ED8-B1E8-1A0C8D2A9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27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3 Read approach for </a:t>
            </a:r>
            <a:r>
              <a:rPr lang="en-GB" b="1" i="1" dirty="0"/>
              <a:t>fluency, understanding and comprehension (less is more with reading – quality over quantity)</a:t>
            </a:r>
          </a:p>
          <a:p>
            <a:r>
              <a:rPr lang="en-GB" dirty="0"/>
              <a:t>Specific day for pupils to bring back reading record to check for 3 minimum reads</a:t>
            </a:r>
          </a:p>
          <a:p>
            <a:r>
              <a:rPr lang="en-GB" dirty="0"/>
              <a:t>Reading book can be brought in ANY day to be changed (especially if pupils are not enjoying the book).</a:t>
            </a:r>
            <a:endParaRPr lang="en-GB" b="1" i="1" dirty="0"/>
          </a:p>
          <a:p>
            <a:r>
              <a:rPr lang="en-GB" dirty="0"/>
              <a:t>Minimum of 3 reads per week (can be maximum of 7 – one for each day)</a:t>
            </a:r>
          </a:p>
          <a:p>
            <a:r>
              <a:rPr lang="en-GB" dirty="0"/>
              <a:t>Each read/homework completed earns one point to move up our homework chart alongside returned homework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5E288-EAE2-405F-A702-902593A8C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15FDD-35AA-45C5-A3CC-2D43FD0F0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D0124-F499-44E4-8A77-F5D4D8A55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73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0AA4F-E1CA-4E38-A521-522141673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134005"/>
            <a:ext cx="9000344" cy="1325563"/>
          </a:xfrm>
        </p:spPr>
        <p:txBody>
          <a:bodyPr/>
          <a:lstStyle/>
          <a:p>
            <a:r>
              <a:rPr lang="en-GB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F0F2B-F8F5-49F2-AB53-A1124557CF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170" y="1729852"/>
            <a:ext cx="10277570" cy="4798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Trips in Y6 are all booked for after the SATS week:</a:t>
            </a:r>
          </a:p>
          <a:p>
            <a:pPr marL="0" indent="0">
              <a:buNone/>
            </a:pPr>
            <a:r>
              <a:rPr lang="en-GB" sz="2400" b="1" i="1" u="sng" dirty="0" err="1"/>
              <a:t>Bewerly</a:t>
            </a:r>
            <a:r>
              <a:rPr lang="en-GB" sz="2400" b="1" i="1" u="sng" dirty="0"/>
              <a:t> Park residential </a:t>
            </a:r>
            <a:r>
              <a:rPr lang="en-GB" sz="2400" dirty="0"/>
              <a:t>(Y6 school residential to the Yorkshire (near Harrogate):</a:t>
            </a:r>
          </a:p>
          <a:p>
            <a:pPr>
              <a:buFontTx/>
              <a:buChar char="-"/>
            </a:pPr>
            <a:r>
              <a:rPr lang="en-GB" b="1" dirty="0"/>
              <a:t>Departure from school –8:00am MONDAY JUNE 2nd 2025 (by coach)</a:t>
            </a:r>
          </a:p>
          <a:p>
            <a:pPr>
              <a:buFontTx/>
              <a:buChar char="-"/>
            </a:pPr>
            <a:r>
              <a:rPr lang="en-GB" b="1" dirty="0"/>
              <a:t>Arrive back to school – 9.00pm WEDNESDAY JUNE 4th 2025 </a:t>
            </a:r>
            <a:endParaRPr lang="en-GB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b="1" i="1" u="sng" dirty="0"/>
              <a:t>Western Approaches (WW2 museum)</a:t>
            </a:r>
          </a:p>
          <a:p>
            <a:pPr marL="0" indent="0">
              <a:buNone/>
            </a:pPr>
            <a:r>
              <a:rPr lang="en-GB" sz="2400" dirty="0"/>
              <a:t>- In the summer term, Y6 visit the fascinating site of one of the most influential sites during WW2 – the secret, underground control centre of the British Armed Forces that lead to success in WW2 in Liverpool City Centre.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15CB9-7937-422F-A6C1-279FF85D6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E6F92-6911-4C1C-B772-BC54C8459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E7AAFF-183A-47AC-B46D-6C69B5650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11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571E-0C20-4A5B-A9BD-6D6306D4D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0823" y="136525"/>
            <a:ext cx="9000344" cy="1325563"/>
          </a:xfrm>
        </p:spPr>
        <p:txBody>
          <a:bodyPr/>
          <a:lstStyle/>
          <a:p>
            <a:pPr algn="ctr"/>
            <a:r>
              <a:rPr lang="en-GB" sz="4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REWARDS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5759AB-E66A-480E-9E83-A0518F512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74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Name in lights (positive behaviour recognition) system – chance of prize each week </a:t>
            </a:r>
            <a:r>
              <a:rPr lang="en-GB" b="1" i="1" dirty="0"/>
              <a:t>(leaf system results in HC in </a:t>
            </a:r>
            <a:r>
              <a:rPr lang="en-GB" b="1" i="1" dirty="0" err="1"/>
              <a:t>Starbooks</a:t>
            </a:r>
            <a:r>
              <a:rPr lang="en-GB" b="1" i="1" dirty="0"/>
              <a:t>)</a:t>
            </a:r>
          </a:p>
          <a:p>
            <a:r>
              <a:rPr lang="en-GB" dirty="0"/>
              <a:t>Star of the week </a:t>
            </a:r>
            <a:r>
              <a:rPr lang="en-GB" b="1" dirty="0"/>
              <a:t>(Starbooks) </a:t>
            </a:r>
          </a:p>
          <a:p>
            <a:r>
              <a:rPr lang="en-GB" dirty="0"/>
              <a:t>ROAR lion reward </a:t>
            </a:r>
            <a:r>
              <a:rPr lang="en-GB" b="1" dirty="0"/>
              <a:t>(</a:t>
            </a:r>
            <a:r>
              <a:rPr lang="en-GB" b="1" dirty="0" err="1"/>
              <a:t>Starbooks</a:t>
            </a:r>
            <a:r>
              <a:rPr lang="en-GB" b="1" dirty="0"/>
              <a:t>)</a:t>
            </a:r>
          </a:p>
          <a:p>
            <a:r>
              <a:rPr lang="en-GB" dirty="0"/>
              <a:t>House team points</a:t>
            </a:r>
          </a:p>
          <a:p>
            <a:r>
              <a:rPr lang="en-GB" dirty="0"/>
              <a:t>Usual cups of </a:t>
            </a:r>
            <a:r>
              <a:rPr lang="en-GB" dirty="0" err="1"/>
              <a:t>Apter</a:t>
            </a:r>
            <a:r>
              <a:rPr lang="en-GB" dirty="0"/>
              <a:t>, Courtesy and Cullen but now we also have the ‘SPORT’ and ‘READING CUP’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AF64F6-CC99-48D0-8AE3-86BB16DF7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CFC34-07B8-48A4-8717-CFED210B3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DA1A3-1ABE-41DB-9504-F73159673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89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B02C1-7AC2-46B5-8B8A-C14407D4F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+mn-lt"/>
              </a:rPr>
              <a:t>Autumn term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0B8B1-D5F1-4A81-AC1F-8740C789B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457" y="1690688"/>
            <a:ext cx="10898172" cy="4351338"/>
          </a:xfrm>
        </p:spPr>
        <p:txBody>
          <a:bodyPr>
            <a:normAutofit fontScale="85000" lnSpcReduction="20000"/>
          </a:bodyPr>
          <a:lstStyle/>
          <a:p>
            <a:r>
              <a:rPr lang="en-GB" b="1" u="sng" dirty="0"/>
              <a:t>English: </a:t>
            </a:r>
            <a:r>
              <a:rPr lang="en-GB" dirty="0"/>
              <a:t> ‘The Man Who Walked Between the Towers’, ‘The Nowhere Emporium’, ‘The Human Impact on Global Warming’, ‘The Final Year’</a:t>
            </a:r>
          </a:p>
          <a:p>
            <a:r>
              <a:rPr lang="en-GB" b="1" u="sng" dirty="0"/>
              <a:t>Maths:</a:t>
            </a:r>
            <a:r>
              <a:rPr lang="en-GB" dirty="0"/>
              <a:t> Place Value, Addition and Subtraction, Length and Perimeter ; Multiplication and Division</a:t>
            </a:r>
          </a:p>
          <a:p>
            <a:r>
              <a:rPr lang="en-GB" b="1" u="sng" dirty="0"/>
              <a:t>Science:</a:t>
            </a:r>
            <a:r>
              <a:rPr lang="en-GB" dirty="0"/>
              <a:t> Electricity, Living Things and Their Habitats</a:t>
            </a:r>
          </a:p>
          <a:p>
            <a:r>
              <a:rPr lang="en-GB" b="1" u="sng" dirty="0"/>
              <a:t>History:</a:t>
            </a:r>
            <a:r>
              <a:rPr lang="en-GB" dirty="0"/>
              <a:t> What does the Census tell us about our history?</a:t>
            </a:r>
          </a:p>
          <a:p>
            <a:r>
              <a:rPr lang="en-GB" b="1" u="sng" dirty="0"/>
              <a:t>Geography</a:t>
            </a:r>
            <a:r>
              <a:rPr lang="en-GB" dirty="0"/>
              <a:t>: United Kingdom compared to the rest of the world</a:t>
            </a:r>
          </a:p>
          <a:p>
            <a:r>
              <a:rPr lang="en-GB" b="1" u="sng" dirty="0"/>
              <a:t>Art &amp; DT:</a:t>
            </a:r>
            <a:r>
              <a:rPr lang="en-GB" dirty="0"/>
              <a:t> Sketching (Stephen Wiltshire skyline) Drawing and Colour Mixing</a:t>
            </a:r>
          </a:p>
          <a:p>
            <a:r>
              <a:rPr lang="en-GB" b="1" u="sng" dirty="0"/>
              <a:t>R.E:</a:t>
            </a:r>
            <a:r>
              <a:rPr lang="en-GB" dirty="0"/>
              <a:t> Christian views on ‘What Would Jesus Do?’</a:t>
            </a:r>
          </a:p>
          <a:p>
            <a:r>
              <a:rPr lang="en-GB" b="1" u="sng" dirty="0"/>
              <a:t>PHSE: </a:t>
            </a:r>
            <a:r>
              <a:rPr lang="en-GB" dirty="0"/>
              <a:t>grassing or grooming workshop/James Riley visitor workshop/ online representation lessons </a:t>
            </a:r>
          </a:p>
          <a:p>
            <a:r>
              <a:rPr lang="en-GB" b="1" u="sng" dirty="0"/>
              <a:t>Music:</a:t>
            </a:r>
            <a:r>
              <a:rPr lang="en-GB" dirty="0"/>
              <a:t> </a:t>
            </a:r>
            <a:r>
              <a:rPr lang="en-GB" dirty="0" err="1"/>
              <a:t>ukele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70F8A-BF03-4055-B0E6-930FC6FF6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FD795-A98B-4DC2-B98C-8314CDFE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79934-BF51-4294-9CD5-250C06C3B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286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1FD4D-4057-4121-A0E0-1AAE1D3BA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BRAIN TRAINING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E0474-B161-4191-8DB3-A35FE76046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852" y="2075277"/>
            <a:ext cx="10515600" cy="4351338"/>
          </a:xfrm>
        </p:spPr>
        <p:txBody>
          <a:bodyPr/>
          <a:lstStyle/>
          <a:p>
            <a:r>
              <a:rPr lang="en-GB" dirty="0"/>
              <a:t>Importance of having a strong understanding and quick recall of times table and division facts (huge importance):</a:t>
            </a:r>
          </a:p>
          <a:p>
            <a:r>
              <a:rPr lang="en-GB" dirty="0"/>
              <a:t>TT ROCKSTARS</a:t>
            </a:r>
          </a:p>
          <a:p>
            <a:r>
              <a:rPr lang="en-GB" dirty="0"/>
              <a:t>HIT THE BUTTON</a:t>
            </a:r>
          </a:p>
          <a:p>
            <a:r>
              <a:rPr lang="en-GB" dirty="0"/>
              <a:t>Daily revision until they stick!</a:t>
            </a:r>
          </a:p>
          <a:p>
            <a:r>
              <a:rPr lang="en-GB" dirty="0"/>
              <a:t>Brain training is a key part of year 6 to ensure pupils can work at the required speed and intensity, developing stamina to work on a task for a period of time and aim to complete each task within a target time period (to prepare timing for SATs)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F44C7-938F-42D2-8BE4-98308FF38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338B3-5D6F-4653-A077-61E82CC4B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5B7E08-85A2-40C4-9FF0-C445CFD68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1026" name="Picture 2" descr="How To Train Your Brain | Blog | Foothills Neurology">
            <a:extLst>
              <a:ext uri="{FF2B5EF4-FFF2-40B4-BE49-F238E27FC236}">
                <a16:creationId xmlns:a16="http://schemas.microsoft.com/office/drawing/2014/main" id="{096A4627-AB2D-476C-8714-5434C94C6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8800" y="17877"/>
            <a:ext cx="27432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163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4698A-8A72-47F4-AA48-E8468DE05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456" y="136525"/>
            <a:ext cx="9000344" cy="1325563"/>
          </a:xfrm>
        </p:spPr>
        <p:txBody>
          <a:bodyPr/>
          <a:lstStyle/>
          <a:p>
            <a:r>
              <a:rPr lang="en-GB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C7285-B440-4B98-8232-3FFA1044FF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310" y="1888711"/>
            <a:ext cx="1077496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Journals to be brought in every day </a:t>
            </a:r>
          </a:p>
          <a:p>
            <a:r>
              <a:rPr lang="en-GB" dirty="0"/>
              <a:t>Water bottle everyday</a:t>
            </a:r>
          </a:p>
          <a:p>
            <a:r>
              <a:rPr lang="en-GB" dirty="0"/>
              <a:t>To arrive in PE kit every Thursday (Swimming for the first 9 weeks)</a:t>
            </a:r>
          </a:p>
          <a:p>
            <a:r>
              <a:rPr lang="en-GB" dirty="0"/>
              <a:t>Homework and attendance are key aspects</a:t>
            </a:r>
          </a:p>
          <a:p>
            <a:pPr marL="0" indent="0">
              <a:buNone/>
            </a:pPr>
            <a:r>
              <a:rPr lang="en-GB" dirty="0"/>
              <a:t> of making excellent progress in Y6 </a:t>
            </a:r>
          </a:p>
          <a:p>
            <a:r>
              <a:rPr lang="en-GB" dirty="0"/>
              <a:t>class email – y6.melling@schools.sefton.gov.uk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Y6’s high expectations and standards are to prepare all pupils </a:t>
            </a:r>
          </a:p>
          <a:p>
            <a:pPr marL="0" indent="0">
              <a:buNone/>
            </a:pPr>
            <a:r>
              <a:rPr lang="en-GB" dirty="0"/>
              <a:t>as best as possible for secondary school!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2FBA9-E1C6-4507-A015-FF433F3A7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EBC8-EB54-AB45-8E7B-C02B8F7E8AF9}" type="datetime2">
              <a:rPr lang="en-GB" smtClean="0"/>
              <a:pPr/>
              <a:t>Monday, 30 September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E3DC20-530B-45E6-8805-3D63F5276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www.mellingprimaryschool.co.uk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73FE3-E400-4E10-9A42-8F9829B07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E6736-7996-1043-9B05-951A0EE68EA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67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elling Primary School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84785E4F-8D87-6C48-8AEC-C9EBE9F0B8E3}" vid="{3AFA93B4-56F0-AC49-8E23-967C54D446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Melling Primary School</Template>
  <TotalTime>877</TotalTime>
  <Words>1213</Words>
  <Application>Microsoft Office PowerPoint</Application>
  <PresentationFormat>Widescreen</PresentationFormat>
  <Paragraphs>253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Melling Primary School</vt:lpstr>
      <vt:lpstr>PowerPoint Presentation</vt:lpstr>
      <vt:lpstr>Age-related expectations leaflet</vt:lpstr>
      <vt:lpstr>Homework </vt:lpstr>
      <vt:lpstr>Timetable</vt:lpstr>
      <vt:lpstr>SATs (official end of year assessments)</vt:lpstr>
      <vt:lpstr>reading approach </vt:lpstr>
      <vt:lpstr>Trips</vt:lpstr>
      <vt:lpstr>REWARDS</vt:lpstr>
      <vt:lpstr>Autumn term topics</vt:lpstr>
      <vt:lpstr>BRAIN TRAINING</vt:lpstr>
      <vt:lpstr>General…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Sean Cleaver</cp:lastModifiedBy>
  <cp:revision>50</cp:revision>
  <dcterms:created xsi:type="dcterms:W3CDTF">2021-09-06T15:49:12Z</dcterms:created>
  <dcterms:modified xsi:type="dcterms:W3CDTF">2024-09-30T15:10:10Z</dcterms:modified>
</cp:coreProperties>
</file>