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78" r:id="rId6"/>
    <p:sldId id="280" r:id="rId7"/>
    <p:sldId id="281" r:id="rId8"/>
    <p:sldId id="282" r:id="rId9"/>
    <p:sldId id="283" r:id="rId10"/>
    <p:sldId id="268" r:id="rId11"/>
    <p:sldId id="269" r:id="rId12"/>
    <p:sldId id="272" r:id="rId13"/>
    <p:sldId id="273" r:id="rId14"/>
    <p:sldId id="274" r:id="rId15"/>
    <p:sldId id="27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485" autoAdjust="0"/>
    <p:restoredTop sz="94660"/>
  </p:normalViewPr>
  <p:slideViewPr>
    <p:cSldViewPr>
      <p:cViewPr varScale="1">
        <p:scale>
          <a:sx n="62" d="100"/>
          <a:sy n="62" d="100"/>
        </p:scale>
        <p:origin x="1632" y="5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17733D4C-BAEC-4F70-B204-580883883EE1}" type="datetimeFigureOut">
              <a:rPr lang="en-GB" smtClean="0"/>
              <a:pPr/>
              <a:t>23/06/2026</a:t>
            </a:fld>
            <a:endParaRPr lang="en-GB" dirty="0"/>
          </a:p>
        </p:txBody>
      </p:sp>
      <p:sp>
        <p:nvSpPr>
          <p:cNvPr id="19" name="Footer Placeholder 18"/>
          <p:cNvSpPr>
            <a:spLocks noGrp="1"/>
          </p:cNvSpPr>
          <p:nvPr>
            <p:ph type="ftr" sz="quarter" idx="11"/>
          </p:nvPr>
        </p:nvSpPr>
        <p:spPr/>
        <p:txBody>
          <a:bodyPr/>
          <a:lstStyle/>
          <a:p>
            <a:endParaRPr lang="en-GB" dirty="0"/>
          </a:p>
        </p:txBody>
      </p:sp>
      <p:sp>
        <p:nvSpPr>
          <p:cNvPr id="27" name="Slide Number Placeholder 26"/>
          <p:cNvSpPr>
            <a:spLocks noGrp="1"/>
          </p:cNvSpPr>
          <p:nvPr>
            <p:ph type="sldNum" sz="quarter" idx="12"/>
          </p:nvPr>
        </p:nvSpPr>
        <p:spPr/>
        <p:txBody>
          <a:bodyPr/>
          <a:lstStyle/>
          <a:p>
            <a:fld id="{58C72940-FE15-4285-A01F-B62660AE059F}"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7733D4C-BAEC-4F70-B204-580883883EE1}" type="datetimeFigureOut">
              <a:rPr lang="en-GB" smtClean="0"/>
              <a:pPr/>
              <a:t>23/06/2026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8C72940-FE15-4285-A01F-B62660AE059F}"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7733D4C-BAEC-4F70-B204-580883883EE1}" type="datetimeFigureOut">
              <a:rPr lang="en-GB" smtClean="0"/>
              <a:pPr/>
              <a:t>23/06/2026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8C72940-FE15-4285-A01F-B62660AE059F}"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7733D4C-BAEC-4F70-B204-580883883EE1}" type="datetimeFigureOut">
              <a:rPr lang="en-GB" smtClean="0"/>
              <a:pPr/>
              <a:t>23/06/2026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8C72940-FE15-4285-A01F-B62660AE059F}"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7733D4C-BAEC-4F70-B204-580883883EE1}" type="datetimeFigureOut">
              <a:rPr lang="en-GB" smtClean="0"/>
              <a:pPr/>
              <a:t>23/06/2026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8C72940-FE15-4285-A01F-B62660AE059F}"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17733D4C-BAEC-4F70-B204-580883883EE1}" type="datetimeFigureOut">
              <a:rPr lang="en-GB" smtClean="0"/>
              <a:pPr/>
              <a:t>23/06/2026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8C72940-FE15-4285-A01F-B62660AE059F}"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733D4C-BAEC-4F70-B204-580883883EE1}" type="datetimeFigureOut">
              <a:rPr lang="en-GB" smtClean="0"/>
              <a:pPr/>
              <a:t>23/06/2026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8C72940-FE15-4285-A01F-B62660AE059F}"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7733D4C-BAEC-4F70-B204-580883883EE1}" type="datetimeFigureOut">
              <a:rPr lang="en-GB" smtClean="0"/>
              <a:pPr/>
              <a:t>23/06/2026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8C72940-FE15-4285-A01F-B62660AE059F}"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7733D4C-BAEC-4F70-B204-580883883EE1}" type="datetimeFigureOut">
              <a:rPr lang="en-GB" smtClean="0"/>
              <a:pPr/>
              <a:t>23/06/2026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a:xfrm>
            <a:off x="8077200" y="6356350"/>
            <a:ext cx="609600" cy="365125"/>
          </a:xfrm>
        </p:spPr>
        <p:txBody>
          <a:bodyPr/>
          <a:lstStyle/>
          <a:p>
            <a:fld id="{58C72940-FE15-4285-A01F-B62660AE059F}" type="slidenum">
              <a:rPr lang="en-GB" smtClean="0"/>
              <a:pPr/>
              <a:t>‹#›</a:t>
            </a:fld>
            <a:endParaRPr lang="en-GB" dirty="0"/>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dirty="0"/>
              <a:t>Click icon to add picture</a:t>
            </a:r>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7733D4C-BAEC-4F70-B204-580883883EE1}" type="datetimeFigureOut">
              <a:rPr lang="en-GB" smtClean="0"/>
              <a:pPr/>
              <a:t>23/06/2026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8C72940-FE15-4285-A01F-B62660AE059F}"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7733D4C-BAEC-4F70-B204-580883883EE1}" type="datetimeFigureOut">
              <a:rPr lang="en-GB" smtClean="0"/>
              <a:pPr/>
              <a:t>23/06/2026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8C72940-FE15-4285-A01F-B62660AE059F}"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7733D4C-BAEC-4F70-B204-580883883EE1}" type="datetimeFigureOut">
              <a:rPr lang="en-GB" smtClean="0"/>
              <a:pPr/>
              <a:t>23/06/2026</a:t>
            </a:fld>
            <a:endParaRPr lang="en-GB" dirty="0"/>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dirty="0"/>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8C72940-FE15-4285-A01F-B62660AE059F}" type="slidenum">
              <a:rPr lang="en-GB" smtClean="0"/>
              <a:pPr/>
              <a:t>‹#›</a:t>
            </a:fld>
            <a:endParaRPr lang="en-GB" dirty="0"/>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32656"/>
            <a:ext cx="7851648" cy="576064"/>
          </a:xfrm>
        </p:spPr>
        <p:txBody>
          <a:bodyPr>
            <a:normAutofit fontScale="90000"/>
          </a:bodyPr>
          <a:lstStyle/>
          <a:p>
            <a:pPr algn="l"/>
            <a:br>
              <a:rPr lang="en-US" sz="600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endParaRPr lang="en-GB" dirty="0"/>
          </a:p>
        </p:txBody>
      </p:sp>
      <p:sp>
        <p:nvSpPr>
          <p:cNvPr id="3" name="Subtitle 2"/>
          <p:cNvSpPr>
            <a:spLocks noGrp="1"/>
          </p:cNvSpPr>
          <p:nvPr>
            <p:ph type="subTitle" idx="1"/>
          </p:nvPr>
        </p:nvSpPr>
        <p:spPr>
          <a:xfrm>
            <a:off x="533400" y="1268760"/>
            <a:ext cx="7854696" cy="4680520"/>
          </a:xfrm>
        </p:spPr>
        <p:txBody>
          <a:bodyPr>
            <a:normAutofit lnSpcReduction="10000"/>
          </a:bodyPr>
          <a:lstStyle/>
          <a:p>
            <a:pPr algn="l"/>
            <a:r>
              <a:rPr lang="en-GB" sz="2400" b="1" dirty="0">
                <a:solidFill>
                  <a:schemeClr val="bg1"/>
                </a:solidFill>
                <a:latin typeface="+mj-lt"/>
              </a:rPr>
              <a:t>The holiday is planned so the children...</a:t>
            </a:r>
          </a:p>
          <a:p>
            <a:pPr algn="l"/>
            <a:r>
              <a:rPr lang="en-GB" sz="2400" b="1" dirty="0">
                <a:solidFill>
                  <a:schemeClr val="bg1"/>
                </a:solidFill>
                <a:latin typeface="+mj-lt"/>
              </a:rPr>
              <a:t>Have fun!</a:t>
            </a:r>
          </a:p>
          <a:p>
            <a:pPr algn="l"/>
            <a:r>
              <a:rPr lang="en-GB" sz="2400" b="1" dirty="0">
                <a:solidFill>
                  <a:schemeClr val="bg1"/>
                </a:solidFill>
                <a:latin typeface="+mj-lt"/>
              </a:rPr>
              <a:t>Enjoy spending time with their friends</a:t>
            </a:r>
          </a:p>
          <a:p>
            <a:pPr algn="l"/>
            <a:r>
              <a:rPr lang="en-GB" sz="2400" b="1" dirty="0">
                <a:solidFill>
                  <a:schemeClr val="bg1"/>
                </a:solidFill>
                <a:latin typeface="+mj-lt"/>
              </a:rPr>
              <a:t>Become more independent </a:t>
            </a:r>
          </a:p>
          <a:p>
            <a:pPr algn="l"/>
            <a:r>
              <a:rPr lang="en-GB" sz="2400" b="1" dirty="0">
                <a:solidFill>
                  <a:schemeClr val="bg1"/>
                </a:solidFill>
                <a:latin typeface="+mj-lt"/>
              </a:rPr>
              <a:t>Try new activities</a:t>
            </a:r>
          </a:p>
          <a:p>
            <a:pPr algn="l"/>
            <a:r>
              <a:rPr lang="en-GB" sz="2400" b="1" dirty="0">
                <a:solidFill>
                  <a:schemeClr val="bg1"/>
                </a:solidFill>
                <a:latin typeface="+mj-lt"/>
              </a:rPr>
              <a:t>Challenge themselves</a:t>
            </a:r>
          </a:p>
          <a:p>
            <a:pPr algn="l"/>
            <a:r>
              <a:rPr lang="en-GB" sz="2400" b="1" dirty="0">
                <a:solidFill>
                  <a:schemeClr val="bg1"/>
                </a:solidFill>
                <a:latin typeface="+mj-lt"/>
              </a:rPr>
              <a:t> </a:t>
            </a:r>
          </a:p>
          <a:p>
            <a:pPr algn="l"/>
            <a:r>
              <a:rPr lang="en-GB" sz="2400" b="1" dirty="0">
                <a:solidFill>
                  <a:schemeClr val="bg1"/>
                </a:solidFill>
                <a:latin typeface="+mj-lt"/>
              </a:rPr>
              <a:t>Staffing: Mr </a:t>
            </a:r>
            <a:r>
              <a:rPr lang="en-GB" sz="2400" b="1" dirty="0" err="1">
                <a:solidFill>
                  <a:schemeClr val="bg1"/>
                </a:solidFill>
                <a:latin typeface="+mj-lt"/>
              </a:rPr>
              <a:t>Jambors</a:t>
            </a:r>
            <a:r>
              <a:rPr lang="en-GB" sz="2400" b="1" dirty="0">
                <a:solidFill>
                  <a:schemeClr val="bg1"/>
                </a:solidFill>
                <a:latin typeface="+mj-lt"/>
              </a:rPr>
              <a:t>, Miss Riley, Mrs Taylor and a member of SLT (evenings)</a:t>
            </a:r>
            <a:br>
              <a:rPr lang="en-GB" sz="2400" b="1" dirty="0">
                <a:solidFill>
                  <a:schemeClr val="bg1"/>
                </a:solidFill>
                <a:latin typeface="+mj-lt"/>
              </a:rPr>
            </a:br>
            <a:br>
              <a:rPr lang="en-GB" sz="2400" b="1" dirty="0">
                <a:solidFill>
                  <a:schemeClr val="bg1"/>
                </a:solidFill>
                <a:latin typeface="+mj-lt"/>
              </a:rPr>
            </a:br>
            <a:r>
              <a:rPr lang="en-GB" sz="2400" b="1" dirty="0">
                <a:solidFill>
                  <a:schemeClr val="bg1"/>
                </a:solidFill>
                <a:latin typeface="+mj-lt"/>
              </a:rPr>
              <a:t>All instructors have DBS clearance and are highly qualified and are first aid trained.</a:t>
            </a:r>
          </a:p>
        </p:txBody>
      </p:sp>
      <p:sp>
        <p:nvSpPr>
          <p:cNvPr id="4" name="TextBox 3">
            <a:extLst>
              <a:ext uri="{FF2B5EF4-FFF2-40B4-BE49-F238E27FC236}">
                <a16:creationId xmlns:a16="http://schemas.microsoft.com/office/drawing/2014/main" id="{5E0BCBEA-80B5-4E5E-AC13-3F77D6830244}"/>
              </a:ext>
            </a:extLst>
          </p:cNvPr>
          <p:cNvSpPr txBox="1"/>
          <p:nvPr/>
        </p:nvSpPr>
        <p:spPr>
          <a:xfrm>
            <a:off x="1115616" y="260648"/>
            <a:ext cx="6624736" cy="1107996"/>
          </a:xfrm>
          <a:prstGeom prst="rect">
            <a:avLst/>
          </a:prstGeom>
          <a:noFill/>
        </p:spPr>
        <p:txBody>
          <a:bodyPr wrap="square" rtlCol="0">
            <a:spAutoFit/>
          </a:bodyPr>
          <a:lstStyle/>
          <a:p>
            <a:r>
              <a:rPr lang="en-GB" sz="6600" dirty="0"/>
              <a:t>CHET 2026-2027</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60648"/>
            <a:ext cx="7851648" cy="1008112"/>
          </a:xfrm>
        </p:spPr>
        <p:txBody>
          <a:bodyPr>
            <a:normAutofit fontScale="90000"/>
          </a:bodyPr>
          <a:lstStyle/>
          <a:p>
            <a:pPr algn="l"/>
            <a:br>
              <a:rPr lang="en-US" sz="600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endParaRPr lang="en-GB" dirty="0"/>
          </a:p>
        </p:txBody>
      </p:sp>
      <p:sp>
        <p:nvSpPr>
          <p:cNvPr id="3" name="Subtitle 2"/>
          <p:cNvSpPr>
            <a:spLocks noGrp="1"/>
          </p:cNvSpPr>
          <p:nvPr>
            <p:ph type="subTitle" idx="1"/>
          </p:nvPr>
        </p:nvSpPr>
        <p:spPr>
          <a:xfrm>
            <a:off x="251520" y="1112673"/>
            <a:ext cx="8568952" cy="5760640"/>
          </a:xfrm>
        </p:spPr>
        <p:txBody>
          <a:bodyPr>
            <a:normAutofit fontScale="85000" lnSpcReduction="20000"/>
          </a:bodyPr>
          <a:lstStyle/>
          <a:p>
            <a:pPr algn="l"/>
            <a:r>
              <a:rPr lang="en-GB" b="1" dirty="0">
                <a:solidFill>
                  <a:schemeClr val="bg1"/>
                </a:solidFill>
                <a:latin typeface="+mj-lt"/>
              </a:rPr>
              <a:t>Arrive in school at normal time with luggage and a backpack. </a:t>
            </a:r>
          </a:p>
          <a:p>
            <a:pPr algn="l"/>
            <a:endParaRPr lang="en-GB" b="1" dirty="0">
              <a:solidFill>
                <a:schemeClr val="bg1"/>
              </a:solidFill>
              <a:latin typeface="+mj-lt"/>
            </a:endParaRPr>
          </a:p>
          <a:p>
            <a:pPr algn="l"/>
            <a:r>
              <a:rPr lang="en-GB" b="1" dirty="0">
                <a:solidFill>
                  <a:schemeClr val="bg1"/>
                </a:solidFill>
                <a:latin typeface="+mj-lt"/>
              </a:rPr>
              <a:t>Luggage in the storyteller campsite and bring backpack into class.</a:t>
            </a:r>
          </a:p>
          <a:p>
            <a:pPr algn="l"/>
            <a:r>
              <a:rPr lang="en-GB" b="1" dirty="0">
                <a:solidFill>
                  <a:schemeClr val="bg1"/>
                </a:solidFill>
                <a:latin typeface="+mj-lt"/>
              </a:rPr>
              <a:t>Cases will be taken to CHET. </a:t>
            </a:r>
          </a:p>
          <a:p>
            <a:pPr algn="l"/>
            <a:endParaRPr lang="en-GB" b="1" dirty="0">
              <a:solidFill>
                <a:schemeClr val="bg1"/>
              </a:solidFill>
              <a:latin typeface="+mj-lt"/>
            </a:endParaRPr>
          </a:p>
          <a:p>
            <a:pPr algn="l"/>
            <a:r>
              <a:rPr lang="en-GB" b="1" dirty="0">
                <a:solidFill>
                  <a:schemeClr val="bg1"/>
                </a:solidFill>
                <a:latin typeface="+mj-lt"/>
              </a:rPr>
              <a:t>We leave school after lunch and walk to Kirkby station. We will then take the train to Crosby (changing at Sandhills) and walk to Chet Residential Centre.</a:t>
            </a:r>
          </a:p>
          <a:p>
            <a:pPr algn="l"/>
            <a:endParaRPr lang="en-GB" b="1" dirty="0">
              <a:solidFill>
                <a:schemeClr val="bg1"/>
              </a:solidFill>
              <a:latin typeface="+mj-lt"/>
            </a:endParaRPr>
          </a:p>
          <a:p>
            <a:pPr algn="l"/>
            <a:r>
              <a:rPr lang="en-GB" b="1" dirty="0">
                <a:solidFill>
                  <a:schemeClr val="bg1"/>
                </a:solidFill>
                <a:latin typeface="+mj-lt"/>
              </a:rPr>
              <a:t>Each child will need a </a:t>
            </a:r>
            <a:r>
              <a:rPr lang="en-GB" b="1" u="sng" dirty="0">
                <a:solidFill>
                  <a:schemeClr val="bg1"/>
                </a:solidFill>
                <a:latin typeface="+mj-lt"/>
              </a:rPr>
              <a:t>plastic drinks container </a:t>
            </a:r>
            <a:r>
              <a:rPr lang="en-GB" b="1" dirty="0">
                <a:solidFill>
                  <a:schemeClr val="bg1"/>
                </a:solidFill>
                <a:latin typeface="+mj-lt"/>
              </a:rPr>
              <a:t>and a </a:t>
            </a:r>
            <a:r>
              <a:rPr lang="en-GB" b="1" u="sng" dirty="0">
                <a:solidFill>
                  <a:schemeClr val="bg1"/>
                </a:solidFill>
                <a:latin typeface="+mj-lt"/>
              </a:rPr>
              <a:t>rucksack</a:t>
            </a:r>
            <a:r>
              <a:rPr lang="en-GB" b="1" dirty="0">
                <a:solidFill>
                  <a:schemeClr val="bg1"/>
                </a:solidFill>
                <a:latin typeface="+mj-lt"/>
              </a:rPr>
              <a:t>  for the activities.</a:t>
            </a:r>
          </a:p>
          <a:p>
            <a:pPr algn="l"/>
            <a:r>
              <a:rPr lang="en-GB" b="1" dirty="0">
                <a:solidFill>
                  <a:schemeClr val="bg1"/>
                </a:solidFill>
                <a:latin typeface="+mj-lt"/>
              </a:rPr>
              <a:t> </a:t>
            </a:r>
          </a:p>
          <a:p>
            <a:pPr algn="ctr"/>
            <a:r>
              <a:rPr lang="en-GB" b="1" dirty="0">
                <a:solidFill>
                  <a:schemeClr val="bg1"/>
                </a:solidFill>
                <a:latin typeface="+mj-lt"/>
              </a:rPr>
              <a:t> </a:t>
            </a:r>
            <a:r>
              <a:rPr lang="en-GB" sz="3500" b="1" u="sng" dirty="0">
                <a:solidFill>
                  <a:schemeClr val="bg1"/>
                </a:solidFill>
                <a:latin typeface="+mj-lt"/>
              </a:rPr>
              <a:t>No technology is to be brought along with the children</a:t>
            </a:r>
            <a:r>
              <a:rPr lang="en-GB" sz="3500" b="1" dirty="0">
                <a:solidFill>
                  <a:schemeClr val="bg1"/>
                </a:solidFill>
                <a:latin typeface="+mj-lt"/>
              </a:rPr>
              <a:t>.</a:t>
            </a:r>
          </a:p>
          <a:p>
            <a:pPr algn="l"/>
            <a:endParaRPr lang="en-GB" b="1" dirty="0">
              <a:solidFill>
                <a:schemeClr val="bg1"/>
              </a:solidFill>
              <a:latin typeface="+mj-lt"/>
            </a:endParaRPr>
          </a:p>
          <a:p>
            <a:pPr algn="l"/>
            <a:r>
              <a:rPr lang="en-GB" b="1" dirty="0">
                <a:solidFill>
                  <a:schemeClr val="bg1"/>
                </a:solidFill>
                <a:latin typeface="+mj-lt"/>
              </a:rPr>
              <a:t>A teddy/soft toy/ puzzle book/ reading book to be packed in their luggage.    </a:t>
            </a:r>
          </a:p>
          <a:p>
            <a:pPr algn="l"/>
            <a:endParaRPr lang="en-GB" dirty="0"/>
          </a:p>
        </p:txBody>
      </p:sp>
      <p:sp>
        <p:nvSpPr>
          <p:cNvPr id="4" name="TextBox 3">
            <a:extLst>
              <a:ext uri="{FF2B5EF4-FFF2-40B4-BE49-F238E27FC236}">
                <a16:creationId xmlns:a16="http://schemas.microsoft.com/office/drawing/2014/main" id="{7CE7C169-D63A-4BCF-8D56-E7A5AC945B2F}"/>
              </a:ext>
            </a:extLst>
          </p:cNvPr>
          <p:cNvSpPr txBox="1"/>
          <p:nvPr/>
        </p:nvSpPr>
        <p:spPr>
          <a:xfrm>
            <a:off x="3019064" y="102985"/>
            <a:ext cx="2880320" cy="1323439"/>
          </a:xfrm>
          <a:prstGeom prst="rect">
            <a:avLst/>
          </a:prstGeom>
          <a:noFill/>
        </p:spPr>
        <p:txBody>
          <a:bodyPr wrap="square" rtlCol="0">
            <a:spAutoFit/>
          </a:bodyPr>
          <a:lstStyle/>
          <a:p>
            <a:r>
              <a:rPr lang="en-GB" sz="8000" dirty="0"/>
              <a:t>DAY 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32656"/>
            <a:ext cx="7851648" cy="1512168"/>
          </a:xfrm>
        </p:spPr>
        <p:txBody>
          <a:bodyPr>
            <a:normAutofit fontScale="90000"/>
          </a:bodyPr>
          <a:lstStyle/>
          <a:p>
            <a:pPr algn="l"/>
            <a:br>
              <a:rPr lang="en-US" sz="600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endParaRPr lang="en-GB" dirty="0"/>
          </a:p>
        </p:txBody>
      </p:sp>
      <p:sp>
        <p:nvSpPr>
          <p:cNvPr id="3" name="Subtitle 2"/>
          <p:cNvSpPr>
            <a:spLocks noGrp="1"/>
          </p:cNvSpPr>
          <p:nvPr>
            <p:ph type="subTitle" idx="1"/>
          </p:nvPr>
        </p:nvSpPr>
        <p:spPr>
          <a:xfrm>
            <a:off x="323856" y="1340768"/>
            <a:ext cx="8568624" cy="4248472"/>
          </a:xfrm>
        </p:spPr>
        <p:txBody>
          <a:bodyPr>
            <a:normAutofit fontScale="25000" lnSpcReduction="20000"/>
          </a:bodyPr>
          <a:lstStyle/>
          <a:p>
            <a:pPr algn="l"/>
            <a:r>
              <a:rPr lang="en-GB" sz="11200" b="1" dirty="0">
                <a:solidFill>
                  <a:schemeClr val="bg1"/>
                </a:solidFill>
                <a:latin typeface="+mj-lt"/>
              </a:rPr>
              <a:t>All medicines are to be labelled clearly with the child’s name and required dosage and handed to Mr </a:t>
            </a:r>
            <a:r>
              <a:rPr lang="en-GB" sz="11200" b="1" dirty="0" err="1">
                <a:solidFill>
                  <a:schemeClr val="bg1"/>
                </a:solidFill>
                <a:latin typeface="+mj-lt"/>
              </a:rPr>
              <a:t>Jambors</a:t>
            </a:r>
            <a:r>
              <a:rPr lang="en-GB" sz="11200" b="1" dirty="0">
                <a:solidFill>
                  <a:schemeClr val="bg1"/>
                </a:solidFill>
                <a:latin typeface="+mj-lt"/>
              </a:rPr>
              <a:t>/ Miss Riley/ Mrs Taylor on the morning of the trip. </a:t>
            </a:r>
          </a:p>
          <a:p>
            <a:pPr algn="l"/>
            <a:endParaRPr lang="en-GB" sz="11200" b="1" dirty="0">
              <a:solidFill>
                <a:schemeClr val="bg1"/>
              </a:solidFill>
              <a:latin typeface="+mj-lt"/>
            </a:endParaRPr>
          </a:p>
          <a:p>
            <a:pPr algn="l"/>
            <a:r>
              <a:rPr lang="en-GB" sz="11200" b="1" dirty="0">
                <a:solidFill>
                  <a:schemeClr val="bg1"/>
                </a:solidFill>
                <a:latin typeface="+mj-lt"/>
              </a:rPr>
              <a:t>The exception being inhalers, which the children will keep with them and to be packed in their backpack.</a:t>
            </a:r>
          </a:p>
          <a:p>
            <a:pPr algn="l"/>
            <a:endParaRPr lang="en-GB" sz="11200" b="1" dirty="0">
              <a:solidFill>
                <a:schemeClr val="bg1"/>
              </a:solidFill>
              <a:latin typeface="+mj-lt"/>
            </a:endParaRPr>
          </a:p>
          <a:p>
            <a:pPr algn="l"/>
            <a:r>
              <a:rPr lang="en-GB" sz="11200" b="1" dirty="0">
                <a:solidFill>
                  <a:schemeClr val="bg1"/>
                </a:solidFill>
                <a:latin typeface="+mj-lt"/>
              </a:rPr>
              <a:t>All medication will be given and overseen by 2 members of staff : Mr </a:t>
            </a:r>
            <a:r>
              <a:rPr lang="en-GB" sz="11200" b="1" dirty="0" err="1">
                <a:solidFill>
                  <a:schemeClr val="bg1"/>
                </a:solidFill>
                <a:latin typeface="+mj-lt"/>
              </a:rPr>
              <a:t>Jambors</a:t>
            </a:r>
            <a:r>
              <a:rPr lang="en-GB" sz="11200" b="1" dirty="0">
                <a:solidFill>
                  <a:schemeClr val="bg1"/>
                </a:solidFill>
                <a:latin typeface="+mj-lt"/>
              </a:rPr>
              <a:t> &amp; Miss Riley ……</a:t>
            </a:r>
          </a:p>
          <a:p>
            <a:pPr algn="l"/>
            <a:r>
              <a:rPr lang="en-GB" sz="11200" b="1" dirty="0">
                <a:solidFill>
                  <a:schemeClr val="bg1"/>
                </a:solidFill>
                <a:latin typeface="+mj-lt"/>
              </a:rPr>
              <a:t>Calpol will also be provided by school  (for emergencies)</a:t>
            </a:r>
          </a:p>
          <a:p>
            <a:pPr algn="l"/>
            <a:endParaRPr lang="en-GB" sz="11200" b="1" dirty="0">
              <a:solidFill>
                <a:schemeClr val="bg1"/>
              </a:solidFill>
              <a:latin typeface="+mj-lt"/>
            </a:endParaRPr>
          </a:p>
          <a:p>
            <a:pPr algn="ctr"/>
            <a:r>
              <a:rPr lang="en-GB" sz="11200" b="1" dirty="0">
                <a:solidFill>
                  <a:srgbClr val="FF0000"/>
                </a:solidFill>
                <a:latin typeface="+mj-lt"/>
              </a:rPr>
              <a:t>Cosmetics are not needed - only washing toiletries</a:t>
            </a:r>
            <a:endParaRPr lang="en-GB" sz="11200" dirty="0">
              <a:solidFill>
                <a:srgbClr val="FF0000"/>
              </a:solidFill>
              <a:latin typeface="+mj-lt"/>
            </a:endParaRPr>
          </a:p>
          <a:p>
            <a:pPr algn="l"/>
            <a:endParaRPr lang="en-GB" sz="11200" b="1" dirty="0">
              <a:solidFill>
                <a:schemeClr val="bg1"/>
              </a:solidFill>
              <a:latin typeface="+mj-lt"/>
            </a:endParaRPr>
          </a:p>
        </p:txBody>
      </p:sp>
      <p:sp>
        <p:nvSpPr>
          <p:cNvPr id="4" name="TextBox 3">
            <a:extLst>
              <a:ext uri="{FF2B5EF4-FFF2-40B4-BE49-F238E27FC236}">
                <a16:creationId xmlns:a16="http://schemas.microsoft.com/office/drawing/2014/main" id="{45517C92-4196-4A0C-938D-CEFF3FD5EDDB}"/>
              </a:ext>
            </a:extLst>
          </p:cNvPr>
          <p:cNvSpPr txBox="1"/>
          <p:nvPr/>
        </p:nvSpPr>
        <p:spPr>
          <a:xfrm>
            <a:off x="2123728" y="332656"/>
            <a:ext cx="4824536" cy="1107996"/>
          </a:xfrm>
          <a:prstGeom prst="rect">
            <a:avLst/>
          </a:prstGeom>
          <a:noFill/>
        </p:spPr>
        <p:txBody>
          <a:bodyPr wrap="square" rtlCol="0">
            <a:spAutoFit/>
          </a:bodyPr>
          <a:lstStyle/>
          <a:p>
            <a:r>
              <a:rPr lang="en-GB" sz="6600" dirty="0"/>
              <a:t>Medicines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32656"/>
            <a:ext cx="7851648" cy="216024"/>
          </a:xfrm>
        </p:spPr>
        <p:txBody>
          <a:bodyPr>
            <a:normAutofit fontScale="90000"/>
          </a:bodyPr>
          <a:lstStyle/>
          <a:p>
            <a:pPr algn="l"/>
            <a:br>
              <a:rPr lang="en-US" sz="600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endParaRPr lang="en-GB" dirty="0"/>
          </a:p>
        </p:txBody>
      </p:sp>
      <p:sp>
        <p:nvSpPr>
          <p:cNvPr id="3" name="Subtitle 2"/>
          <p:cNvSpPr>
            <a:spLocks noGrp="1"/>
          </p:cNvSpPr>
          <p:nvPr>
            <p:ph type="subTitle" idx="1"/>
          </p:nvPr>
        </p:nvSpPr>
        <p:spPr>
          <a:xfrm>
            <a:off x="315852" y="1262373"/>
            <a:ext cx="8286744" cy="5040560"/>
          </a:xfrm>
        </p:spPr>
        <p:txBody>
          <a:bodyPr>
            <a:normAutofit lnSpcReduction="10000"/>
          </a:bodyPr>
          <a:lstStyle/>
          <a:p>
            <a:pPr algn="l"/>
            <a:r>
              <a:rPr lang="en-GB" sz="3200" b="1" dirty="0">
                <a:solidFill>
                  <a:schemeClr val="bg1"/>
                </a:solidFill>
                <a:latin typeface="+mj-lt"/>
              </a:rPr>
              <a:t>The children will be taking part in a range of outdoor and adventurous activities.  These are subject to change depending on the weather conditions and availability.  Safety is always paramount.  </a:t>
            </a:r>
          </a:p>
          <a:p>
            <a:pPr algn="l"/>
            <a:r>
              <a:rPr lang="en-GB" sz="3200" b="1" dirty="0">
                <a:solidFill>
                  <a:schemeClr val="bg1"/>
                </a:solidFill>
                <a:latin typeface="+mj-lt"/>
              </a:rPr>
              <a:t> </a:t>
            </a:r>
          </a:p>
          <a:p>
            <a:pPr algn="l"/>
            <a:r>
              <a:rPr lang="en-GB" sz="3200" b="1" dirty="0">
                <a:solidFill>
                  <a:schemeClr val="bg1"/>
                </a:solidFill>
                <a:latin typeface="+mj-lt"/>
              </a:rPr>
              <a:t>The class will mostly stay as a class for the activities.   There will be an instructor and at least one member of Melling staff with a group if the class is split for an activity.</a:t>
            </a:r>
          </a:p>
        </p:txBody>
      </p:sp>
      <p:sp>
        <p:nvSpPr>
          <p:cNvPr id="4" name="TextBox 3">
            <a:extLst>
              <a:ext uri="{FF2B5EF4-FFF2-40B4-BE49-F238E27FC236}">
                <a16:creationId xmlns:a16="http://schemas.microsoft.com/office/drawing/2014/main" id="{34A12AAB-6452-4FC3-A4DD-7CFBB7C91308}"/>
              </a:ext>
            </a:extLst>
          </p:cNvPr>
          <p:cNvSpPr txBox="1"/>
          <p:nvPr/>
        </p:nvSpPr>
        <p:spPr>
          <a:xfrm>
            <a:off x="2987824" y="339043"/>
            <a:ext cx="3168352" cy="923330"/>
          </a:xfrm>
          <a:prstGeom prst="rect">
            <a:avLst/>
          </a:prstGeom>
          <a:noFill/>
        </p:spPr>
        <p:txBody>
          <a:bodyPr wrap="square" rtlCol="0">
            <a:spAutoFit/>
          </a:bodyPr>
          <a:lstStyle/>
          <a:p>
            <a:r>
              <a:rPr lang="en-GB" sz="5400" dirty="0"/>
              <a:t>Activities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4FB750F0-94DB-40F8-8EF2-3C0824810638}"/>
              </a:ext>
            </a:extLst>
          </p:cNvPr>
          <p:cNvGraphicFramePr>
            <a:graphicFrameLocks noGrp="1"/>
          </p:cNvGraphicFramePr>
          <p:nvPr>
            <p:ph idx="1"/>
            <p:extLst>
              <p:ext uri="{D42A27DB-BD31-4B8C-83A1-F6EECF244321}">
                <p14:modId xmlns:p14="http://schemas.microsoft.com/office/powerpoint/2010/main" val="959230101"/>
              </p:ext>
            </p:extLst>
          </p:nvPr>
        </p:nvGraphicFramePr>
        <p:xfrm>
          <a:off x="53752" y="60673"/>
          <a:ext cx="9036495" cy="6754997"/>
        </p:xfrm>
        <a:graphic>
          <a:graphicData uri="http://schemas.openxmlformats.org/drawingml/2006/table">
            <a:tbl>
              <a:tblPr/>
              <a:tblGrid>
                <a:gridCol w="655033">
                  <a:extLst>
                    <a:ext uri="{9D8B030D-6E8A-4147-A177-3AD203B41FA5}">
                      <a16:colId xmlns:a16="http://schemas.microsoft.com/office/drawing/2014/main" val="3179932886"/>
                    </a:ext>
                  </a:extLst>
                </a:gridCol>
                <a:gridCol w="2357749">
                  <a:extLst>
                    <a:ext uri="{9D8B030D-6E8A-4147-A177-3AD203B41FA5}">
                      <a16:colId xmlns:a16="http://schemas.microsoft.com/office/drawing/2014/main" val="4056126327"/>
                    </a:ext>
                  </a:extLst>
                </a:gridCol>
                <a:gridCol w="654109">
                  <a:extLst>
                    <a:ext uri="{9D8B030D-6E8A-4147-A177-3AD203B41FA5}">
                      <a16:colId xmlns:a16="http://schemas.microsoft.com/office/drawing/2014/main" val="3153833439"/>
                    </a:ext>
                  </a:extLst>
                </a:gridCol>
                <a:gridCol w="2357749">
                  <a:extLst>
                    <a:ext uri="{9D8B030D-6E8A-4147-A177-3AD203B41FA5}">
                      <a16:colId xmlns:a16="http://schemas.microsoft.com/office/drawing/2014/main" val="1162278980"/>
                    </a:ext>
                  </a:extLst>
                </a:gridCol>
                <a:gridCol w="655033">
                  <a:extLst>
                    <a:ext uri="{9D8B030D-6E8A-4147-A177-3AD203B41FA5}">
                      <a16:colId xmlns:a16="http://schemas.microsoft.com/office/drawing/2014/main" val="2445926021"/>
                    </a:ext>
                  </a:extLst>
                </a:gridCol>
                <a:gridCol w="2356822">
                  <a:extLst>
                    <a:ext uri="{9D8B030D-6E8A-4147-A177-3AD203B41FA5}">
                      <a16:colId xmlns:a16="http://schemas.microsoft.com/office/drawing/2014/main" val="747165585"/>
                    </a:ext>
                  </a:extLst>
                </a:gridCol>
              </a:tblGrid>
              <a:tr h="294232">
                <a:tc>
                  <a:txBody>
                    <a:bodyPr/>
                    <a:lstStyle/>
                    <a:p>
                      <a:pPr>
                        <a:lnSpc>
                          <a:spcPct val="115000"/>
                        </a:lnSpc>
                        <a:spcAft>
                          <a:spcPts val="0"/>
                        </a:spcAft>
                      </a:pPr>
                      <a:r>
                        <a:rPr lang="de-DE" sz="7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7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7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Time</a:t>
                      </a:r>
                      <a:endParaRPr lang="en-GB" sz="7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Wednesday</a:t>
                      </a:r>
                      <a:endParaRPr lang="en-GB" sz="16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700" kern="5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Time</a:t>
                      </a:r>
                      <a:endParaRPr lang="en-GB" sz="700" kern="5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Thursday</a:t>
                      </a:r>
                      <a:endParaRPr lang="en-GB" sz="16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700" kern="5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Time</a:t>
                      </a:r>
                      <a:endParaRPr lang="en-GB" sz="700" kern="5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Friday</a:t>
                      </a:r>
                      <a:endParaRPr lang="en-GB" sz="16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25116747"/>
                  </a:ext>
                </a:extLst>
              </a:tr>
              <a:tr h="1772314">
                <a:tc>
                  <a:txBody>
                    <a:bodyPr/>
                    <a:lstStyle/>
                    <a:p>
                      <a:pPr algn="ctr">
                        <a:lnSpc>
                          <a:spcPct val="115000"/>
                        </a:lnSpc>
                        <a:spcAft>
                          <a:spcPts val="0"/>
                        </a:spcAft>
                      </a:pPr>
                      <a:r>
                        <a:rPr lang="en-GB" sz="1100" b="0" kern="50" dirty="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b="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r>
                        <a:rPr lang="en-GB" sz="1100" b="0" kern="50" dirty="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b="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endParaRPr lang="en-GB" sz="1100" b="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kern="5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9:15</a:t>
                      </a:r>
                      <a:endParaRPr lang="en-GB" sz="1100" kern="5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r>
                        <a:rPr lang="en-GB" sz="1100" kern="5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100" strike="noStrike" kern="50" dirty="0">
                          <a:solidFill>
                            <a:srgbClr val="1F497D"/>
                          </a:solidFill>
                          <a:effectLst/>
                          <a:latin typeface="Baskerville Old Face" panose="02020602080505020303" pitchFamily="18" charset="0"/>
                          <a:ea typeface="SimSun" panose="02010600030101010101" pitchFamily="2" charset="-122"/>
                          <a:cs typeface="Mangal" panose="02040503050203030202" pitchFamily="18" charset="0"/>
                        </a:rPr>
                        <a:t>½ CLIMBING</a:t>
                      </a:r>
                      <a:endParaRPr lang="en-GB" sz="1100" strike="noStrike"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strike="noStrike" kern="50" dirty="0">
                          <a:solidFill>
                            <a:srgbClr val="1F497D"/>
                          </a:solidFill>
                          <a:effectLst/>
                          <a:latin typeface="Baskerville Old Face" panose="02020602080505020303" pitchFamily="18" charset="0"/>
                          <a:ea typeface="SimSun" panose="02010600030101010101" pitchFamily="2" charset="-122"/>
                          <a:cs typeface="Mangal" panose="02040503050203030202" pitchFamily="18" charset="0"/>
                        </a:rPr>
                        <a:t>½ ARCHERY</a:t>
                      </a:r>
                      <a:endParaRPr lang="en-GB" sz="1100" strike="noStrike"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1F497D"/>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1F497D"/>
                          </a:solidFill>
                          <a:effectLst/>
                          <a:latin typeface="Baskerville Old Face" panose="02020602080505020303" pitchFamily="18" charset="0"/>
                          <a:ea typeface="SimSun" panose="02010600030101010101" pitchFamily="2" charset="-122"/>
                          <a:cs typeface="Mangal" panose="02040503050203030202" pitchFamily="18" charset="0"/>
                        </a:rPr>
                        <a:t>SWAP AS ABOVE</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kern="5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r>
                        <a:rPr lang="en-GB" sz="1100" kern="5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r>
                        <a:rPr lang="en-GB" sz="1100" kern="5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r>
                        <a:rPr lang="en-GB" sz="1100" kern="5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r>
                        <a:rPr lang="en-GB" sz="1100" kern="5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9:15</a:t>
                      </a:r>
                      <a:endParaRPr lang="en-GB" sz="1100" kern="5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r>
                        <a:rPr lang="en-GB" sz="1100" kern="5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PACK/ STRIP BEDS/ BAGS OUT OF ROOMS</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1F497D"/>
                          </a:solidFill>
                          <a:effectLst/>
                          <a:latin typeface="Baskerville Old Face" panose="02020602080505020303" pitchFamily="18" charset="0"/>
                          <a:ea typeface="SimSun" panose="02010600030101010101" pitchFamily="2" charset="-122"/>
                          <a:cs typeface="Mangal" panose="02040503050203030202" pitchFamily="18" charset="0"/>
                        </a:rPr>
                        <a:t>LOW ROPES COURSE</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1F497D"/>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1F497D"/>
                          </a:solidFill>
                          <a:effectLst/>
                          <a:latin typeface="Baskerville Old Face" panose="02020602080505020303" pitchFamily="18" charset="0"/>
                          <a:ea typeface="SimSun" panose="02010600030101010101" pitchFamily="2" charset="-122"/>
                          <a:cs typeface="Mangal" panose="02040503050203030202" pitchFamily="18" charset="0"/>
                        </a:rPr>
                        <a:t>NIGHT LINE</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1F497D"/>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1F497D"/>
                          </a:solidFill>
                          <a:effectLst/>
                          <a:latin typeface="Baskerville Old Face" panose="02020602080505020303" pitchFamily="18" charset="0"/>
                          <a:ea typeface="SimSun" panose="02010600030101010101" pitchFamily="2" charset="-122"/>
                          <a:cs typeface="Mangal" panose="02040503050203030202" pitchFamily="18" charset="0"/>
                        </a:rPr>
                        <a:t>SHOP</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72118608"/>
                  </a:ext>
                </a:extLst>
              </a:tr>
              <a:tr h="562020">
                <a:tc>
                  <a:txBody>
                    <a:bodyPr/>
                    <a:lstStyle/>
                    <a:p>
                      <a:pPr algn="ctr">
                        <a:lnSpc>
                          <a:spcPct val="115000"/>
                        </a:lnSpc>
                        <a:spcAft>
                          <a:spcPts val="0"/>
                        </a:spcAft>
                      </a:pPr>
                      <a:r>
                        <a:rPr lang="en-GB" sz="1100" b="0" kern="5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12.30</a:t>
                      </a:r>
                      <a:endParaRPr lang="en-GB" sz="1100" b="0" kern="5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r>
                        <a:rPr lang="en-GB" sz="1100" b="0" kern="5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b="0" kern="5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LUNCH IN SCHOOL</a:t>
                      </a:r>
                      <a:endParaRPr lang="en-GB" sz="16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kern="50" dirty="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12:30</a:t>
                      </a:r>
                      <a:endParaRPr lang="en-GB" sz="110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LUNCH</a:t>
                      </a:r>
                      <a:endParaRPr lang="en-GB" sz="16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kern="5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12:30</a:t>
                      </a:r>
                      <a:endParaRPr lang="en-GB" sz="1100" kern="5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LUNCH</a:t>
                      </a:r>
                      <a:endParaRPr lang="en-GB" sz="16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4592030"/>
                  </a:ext>
                </a:extLst>
              </a:tr>
              <a:tr h="2992040">
                <a:tc>
                  <a:txBody>
                    <a:bodyPr/>
                    <a:lstStyle/>
                    <a:p>
                      <a:pPr algn="ctr">
                        <a:lnSpc>
                          <a:spcPct val="115000"/>
                        </a:lnSpc>
                        <a:spcAft>
                          <a:spcPts val="0"/>
                        </a:spcAft>
                      </a:pPr>
                      <a:r>
                        <a:rPr lang="en-GB" sz="1100" b="0" kern="50" dirty="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2.30/3</a:t>
                      </a:r>
                      <a:endParaRPr lang="en-GB" sz="1100" b="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r>
                        <a:rPr lang="en-GB" sz="1100" b="0" kern="50" dirty="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b="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ARRIVE</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INTRODUCTION</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UNPACK/MAKE BEDS</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kern="50" dirty="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13:30</a:t>
                      </a:r>
                      <a:endParaRPr lang="en-GB" sz="110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r>
                        <a:rPr lang="en-GB" sz="1100" kern="50" dirty="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100" kern="50" dirty="0">
                          <a:solidFill>
                            <a:srgbClr val="1F497D"/>
                          </a:solidFill>
                          <a:effectLst/>
                          <a:latin typeface="Baskerville Old Face" panose="02020602080505020303" pitchFamily="18" charset="0"/>
                          <a:ea typeface="SimSun" panose="02010600030101010101" pitchFamily="2" charset="-122"/>
                          <a:cs typeface="Mangal" panose="02040503050203030202" pitchFamily="18" charset="0"/>
                        </a:rPr>
                        <a:t>SHELTER BUILDING &amp; CAMP FIRE</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1F497D"/>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1F497D"/>
                          </a:solidFill>
                          <a:effectLst/>
                          <a:latin typeface="Baskerville Old Face" panose="02020602080505020303" pitchFamily="18" charset="0"/>
                          <a:ea typeface="SimSun" panose="02010600030101010101" pitchFamily="2" charset="-122"/>
                          <a:cs typeface="Mangal" panose="02040503050203030202" pitchFamily="18" charset="0"/>
                        </a:rPr>
                        <a:t>PIZZA MAKING</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1F497D"/>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strike="sngStrike"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strike="sngStrike"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kern="50" dirty="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13:30</a:t>
                      </a:r>
                      <a:endParaRPr lang="en-GB" sz="110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r>
                        <a:rPr lang="en-GB" sz="1100" kern="50" dirty="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r>
                        <a:rPr lang="en-GB" sz="1100" kern="50" dirty="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14:00</a:t>
                      </a:r>
                      <a:endParaRPr lang="en-GB" sz="110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r>
                        <a:rPr lang="en-GB" sz="1100" kern="50" dirty="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PRESENTATION</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CHILDREN TO BE PICKED UP BY PARENT/CARER</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21586858"/>
                  </a:ext>
                </a:extLst>
              </a:tr>
              <a:tr h="562020">
                <a:tc>
                  <a:txBody>
                    <a:bodyPr/>
                    <a:lstStyle/>
                    <a:p>
                      <a:pPr algn="ctr">
                        <a:lnSpc>
                          <a:spcPct val="115000"/>
                        </a:lnSpc>
                        <a:spcAft>
                          <a:spcPts val="0"/>
                        </a:spcAft>
                      </a:pPr>
                      <a:r>
                        <a:rPr lang="en-GB" sz="1100" b="0" kern="5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17:30</a:t>
                      </a:r>
                      <a:endParaRPr lang="en-GB" sz="1100" b="0" kern="5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r>
                        <a:rPr lang="en-GB" sz="1100" b="0" kern="5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b="0" kern="5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DINNER</a:t>
                      </a:r>
                      <a:endParaRPr lang="en-GB" sz="16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kern="5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17:30</a:t>
                      </a:r>
                      <a:endParaRPr lang="en-GB" sz="1100" kern="5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nSpc>
                          <a:spcPct val="115000"/>
                        </a:lnSpc>
                        <a:spcAft>
                          <a:spcPts val="0"/>
                        </a:spcAft>
                      </a:pPr>
                      <a:r>
                        <a:rPr lang="en-GB" sz="1100" kern="5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DINNER</a:t>
                      </a:r>
                      <a:endParaRPr lang="en-GB" sz="16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100" kern="5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5534887"/>
                  </a:ext>
                </a:extLst>
              </a:tr>
              <a:tr h="562020">
                <a:tc>
                  <a:txBody>
                    <a:bodyPr/>
                    <a:lstStyle/>
                    <a:p>
                      <a:pPr algn="ctr">
                        <a:lnSpc>
                          <a:spcPct val="115000"/>
                        </a:lnSpc>
                        <a:spcAft>
                          <a:spcPts val="0"/>
                        </a:spcAft>
                      </a:pPr>
                      <a:r>
                        <a:rPr lang="en-GB" sz="1100" b="0" kern="50" dirty="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18:30</a:t>
                      </a:r>
                      <a:endParaRPr lang="en-GB" sz="1100" b="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r>
                        <a:rPr lang="en-GB" sz="1100" b="0" kern="50" dirty="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b="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100" kern="50">
                          <a:solidFill>
                            <a:srgbClr val="1F497D"/>
                          </a:solidFill>
                          <a:effectLst/>
                          <a:latin typeface="Baskerville Old Face" panose="02020602080505020303" pitchFamily="18" charset="0"/>
                          <a:ea typeface="SimSun" panose="02010600030101010101" pitchFamily="2" charset="-122"/>
                          <a:cs typeface="Mangal" panose="02040503050203030202" pitchFamily="18" charset="0"/>
                        </a:rPr>
                        <a:t>CURLING</a:t>
                      </a:r>
                      <a:endParaRPr lang="en-GB" sz="1100" kern="5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kern="50" dirty="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18:30</a:t>
                      </a:r>
                      <a:endParaRPr lang="en-GB" sz="110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p>
                      <a:pPr algn="ctr">
                        <a:lnSpc>
                          <a:spcPct val="115000"/>
                        </a:lnSpc>
                        <a:spcAft>
                          <a:spcPts val="0"/>
                        </a:spcAft>
                      </a:pPr>
                      <a:r>
                        <a:rPr lang="en-GB" sz="1100" kern="50" dirty="0">
                          <a:solidFill>
                            <a:schemeClr val="tx1"/>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solidFill>
                          <a:schemeClr val="tx1"/>
                        </a:solidFill>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100" kern="50" dirty="0">
                          <a:solidFill>
                            <a:srgbClr val="1F497D"/>
                          </a:solidFill>
                          <a:effectLst/>
                          <a:latin typeface="Baskerville Old Face" panose="02020602080505020303" pitchFamily="18" charset="0"/>
                          <a:ea typeface="SimSun" panose="02010600030101010101" pitchFamily="2" charset="-122"/>
                          <a:cs typeface="Mangal" panose="02040503050203030202" pitchFamily="18" charset="0"/>
                        </a:rPr>
                        <a:t>INDOOR GAMES</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100" kern="5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100" kern="50" dirty="0">
                          <a:solidFill>
                            <a:srgbClr val="00B050"/>
                          </a:solidFill>
                          <a:effectLst/>
                          <a:latin typeface="Baskerville Old Face" panose="02020602080505020303" pitchFamily="18" charset="0"/>
                          <a:ea typeface="SimSun" panose="02010600030101010101" pitchFamily="2" charset="-122"/>
                          <a:cs typeface="Mangal" panose="02040503050203030202" pitchFamily="18" charset="0"/>
                        </a:rPr>
                        <a:t> </a:t>
                      </a:r>
                      <a:endParaRPr lang="en-GB" sz="1100" kern="50" dirty="0">
                        <a:effectLst/>
                        <a:latin typeface="Times New Roman" panose="02020603050405020304" pitchFamily="18" charset="0"/>
                        <a:ea typeface="SimSun" panose="02010600030101010101" pitchFamily="2" charset="-122"/>
                        <a:cs typeface="Mangal" panose="02040503050203030202" pitchFamily="18" charset="0"/>
                      </a:endParaRPr>
                    </a:p>
                  </a:txBody>
                  <a:tcPr marL="20275" marR="20275" marT="20275" marB="2027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46512599"/>
                  </a:ext>
                </a:extLst>
              </a:tr>
            </a:tbl>
          </a:graphicData>
        </a:graphic>
      </p:graphicFrame>
    </p:spTree>
    <p:extLst>
      <p:ext uri="{BB962C8B-B14F-4D97-AF65-F5344CB8AC3E}">
        <p14:creationId xmlns:p14="http://schemas.microsoft.com/office/powerpoint/2010/main" val="41293729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55D1B46-DE47-4F10-AB0E-9D7325BBE24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413" t="27951"/>
          <a:stretch/>
        </p:blipFill>
        <p:spPr>
          <a:xfrm>
            <a:off x="251520" y="398227"/>
            <a:ext cx="4968552" cy="3030773"/>
          </a:xfrm>
          <a:prstGeom prst="rect">
            <a:avLst/>
          </a:prstGeom>
        </p:spPr>
      </p:pic>
      <p:pic>
        <p:nvPicPr>
          <p:cNvPr id="5" name="Picture 4">
            <a:extLst>
              <a:ext uri="{FF2B5EF4-FFF2-40B4-BE49-F238E27FC236}">
                <a16:creationId xmlns:a16="http://schemas.microsoft.com/office/drawing/2014/main" id="{C511520A-FADB-4434-9C50-0B3F567E32E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502526" y="600735"/>
            <a:ext cx="3501008" cy="2625756"/>
          </a:xfrm>
          <a:prstGeom prst="rect">
            <a:avLst/>
          </a:prstGeom>
        </p:spPr>
      </p:pic>
      <p:pic>
        <p:nvPicPr>
          <p:cNvPr id="7" name="Picture 6">
            <a:extLst>
              <a:ext uri="{FF2B5EF4-FFF2-40B4-BE49-F238E27FC236}">
                <a16:creationId xmlns:a16="http://schemas.microsoft.com/office/drawing/2014/main" id="{12C41B7A-2C61-4FFE-AA78-549FAB569E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3089" y="4092742"/>
            <a:ext cx="3429000" cy="2571750"/>
          </a:xfrm>
          <a:prstGeom prst="rect">
            <a:avLst/>
          </a:prstGeom>
        </p:spPr>
      </p:pic>
      <p:pic>
        <p:nvPicPr>
          <p:cNvPr id="9" name="Picture 8">
            <a:extLst>
              <a:ext uri="{FF2B5EF4-FFF2-40B4-BE49-F238E27FC236}">
                <a16:creationId xmlns:a16="http://schemas.microsoft.com/office/drawing/2014/main" id="{1823DC38-FC67-4323-A2A1-F76D03F9DC9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3851920" y="3952149"/>
            <a:ext cx="3803915" cy="2852936"/>
          </a:xfrm>
          <a:prstGeom prst="rect">
            <a:avLst/>
          </a:prstGeom>
        </p:spPr>
      </p:pic>
    </p:spTree>
    <p:extLst>
      <p:ext uri="{BB962C8B-B14F-4D97-AF65-F5344CB8AC3E}">
        <p14:creationId xmlns:p14="http://schemas.microsoft.com/office/powerpoint/2010/main" val="3172334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E1E41ED-CF11-4B5E-B07C-F27F397ACA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476672"/>
            <a:ext cx="3131840" cy="2348880"/>
          </a:xfrm>
          <a:prstGeom prst="rect">
            <a:avLst/>
          </a:prstGeom>
        </p:spPr>
      </p:pic>
      <p:pic>
        <p:nvPicPr>
          <p:cNvPr id="5" name="Picture 4">
            <a:extLst>
              <a:ext uri="{FF2B5EF4-FFF2-40B4-BE49-F238E27FC236}">
                <a16:creationId xmlns:a16="http://schemas.microsoft.com/office/drawing/2014/main" id="{64D1A152-D244-4C39-A0FC-D4B973FE1D7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60" y="206642"/>
            <a:ext cx="3851920" cy="2888940"/>
          </a:xfrm>
          <a:prstGeom prst="rect">
            <a:avLst/>
          </a:prstGeom>
        </p:spPr>
      </p:pic>
      <p:pic>
        <p:nvPicPr>
          <p:cNvPr id="7" name="Picture 6">
            <a:extLst>
              <a:ext uri="{FF2B5EF4-FFF2-40B4-BE49-F238E27FC236}">
                <a16:creationId xmlns:a16="http://schemas.microsoft.com/office/drawing/2014/main" id="{33702011-7AAB-42C5-BD93-B1AEB5F8925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429000"/>
            <a:ext cx="4572000" cy="3429000"/>
          </a:xfrm>
          <a:prstGeom prst="rect">
            <a:avLst/>
          </a:prstGeom>
        </p:spPr>
      </p:pic>
      <p:pic>
        <p:nvPicPr>
          <p:cNvPr id="9" name="Picture 8">
            <a:extLst>
              <a:ext uri="{FF2B5EF4-FFF2-40B4-BE49-F238E27FC236}">
                <a16:creationId xmlns:a16="http://schemas.microsoft.com/office/drawing/2014/main" id="{E5B1A0F0-3DA2-453D-B9B8-EC2D0A987A6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32040" y="3573016"/>
            <a:ext cx="3515883" cy="2636912"/>
          </a:xfrm>
          <a:prstGeom prst="rect">
            <a:avLst/>
          </a:prstGeom>
        </p:spPr>
      </p:pic>
    </p:spTree>
    <p:extLst>
      <p:ext uri="{BB962C8B-B14F-4D97-AF65-F5344CB8AC3E}">
        <p14:creationId xmlns:p14="http://schemas.microsoft.com/office/powerpoint/2010/main" val="769661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1E1FEB7-993F-4FED-B9A2-F04537DDA51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528" y="260648"/>
            <a:ext cx="4067944" cy="3050958"/>
          </a:xfrm>
          <a:prstGeom prst="rect">
            <a:avLst/>
          </a:prstGeom>
        </p:spPr>
      </p:pic>
      <p:pic>
        <p:nvPicPr>
          <p:cNvPr id="5" name="Picture 4">
            <a:extLst>
              <a:ext uri="{FF2B5EF4-FFF2-40B4-BE49-F238E27FC236}">
                <a16:creationId xmlns:a16="http://schemas.microsoft.com/office/drawing/2014/main" id="{B3DF77AB-4018-445C-BCEF-F9000AC90B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32040" y="488813"/>
            <a:ext cx="3455876" cy="2591907"/>
          </a:xfrm>
          <a:prstGeom prst="rect">
            <a:avLst/>
          </a:prstGeom>
        </p:spPr>
      </p:pic>
      <p:pic>
        <p:nvPicPr>
          <p:cNvPr id="7" name="Picture 6">
            <a:extLst>
              <a:ext uri="{FF2B5EF4-FFF2-40B4-BE49-F238E27FC236}">
                <a16:creationId xmlns:a16="http://schemas.microsoft.com/office/drawing/2014/main" id="{62D40D98-ACE5-4EBD-B5DD-C0380B9348D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7555" y="3645024"/>
            <a:ext cx="3419872" cy="2564904"/>
          </a:xfrm>
          <a:prstGeom prst="rect">
            <a:avLst/>
          </a:prstGeom>
        </p:spPr>
      </p:pic>
      <p:pic>
        <p:nvPicPr>
          <p:cNvPr id="9" name="Picture 8">
            <a:extLst>
              <a:ext uri="{FF2B5EF4-FFF2-40B4-BE49-F238E27FC236}">
                <a16:creationId xmlns:a16="http://schemas.microsoft.com/office/drawing/2014/main" id="{87247E63-7C1F-4F32-B98C-038D38C8A7F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27986" y="3501008"/>
            <a:ext cx="4128459" cy="3096344"/>
          </a:xfrm>
          <a:prstGeom prst="rect">
            <a:avLst/>
          </a:prstGeom>
        </p:spPr>
      </p:pic>
    </p:spTree>
    <p:extLst>
      <p:ext uri="{BB962C8B-B14F-4D97-AF65-F5344CB8AC3E}">
        <p14:creationId xmlns:p14="http://schemas.microsoft.com/office/powerpoint/2010/main" val="33411651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0CD386-7312-48E0-AEF0-682A9907E53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762" y="202728"/>
            <a:ext cx="3227851" cy="2420888"/>
          </a:xfrm>
          <a:prstGeom prst="rect">
            <a:avLst/>
          </a:prstGeom>
        </p:spPr>
      </p:pic>
      <p:pic>
        <p:nvPicPr>
          <p:cNvPr id="7" name="Picture 6">
            <a:extLst>
              <a:ext uri="{FF2B5EF4-FFF2-40B4-BE49-F238E27FC236}">
                <a16:creationId xmlns:a16="http://schemas.microsoft.com/office/drawing/2014/main" id="{192C5798-EC07-4E1E-BEC4-472251B3A4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07026" y="0"/>
            <a:ext cx="3227851" cy="2420888"/>
          </a:xfrm>
          <a:prstGeom prst="rect">
            <a:avLst/>
          </a:prstGeom>
        </p:spPr>
      </p:pic>
      <p:pic>
        <p:nvPicPr>
          <p:cNvPr id="9" name="Picture 8">
            <a:extLst>
              <a:ext uri="{FF2B5EF4-FFF2-40B4-BE49-F238E27FC236}">
                <a16:creationId xmlns:a16="http://schemas.microsoft.com/office/drawing/2014/main" id="{85ACE80A-E235-43E8-8CF2-FF424863F7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6389" y="1623605"/>
            <a:ext cx="3419872" cy="2564904"/>
          </a:xfrm>
          <a:prstGeom prst="rect">
            <a:avLst/>
          </a:prstGeom>
        </p:spPr>
      </p:pic>
      <p:pic>
        <p:nvPicPr>
          <p:cNvPr id="11" name="Picture 10">
            <a:extLst>
              <a:ext uri="{FF2B5EF4-FFF2-40B4-BE49-F238E27FC236}">
                <a16:creationId xmlns:a16="http://schemas.microsoft.com/office/drawing/2014/main" id="{071099AC-983D-45FD-A15B-4EBDA78EE5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80193" y="3352684"/>
            <a:ext cx="3573016" cy="2679762"/>
          </a:xfrm>
          <a:prstGeom prst="rect">
            <a:avLst/>
          </a:prstGeom>
        </p:spPr>
      </p:pic>
      <p:pic>
        <p:nvPicPr>
          <p:cNvPr id="13" name="Picture 12">
            <a:extLst>
              <a:ext uri="{FF2B5EF4-FFF2-40B4-BE49-F238E27FC236}">
                <a16:creationId xmlns:a16="http://schemas.microsoft.com/office/drawing/2014/main" id="{E7CCECD0-D3EB-4F12-B194-CBAAEAD5CEB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93925" y="3536224"/>
            <a:ext cx="3923799" cy="2942849"/>
          </a:xfrm>
          <a:prstGeom prst="rect">
            <a:avLst/>
          </a:prstGeom>
        </p:spPr>
      </p:pic>
    </p:spTree>
    <p:extLst>
      <p:ext uri="{BB962C8B-B14F-4D97-AF65-F5344CB8AC3E}">
        <p14:creationId xmlns:p14="http://schemas.microsoft.com/office/powerpoint/2010/main" val="26049129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260648"/>
            <a:ext cx="7851648" cy="1512168"/>
          </a:xfrm>
        </p:spPr>
        <p:txBody>
          <a:bodyPr>
            <a:normAutofit fontScale="90000"/>
          </a:bodyPr>
          <a:lstStyle/>
          <a:p>
            <a:pPr algn="l"/>
            <a:br>
              <a:rPr lang="en-US" sz="600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endParaRPr lang="en-GB" dirty="0"/>
          </a:p>
        </p:txBody>
      </p:sp>
      <p:sp>
        <p:nvSpPr>
          <p:cNvPr id="3" name="Subtitle 2"/>
          <p:cNvSpPr>
            <a:spLocks noGrp="1"/>
          </p:cNvSpPr>
          <p:nvPr>
            <p:ph type="subTitle" idx="1"/>
          </p:nvPr>
        </p:nvSpPr>
        <p:spPr>
          <a:xfrm>
            <a:off x="506862" y="1030088"/>
            <a:ext cx="8385617" cy="5567263"/>
          </a:xfrm>
        </p:spPr>
        <p:txBody>
          <a:bodyPr>
            <a:normAutofit fontScale="85000" lnSpcReduction="20000"/>
          </a:bodyPr>
          <a:lstStyle/>
          <a:p>
            <a:pPr algn="l"/>
            <a:r>
              <a:rPr lang="en-GB" sz="2900" b="1" dirty="0">
                <a:solidFill>
                  <a:schemeClr val="bg1"/>
                </a:solidFill>
                <a:latin typeface="+mj-lt"/>
              </a:rPr>
              <a:t>-Warm waterproof jacket   </a:t>
            </a:r>
          </a:p>
          <a:p>
            <a:pPr lvl="0" algn="l"/>
            <a:r>
              <a:rPr lang="en-GB" sz="2900" b="1" dirty="0">
                <a:solidFill>
                  <a:schemeClr val="bg1"/>
                </a:solidFill>
                <a:latin typeface="+mj-lt"/>
              </a:rPr>
              <a:t>-Nylon tracksuit bottoms are best as they are easy to dry (rather than jersey or fleece)</a:t>
            </a:r>
          </a:p>
          <a:p>
            <a:pPr lvl="0" algn="l"/>
            <a:r>
              <a:rPr lang="en-GB" sz="2900" b="1" dirty="0">
                <a:solidFill>
                  <a:schemeClr val="bg1"/>
                </a:solidFill>
                <a:latin typeface="+mj-lt"/>
              </a:rPr>
              <a:t>-Two pairs of trainers are recommended (one will get wet and dirty so an old pair would be preferable)</a:t>
            </a:r>
          </a:p>
          <a:p>
            <a:pPr lvl="0" algn="l"/>
            <a:r>
              <a:rPr lang="en-GB" sz="2900" b="1" dirty="0">
                <a:solidFill>
                  <a:schemeClr val="bg1"/>
                </a:solidFill>
                <a:latin typeface="+mj-lt"/>
              </a:rPr>
              <a:t>-A small rucksack to be used for carrying </a:t>
            </a:r>
            <a:r>
              <a:rPr lang="en-GB" sz="2900" b="1">
                <a:solidFill>
                  <a:schemeClr val="bg1"/>
                </a:solidFill>
                <a:latin typeface="+mj-lt"/>
              </a:rPr>
              <a:t>a reusable water </a:t>
            </a:r>
            <a:r>
              <a:rPr lang="en-GB" sz="2900" b="1" dirty="0">
                <a:solidFill>
                  <a:schemeClr val="bg1"/>
                </a:solidFill>
                <a:latin typeface="+mj-lt"/>
              </a:rPr>
              <a:t>bottle, snacks and a book etc..</a:t>
            </a:r>
          </a:p>
          <a:p>
            <a:pPr lvl="0" algn="l"/>
            <a:r>
              <a:rPr lang="en-GB" sz="2900" b="1" dirty="0">
                <a:solidFill>
                  <a:schemeClr val="bg1"/>
                </a:solidFill>
                <a:latin typeface="+mj-lt"/>
              </a:rPr>
              <a:t>-Functional, practical clothing rather than fashionable clothing is ideal. It will get dirty and maybe wet!  </a:t>
            </a:r>
          </a:p>
          <a:p>
            <a:pPr lvl="0" algn="ctr"/>
            <a:r>
              <a:rPr lang="en-GB" sz="2900" b="1" dirty="0">
                <a:latin typeface="+mj-lt"/>
              </a:rPr>
              <a:t>Comfortable and warm clothes are needed.  For warmth, several layers of thin clothing are better than one thick one. A change of underwear and socks per day of stay </a:t>
            </a:r>
          </a:p>
          <a:p>
            <a:pPr lvl="0" algn="l"/>
            <a:r>
              <a:rPr lang="en-GB" sz="2900" b="1" dirty="0">
                <a:solidFill>
                  <a:schemeClr val="bg1"/>
                </a:solidFill>
                <a:latin typeface="+mj-lt"/>
              </a:rPr>
              <a:t>-A pair of slippers for indoor use.</a:t>
            </a:r>
          </a:p>
          <a:p>
            <a:pPr lvl="0" algn="l"/>
            <a:r>
              <a:rPr lang="en-GB" sz="2900" b="1" dirty="0">
                <a:solidFill>
                  <a:schemeClr val="bg1"/>
                </a:solidFill>
                <a:latin typeface="+mj-lt"/>
              </a:rPr>
              <a:t>-Two towels along with essential toiletries such as soap, toothbrush and toothpaste.</a:t>
            </a:r>
          </a:p>
          <a:p>
            <a:pPr algn="l"/>
            <a:endParaRPr lang="en-GB" b="1" dirty="0">
              <a:solidFill>
                <a:schemeClr val="bg1"/>
              </a:solidFill>
              <a:latin typeface="+mj-lt"/>
            </a:endParaRPr>
          </a:p>
        </p:txBody>
      </p:sp>
      <p:sp>
        <p:nvSpPr>
          <p:cNvPr id="4" name="TextBox 3">
            <a:extLst>
              <a:ext uri="{FF2B5EF4-FFF2-40B4-BE49-F238E27FC236}">
                <a16:creationId xmlns:a16="http://schemas.microsoft.com/office/drawing/2014/main" id="{552A820E-68E8-439C-BDBF-5C7B21CEA7B4}"/>
              </a:ext>
            </a:extLst>
          </p:cNvPr>
          <p:cNvSpPr txBox="1"/>
          <p:nvPr/>
        </p:nvSpPr>
        <p:spPr>
          <a:xfrm>
            <a:off x="1763688" y="260648"/>
            <a:ext cx="3816424" cy="769441"/>
          </a:xfrm>
          <a:prstGeom prst="rect">
            <a:avLst/>
          </a:prstGeom>
          <a:noFill/>
        </p:spPr>
        <p:txBody>
          <a:bodyPr wrap="square" rtlCol="0">
            <a:spAutoFit/>
          </a:bodyPr>
          <a:lstStyle/>
          <a:p>
            <a:r>
              <a:rPr lang="en-GB" sz="4400" dirty="0"/>
              <a:t>What to pack…</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260648"/>
            <a:ext cx="7851648" cy="1512168"/>
          </a:xfrm>
        </p:spPr>
        <p:txBody>
          <a:bodyPr>
            <a:normAutofit fontScale="90000"/>
          </a:bodyPr>
          <a:lstStyle/>
          <a:p>
            <a:pPr algn="l"/>
            <a:br>
              <a:rPr lang="en-US" sz="600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endParaRPr lang="en-GB" dirty="0"/>
          </a:p>
        </p:txBody>
      </p:sp>
      <p:sp>
        <p:nvSpPr>
          <p:cNvPr id="3" name="Subtitle 2"/>
          <p:cNvSpPr>
            <a:spLocks noGrp="1"/>
          </p:cNvSpPr>
          <p:nvPr>
            <p:ph type="subTitle" idx="1"/>
          </p:nvPr>
        </p:nvSpPr>
        <p:spPr>
          <a:xfrm>
            <a:off x="179512" y="0"/>
            <a:ext cx="8964488" cy="6858000"/>
          </a:xfrm>
        </p:spPr>
        <p:txBody>
          <a:bodyPr>
            <a:normAutofit fontScale="92500" lnSpcReduction="20000"/>
          </a:bodyPr>
          <a:lstStyle/>
          <a:p>
            <a:pPr algn="l"/>
            <a:endParaRPr lang="en-GB" sz="2800" b="1" u="sng" dirty="0">
              <a:solidFill>
                <a:schemeClr val="bg1"/>
              </a:solidFill>
              <a:latin typeface="+mj-lt"/>
            </a:endParaRPr>
          </a:p>
          <a:p>
            <a:pPr algn="l"/>
            <a:r>
              <a:rPr lang="en-GB" sz="2800" b="1" dirty="0">
                <a:solidFill>
                  <a:schemeClr val="bg1"/>
                </a:solidFill>
                <a:latin typeface="+mj-lt"/>
              </a:rPr>
              <a:t>Wednesday – children will stay in the clothes they come to school in – change may be needed if raining on the walk. </a:t>
            </a:r>
          </a:p>
          <a:p>
            <a:pPr algn="l"/>
            <a:r>
              <a:rPr lang="en-GB" sz="2800" b="1" dirty="0">
                <a:solidFill>
                  <a:schemeClr val="bg1"/>
                </a:solidFill>
                <a:latin typeface="+mj-lt"/>
              </a:rPr>
              <a:t>Thursday- children may need a change of clothes if they get dirty or wet.</a:t>
            </a:r>
          </a:p>
          <a:p>
            <a:pPr algn="l"/>
            <a:r>
              <a:rPr lang="en-GB" sz="2800" b="1" dirty="0">
                <a:solidFill>
                  <a:schemeClr val="bg1"/>
                </a:solidFill>
                <a:latin typeface="+mj-lt"/>
              </a:rPr>
              <a:t>Friday- children will stay in their clothes as their luggage will be packed in the morning (no wet activities happening).</a:t>
            </a:r>
            <a:endParaRPr lang="en-GB" sz="2800" b="1" u="sng" dirty="0">
              <a:solidFill>
                <a:schemeClr val="bg1"/>
              </a:solidFill>
              <a:latin typeface="+mj-lt"/>
            </a:endParaRPr>
          </a:p>
          <a:p>
            <a:pPr algn="ctr"/>
            <a:r>
              <a:rPr lang="en-GB" sz="4300" b="1" u="sng" dirty="0">
                <a:latin typeface="+mj-lt"/>
              </a:rPr>
              <a:t>Naming clothes and personal items</a:t>
            </a:r>
            <a:endParaRPr lang="en-GB" sz="4300" b="1" i="1" dirty="0">
              <a:latin typeface="+mj-lt"/>
            </a:endParaRPr>
          </a:p>
          <a:p>
            <a:pPr algn="l"/>
            <a:r>
              <a:rPr lang="en-GB" sz="2800" b="1" u="sng" dirty="0">
                <a:solidFill>
                  <a:schemeClr val="bg1"/>
                </a:solidFill>
                <a:latin typeface="+mj-lt"/>
              </a:rPr>
              <a:t>It is essential that all items of clothing  and shoes are named </a:t>
            </a:r>
            <a:r>
              <a:rPr lang="en-GB" sz="2800" b="1" dirty="0">
                <a:solidFill>
                  <a:schemeClr val="bg1"/>
                </a:solidFill>
                <a:latin typeface="+mj-lt"/>
              </a:rPr>
              <a:t>and that the children are able to recognise their own belongings. </a:t>
            </a:r>
          </a:p>
          <a:p>
            <a:pPr algn="l"/>
            <a:r>
              <a:rPr lang="en-GB" sz="2800" b="1" dirty="0">
                <a:solidFill>
                  <a:schemeClr val="bg1"/>
                </a:solidFill>
                <a:latin typeface="+mj-lt"/>
              </a:rPr>
              <a:t>The centre takes no responsibility for loss or damage to personal property so any valuable items are best left at home.</a:t>
            </a:r>
          </a:p>
          <a:p>
            <a:pPr algn="l"/>
            <a:r>
              <a:rPr lang="en-GB" sz="2800" b="1" dirty="0">
                <a:solidFill>
                  <a:schemeClr val="bg1"/>
                </a:solidFill>
                <a:latin typeface="+mj-lt"/>
              </a:rPr>
              <a:t> </a:t>
            </a:r>
          </a:p>
          <a:p>
            <a:pPr algn="l"/>
            <a:r>
              <a:rPr lang="en-GB" sz="2800" b="1" u="sng" dirty="0">
                <a:solidFill>
                  <a:schemeClr val="bg1"/>
                </a:solidFill>
                <a:latin typeface="+mj-lt"/>
              </a:rPr>
              <a:t>Other useful items</a:t>
            </a:r>
            <a:endParaRPr lang="en-GB" sz="2800" b="1" i="1" dirty="0">
              <a:solidFill>
                <a:schemeClr val="bg1"/>
              </a:solidFill>
              <a:latin typeface="+mj-lt"/>
            </a:endParaRPr>
          </a:p>
          <a:p>
            <a:pPr algn="l"/>
            <a:r>
              <a:rPr lang="en-GB" sz="2800" b="1" dirty="0">
                <a:solidFill>
                  <a:schemeClr val="bg1"/>
                </a:solidFill>
                <a:latin typeface="+mj-lt"/>
              </a:rPr>
              <a:t>Hats, gloves, hairdryer and a disposable camera may all be brought. </a:t>
            </a:r>
            <a:r>
              <a:rPr lang="en-GB" sz="2800" b="1" u="sng" dirty="0">
                <a:solidFill>
                  <a:schemeClr val="bg1"/>
                </a:solidFill>
                <a:latin typeface="+mj-lt"/>
              </a:rPr>
              <a:t>Please name all items.</a:t>
            </a:r>
            <a:endParaRPr lang="en-GB" sz="2800" b="1" i="1" u="sng" dirty="0">
              <a:solidFill>
                <a:schemeClr val="bg1"/>
              </a:solidFill>
              <a:latin typeface="+mj-lt"/>
            </a:endParaRPr>
          </a:p>
          <a:p>
            <a:pPr algn="l"/>
            <a:r>
              <a:rPr lang="en-GB" sz="2800" b="1" dirty="0">
                <a:solidFill>
                  <a:schemeClr val="bg1"/>
                </a:solidFill>
                <a:latin typeface="+mj-lt"/>
              </a:rPr>
              <a:t>Hair dryers are permitable but no other heated appliances.</a:t>
            </a:r>
          </a:p>
          <a:p>
            <a:pPr algn="l"/>
            <a:endParaRPr lang="en-GB" b="1" dirty="0">
              <a:solidFill>
                <a:schemeClr val="bg1"/>
              </a:solidFill>
              <a:latin typeface="+mj-l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9512" y="1196752"/>
            <a:ext cx="8784976" cy="5805264"/>
          </a:xfrm>
        </p:spPr>
        <p:txBody>
          <a:bodyPr>
            <a:normAutofit fontScale="92500" lnSpcReduction="10000"/>
          </a:bodyPr>
          <a:lstStyle/>
          <a:p>
            <a:pPr algn="l"/>
            <a:r>
              <a:rPr lang="en-GB" sz="3200" b="1" dirty="0">
                <a:solidFill>
                  <a:schemeClr val="bg1"/>
                </a:solidFill>
                <a:latin typeface="+mj-lt"/>
              </a:rPr>
              <a:t>Children will be able to choose at least 1 friend who they share a room with.</a:t>
            </a:r>
          </a:p>
          <a:p>
            <a:pPr algn="l"/>
            <a:r>
              <a:rPr lang="en-GB" sz="3200" b="1" dirty="0">
                <a:solidFill>
                  <a:schemeClr val="bg1"/>
                </a:solidFill>
                <a:latin typeface="+mj-lt"/>
              </a:rPr>
              <a:t>Rooms can cater for mainly groups of 2 and 4. </a:t>
            </a:r>
          </a:p>
          <a:p>
            <a:pPr algn="l"/>
            <a:r>
              <a:rPr lang="en-GB" sz="3200" b="1" dirty="0">
                <a:solidFill>
                  <a:schemeClr val="bg1"/>
                </a:solidFill>
                <a:latin typeface="+mj-lt"/>
              </a:rPr>
              <a:t>Children will not be allowed into other rooms unless permission has been given by a member of staff.</a:t>
            </a:r>
          </a:p>
          <a:p>
            <a:pPr algn="l"/>
            <a:r>
              <a:rPr lang="en-GB" sz="3200" b="1" dirty="0">
                <a:solidFill>
                  <a:schemeClr val="bg1"/>
                </a:solidFill>
                <a:latin typeface="+mj-lt"/>
              </a:rPr>
              <a:t>Room inspections will take place each day and children will receive points for tidiness! The winning room mates will win a prize.</a:t>
            </a:r>
          </a:p>
          <a:p>
            <a:pPr algn="l"/>
            <a:endParaRPr lang="en-GB" sz="3200" b="1" dirty="0">
              <a:solidFill>
                <a:schemeClr val="bg1"/>
              </a:solidFill>
              <a:latin typeface="+mj-lt"/>
            </a:endParaRPr>
          </a:p>
          <a:p>
            <a:pPr algn="ctr"/>
            <a:r>
              <a:rPr lang="en-GB" sz="3900" b="1" dirty="0">
                <a:latin typeface="+mj-lt"/>
              </a:rPr>
              <a:t>PLEASE MAKE SURE THEY CAN MAKE A BED BY THEMSELVES</a:t>
            </a:r>
          </a:p>
          <a:p>
            <a:pPr algn="l"/>
            <a:r>
              <a:rPr lang="en-GB" b="1" dirty="0">
                <a:solidFill>
                  <a:schemeClr val="bg1"/>
                </a:solidFill>
                <a:latin typeface="+mj-lt"/>
              </a:rPr>
              <a:t> </a:t>
            </a:r>
          </a:p>
        </p:txBody>
      </p:sp>
      <p:sp>
        <p:nvSpPr>
          <p:cNvPr id="6" name="TextBox 5">
            <a:extLst>
              <a:ext uri="{FF2B5EF4-FFF2-40B4-BE49-F238E27FC236}">
                <a16:creationId xmlns:a16="http://schemas.microsoft.com/office/drawing/2014/main" id="{3E885B17-0D0D-414D-943C-7984F9502529}"/>
              </a:ext>
            </a:extLst>
          </p:cNvPr>
          <p:cNvSpPr txBox="1"/>
          <p:nvPr/>
        </p:nvSpPr>
        <p:spPr>
          <a:xfrm>
            <a:off x="3365612" y="260648"/>
            <a:ext cx="2592288" cy="1015663"/>
          </a:xfrm>
          <a:prstGeom prst="rect">
            <a:avLst/>
          </a:prstGeom>
          <a:noFill/>
        </p:spPr>
        <p:txBody>
          <a:bodyPr wrap="square" rtlCol="0">
            <a:spAutoFit/>
          </a:bodyPr>
          <a:lstStyle/>
          <a:p>
            <a:r>
              <a:rPr lang="en-GB" sz="6000" dirty="0"/>
              <a:t>Rooms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260648"/>
            <a:ext cx="7851648" cy="1512168"/>
          </a:xfrm>
        </p:spPr>
        <p:txBody>
          <a:bodyPr>
            <a:normAutofit fontScale="90000"/>
          </a:bodyPr>
          <a:lstStyle/>
          <a:p>
            <a:pPr algn="l"/>
            <a:br>
              <a:rPr lang="en-US" sz="600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endParaRPr lang="en-GB" dirty="0"/>
          </a:p>
        </p:txBody>
      </p:sp>
      <p:sp>
        <p:nvSpPr>
          <p:cNvPr id="3" name="Subtitle 2"/>
          <p:cNvSpPr>
            <a:spLocks noGrp="1"/>
          </p:cNvSpPr>
          <p:nvPr>
            <p:ph type="subTitle" idx="1"/>
          </p:nvPr>
        </p:nvSpPr>
        <p:spPr>
          <a:xfrm>
            <a:off x="89756" y="1052736"/>
            <a:ext cx="8964488" cy="5699405"/>
          </a:xfrm>
        </p:spPr>
        <p:txBody>
          <a:bodyPr>
            <a:noAutofit/>
          </a:bodyPr>
          <a:lstStyle/>
          <a:p>
            <a:pPr algn="l"/>
            <a:r>
              <a:rPr lang="en-GB" sz="2800" b="1" dirty="0">
                <a:solidFill>
                  <a:schemeClr val="bg1"/>
                </a:solidFill>
                <a:latin typeface="+mj-lt"/>
              </a:rPr>
              <a:t>Breakfast: cereal and toast. </a:t>
            </a:r>
          </a:p>
          <a:p>
            <a:pPr algn="l"/>
            <a:r>
              <a:rPr lang="en-GB" sz="2800" b="1" dirty="0">
                <a:solidFill>
                  <a:schemeClr val="bg1"/>
                </a:solidFill>
                <a:latin typeface="+mj-lt"/>
              </a:rPr>
              <a:t>Lunch and evening meals*: Hot meals (chosen in advance). </a:t>
            </a:r>
          </a:p>
          <a:p>
            <a:pPr algn="l"/>
            <a:r>
              <a:rPr lang="en-GB" sz="2000" b="1" dirty="0">
                <a:solidFill>
                  <a:schemeClr val="bg1"/>
                </a:solidFill>
                <a:latin typeface="+mj-lt"/>
              </a:rPr>
              <a:t>*A salad bar is also provided at these times. The meals are of an excellent standard.</a:t>
            </a:r>
          </a:p>
          <a:p>
            <a:pPr algn="l"/>
            <a:endParaRPr lang="en-GB" sz="2000" b="1" dirty="0">
              <a:solidFill>
                <a:schemeClr val="bg1"/>
              </a:solidFill>
              <a:latin typeface="+mj-lt"/>
            </a:endParaRPr>
          </a:p>
          <a:p>
            <a:pPr algn="l"/>
            <a:r>
              <a:rPr lang="en-GB" sz="2800" b="1" dirty="0">
                <a:solidFill>
                  <a:schemeClr val="bg1"/>
                </a:solidFill>
                <a:latin typeface="+mj-lt"/>
              </a:rPr>
              <a:t>Children are offered biscuits/ toast and hot chocolate/ cordial at suppertime. </a:t>
            </a:r>
          </a:p>
          <a:p>
            <a:pPr algn="l"/>
            <a:r>
              <a:rPr lang="en-GB" sz="3200" b="1" dirty="0">
                <a:latin typeface="+mj-lt"/>
              </a:rPr>
              <a:t>Children's snacks</a:t>
            </a:r>
          </a:p>
          <a:p>
            <a:pPr algn="l"/>
            <a:r>
              <a:rPr lang="en-GB" sz="2800" b="1" dirty="0">
                <a:solidFill>
                  <a:schemeClr val="bg1"/>
                </a:solidFill>
                <a:latin typeface="+mj-lt"/>
              </a:rPr>
              <a:t>Snacks must be in a plastic bag with their name written on and handed into staff. These will be kept in the lounge and children can eat them in the evening and at some times during the day. Please try and avoid too many sugary snacks as it will then be difficult for them to sleep!!!</a:t>
            </a:r>
          </a:p>
        </p:txBody>
      </p:sp>
      <p:sp>
        <p:nvSpPr>
          <p:cNvPr id="4" name="TextBox 3">
            <a:extLst>
              <a:ext uri="{FF2B5EF4-FFF2-40B4-BE49-F238E27FC236}">
                <a16:creationId xmlns:a16="http://schemas.microsoft.com/office/drawing/2014/main" id="{83457309-9FFD-458E-90C8-771874123B34}"/>
              </a:ext>
            </a:extLst>
          </p:cNvPr>
          <p:cNvSpPr txBox="1"/>
          <p:nvPr/>
        </p:nvSpPr>
        <p:spPr>
          <a:xfrm>
            <a:off x="2629172" y="260648"/>
            <a:ext cx="3672408" cy="830997"/>
          </a:xfrm>
          <a:prstGeom prst="rect">
            <a:avLst/>
          </a:prstGeom>
          <a:noFill/>
        </p:spPr>
        <p:txBody>
          <a:bodyPr wrap="square" rtlCol="0">
            <a:spAutoFit/>
          </a:bodyPr>
          <a:lstStyle/>
          <a:p>
            <a:r>
              <a:rPr lang="en-GB" sz="4800" dirty="0"/>
              <a:t>Meal Times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260648"/>
            <a:ext cx="7851648" cy="1512168"/>
          </a:xfrm>
        </p:spPr>
        <p:txBody>
          <a:bodyPr>
            <a:normAutofit fontScale="90000"/>
          </a:bodyPr>
          <a:lstStyle/>
          <a:p>
            <a:pPr algn="l"/>
            <a:br>
              <a:rPr lang="en-US" sz="600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endParaRPr lang="en-GB" dirty="0"/>
          </a:p>
        </p:txBody>
      </p:sp>
      <p:sp>
        <p:nvSpPr>
          <p:cNvPr id="3" name="Subtitle 2"/>
          <p:cNvSpPr>
            <a:spLocks noGrp="1"/>
          </p:cNvSpPr>
          <p:nvPr>
            <p:ph type="subTitle" idx="1"/>
          </p:nvPr>
        </p:nvSpPr>
        <p:spPr>
          <a:xfrm>
            <a:off x="89756" y="1041252"/>
            <a:ext cx="8874732" cy="5556100"/>
          </a:xfrm>
        </p:spPr>
        <p:txBody>
          <a:bodyPr>
            <a:normAutofit fontScale="85000" lnSpcReduction="20000"/>
          </a:bodyPr>
          <a:lstStyle/>
          <a:p>
            <a:pPr algn="l"/>
            <a:r>
              <a:rPr lang="en-GB" b="1" dirty="0">
                <a:solidFill>
                  <a:schemeClr val="bg1"/>
                </a:solidFill>
                <a:latin typeface="+mj-lt"/>
              </a:rPr>
              <a:t>MAKING BEDS ! Children will make their own beds so please teach them how to put on a sheet, pillowcase and quilt.</a:t>
            </a:r>
          </a:p>
          <a:p>
            <a:pPr algn="l"/>
            <a:endParaRPr lang="en-GB" b="1" dirty="0">
              <a:solidFill>
                <a:schemeClr val="bg1"/>
              </a:solidFill>
              <a:latin typeface="+mj-lt"/>
            </a:endParaRPr>
          </a:p>
          <a:p>
            <a:pPr algn="l"/>
            <a:r>
              <a:rPr lang="en-GB" b="1" dirty="0">
                <a:solidFill>
                  <a:schemeClr val="bg1"/>
                </a:solidFill>
                <a:latin typeface="+mj-lt"/>
              </a:rPr>
              <a:t>Safety is of paramount importance and we will need each child to demonstrate responsible behaviour and treat all those in charge of the activities with respect.</a:t>
            </a:r>
          </a:p>
          <a:p>
            <a:pPr algn="l"/>
            <a:endParaRPr lang="en-GB" b="1" dirty="0">
              <a:solidFill>
                <a:schemeClr val="bg1"/>
              </a:solidFill>
              <a:latin typeface="+mj-lt"/>
            </a:endParaRPr>
          </a:p>
          <a:p>
            <a:pPr algn="l"/>
            <a:r>
              <a:rPr lang="en-GB" b="1" dirty="0">
                <a:solidFill>
                  <a:schemeClr val="bg1"/>
                </a:solidFill>
                <a:latin typeface="+mj-lt"/>
              </a:rPr>
              <a:t>Children are encouraged to take part in all activities, even if they are nervous. However, if your child is clearly distressed a member of staff will take charge of them as soon as it is possible.</a:t>
            </a:r>
          </a:p>
          <a:p>
            <a:pPr algn="l"/>
            <a:endParaRPr lang="en-GB" b="1" dirty="0">
              <a:solidFill>
                <a:schemeClr val="bg1"/>
              </a:solidFill>
              <a:latin typeface="+mj-lt"/>
            </a:endParaRPr>
          </a:p>
          <a:p>
            <a:pPr algn="l"/>
            <a:r>
              <a:rPr lang="en-GB" b="1" dirty="0">
                <a:solidFill>
                  <a:schemeClr val="bg1"/>
                </a:solidFill>
                <a:latin typeface="+mj-lt"/>
              </a:rPr>
              <a:t>The holiday is action packed so it is essential that everyone gains enough sleep. All children must bring a teddy or soft toy for bedtime (staff included) so that those who do need a sleep aid are able to bring one without embarrassment! </a:t>
            </a:r>
          </a:p>
          <a:p>
            <a:pPr algn="l"/>
            <a:r>
              <a:rPr lang="en-GB" b="1" dirty="0">
                <a:solidFill>
                  <a:schemeClr val="bg1"/>
                </a:solidFill>
                <a:latin typeface="+mj-lt"/>
              </a:rPr>
              <a:t>Staff will sit with children in the lounge or outside rooms if they are finding it difficult to sleep. </a:t>
            </a:r>
          </a:p>
          <a:p>
            <a:pPr algn="l"/>
            <a:r>
              <a:rPr lang="en-GB" b="1" dirty="0">
                <a:solidFill>
                  <a:schemeClr val="bg1"/>
                </a:solidFill>
                <a:latin typeface="+mj-lt"/>
              </a:rPr>
              <a:t>Bedtime is 10 0’clock and lights out at 10.30.</a:t>
            </a:r>
          </a:p>
        </p:txBody>
      </p:sp>
      <p:sp>
        <p:nvSpPr>
          <p:cNvPr id="5" name="TextBox 4">
            <a:extLst>
              <a:ext uri="{FF2B5EF4-FFF2-40B4-BE49-F238E27FC236}">
                <a16:creationId xmlns:a16="http://schemas.microsoft.com/office/drawing/2014/main" id="{73E6A373-CE3D-4C54-80C2-65E936333138}"/>
              </a:ext>
            </a:extLst>
          </p:cNvPr>
          <p:cNvSpPr txBox="1"/>
          <p:nvPr/>
        </p:nvSpPr>
        <p:spPr>
          <a:xfrm>
            <a:off x="871074" y="240811"/>
            <a:ext cx="7851648" cy="769441"/>
          </a:xfrm>
          <a:prstGeom prst="rect">
            <a:avLst/>
          </a:prstGeom>
          <a:noFill/>
        </p:spPr>
        <p:txBody>
          <a:bodyPr wrap="square" rtlCol="0">
            <a:spAutoFit/>
          </a:bodyPr>
          <a:lstStyle/>
          <a:p>
            <a:r>
              <a:rPr lang="en-GB" sz="4400" dirty="0"/>
              <a:t>Last but by no means least….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C3AB635-91B4-4F80-ADFE-2B528C51E9B5}"/>
              </a:ext>
            </a:extLst>
          </p:cNvPr>
          <p:cNvSpPr txBox="1"/>
          <p:nvPr/>
        </p:nvSpPr>
        <p:spPr>
          <a:xfrm>
            <a:off x="1259632" y="2060848"/>
            <a:ext cx="7200800" cy="1107996"/>
          </a:xfrm>
          <a:prstGeom prst="rect">
            <a:avLst/>
          </a:prstGeom>
          <a:noFill/>
        </p:spPr>
        <p:txBody>
          <a:bodyPr wrap="square" rtlCol="0">
            <a:spAutoFit/>
          </a:bodyPr>
          <a:lstStyle/>
          <a:p>
            <a:r>
              <a:rPr lang="en-GB" sz="6600" dirty="0"/>
              <a:t>Any Questions?.....</a:t>
            </a:r>
          </a:p>
        </p:txBody>
      </p:sp>
    </p:spTree>
    <p:extLst>
      <p:ext uri="{BB962C8B-B14F-4D97-AF65-F5344CB8AC3E}">
        <p14:creationId xmlns:p14="http://schemas.microsoft.com/office/powerpoint/2010/main" val="368174690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659</TotalTime>
  <Words>1130</Words>
  <Application>Microsoft Office PowerPoint</Application>
  <PresentationFormat>On-screen Show (4:3)</PresentationFormat>
  <Paragraphs>178</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SimSun</vt:lpstr>
      <vt:lpstr>Baskerville Old Face</vt:lpstr>
      <vt:lpstr>Calibri</vt:lpstr>
      <vt:lpstr>Constantia</vt:lpstr>
      <vt:lpstr>Mangal</vt:lpstr>
      <vt:lpstr>Times New Roman</vt:lpstr>
      <vt:lpstr>Wingdings 2</vt:lpstr>
      <vt:lpstr>Flow</vt:lpstr>
      <vt:lpstr> </vt:lpstr>
      <vt:lpstr> </vt:lpstr>
      <vt:lpstr> </vt:lpstr>
      <vt:lpstr> </vt:lpstr>
      <vt:lpstr>PowerPoint Presentation</vt:lpstr>
      <vt:lpstr>PowerPoint Presentation</vt:lpstr>
      <vt:lpstr>PowerPoint Presentation</vt:lpstr>
      <vt:lpstr>PowerPoint Presentation</vt:lpstr>
      <vt:lpstr>PowerPoint Presentation</vt:lpstr>
      <vt:lpstr> </vt:lpstr>
      <vt:lpstr> </vt:lpstr>
      <vt:lpstr>PowerPoint Presentation</vt:lpstr>
      <vt:lpstr> </vt:lpstr>
      <vt:lpstr>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Glaramara- here we come!</dc:title>
  <dc:creator>User</dc:creator>
  <cp:lastModifiedBy>G Grainger</cp:lastModifiedBy>
  <cp:revision>44</cp:revision>
  <dcterms:created xsi:type="dcterms:W3CDTF">2016-05-17T19:34:08Z</dcterms:created>
  <dcterms:modified xsi:type="dcterms:W3CDTF">2026-06-23T16:41:11Z</dcterms:modified>
</cp:coreProperties>
</file>