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5"/>
  </p:notesMasterIdLst>
  <p:sldIdLst>
    <p:sldId id="256" r:id="rId2"/>
    <p:sldId id="259" r:id="rId3"/>
    <p:sldId id="260" r:id="rId4"/>
    <p:sldId id="263" r:id="rId5"/>
    <p:sldId id="264" r:id="rId6"/>
    <p:sldId id="265" r:id="rId7"/>
    <p:sldId id="273" r:id="rId8"/>
    <p:sldId id="276" r:id="rId9"/>
    <p:sldId id="300" r:id="rId10"/>
    <p:sldId id="284" r:id="rId11"/>
    <p:sldId id="301" r:id="rId12"/>
    <p:sldId id="285" r:id="rId13"/>
    <p:sldId id="29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75909D01-CD70-4DC2-B906-EA4852DEE3A6}">
          <p14:sldIdLst>
            <p14:sldId id="256"/>
            <p14:sldId id="259"/>
            <p14:sldId id="260"/>
          </p14:sldIdLst>
        </p14:section>
        <p14:section name="Untitled Section" id="{28D5256D-B417-412A-B7F7-0B3AC6CA1306}">
          <p14:sldIdLst>
            <p14:sldId id="263"/>
            <p14:sldId id="264"/>
            <p14:sldId id="265"/>
            <p14:sldId id="273"/>
            <p14:sldId id="276"/>
            <p14:sldId id="300"/>
            <p14:sldId id="284"/>
            <p14:sldId id="301"/>
            <p14:sldId id="285"/>
            <p14:sldId id="29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8" autoAdjust="0"/>
  </p:normalViewPr>
  <p:slideViewPr>
    <p:cSldViewPr>
      <p:cViewPr>
        <p:scale>
          <a:sx n="76" d="100"/>
          <a:sy n="76" d="100"/>
        </p:scale>
        <p:origin x="-120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F27CF1-DDC1-4054-ADBD-2C4AE18676B2}" type="datetimeFigureOut">
              <a:rPr lang="en-GB" smtClean="0"/>
              <a:pPr/>
              <a:t>29/11/2018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D9F662-ED2C-44FA-BDC8-253D1D1DD39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9096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A492B-95AF-4C99-84E5-BBD6B87BF758}" type="datetimeFigureOut">
              <a:rPr lang="en-GB" smtClean="0"/>
              <a:pPr/>
              <a:t>29/11/2018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3523-826B-4799-9940-B8A9296409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A492B-95AF-4C99-84E5-BBD6B87BF758}" type="datetimeFigureOut">
              <a:rPr lang="en-GB" smtClean="0"/>
              <a:pPr/>
              <a:t>29/11/2018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3523-826B-4799-9940-B8A9296409D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A492B-95AF-4C99-84E5-BBD6B87BF758}" type="datetimeFigureOut">
              <a:rPr lang="en-GB" smtClean="0"/>
              <a:pPr/>
              <a:t>29/11/2018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3523-826B-4799-9940-B8A9296409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A492B-95AF-4C99-84E5-BBD6B87BF758}" type="datetimeFigureOut">
              <a:rPr lang="en-GB" smtClean="0"/>
              <a:pPr/>
              <a:t>29/11/2018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3523-826B-4799-9940-B8A9296409D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A492B-95AF-4C99-84E5-BBD6B87BF758}" type="datetimeFigureOut">
              <a:rPr lang="en-GB" smtClean="0"/>
              <a:pPr/>
              <a:t>29/11/2018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3523-826B-4799-9940-B8A9296409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A492B-95AF-4C99-84E5-BBD6B87BF758}" type="datetimeFigureOut">
              <a:rPr lang="en-GB" smtClean="0"/>
              <a:pPr/>
              <a:t>29/11/2018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3523-826B-4799-9940-B8A9296409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A492B-95AF-4C99-84E5-BBD6B87BF758}" type="datetimeFigureOut">
              <a:rPr lang="en-GB" smtClean="0"/>
              <a:pPr/>
              <a:t>29/11/2018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3523-826B-4799-9940-B8A9296409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A492B-95AF-4C99-84E5-BBD6B87BF758}" type="datetimeFigureOut">
              <a:rPr lang="en-GB" smtClean="0"/>
              <a:pPr/>
              <a:t>29/11/2018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3523-826B-4799-9940-B8A9296409D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A492B-95AF-4C99-84E5-BBD6B87BF758}" type="datetimeFigureOut">
              <a:rPr lang="en-GB" smtClean="0"/>
              <a:pPr/>
              <a:t>29/11/2018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3523-826B-4799-9940-B8A9296409D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A492B-95AF-4C99-84E5-BBD6B87BF758}" type="datetimeFigureOut">
              <a:rPr lang="en-GB" smtClean="0"/>
              <a:pPr/>
              <a:t>29/11/2018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3523-826B-4799-9940-B8A9296409D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A492B-95AF-4C99-84E5-BBD6B87BF758}" type="datetimeFigureOut">
              <a:rPr lang="en-GB" smtClean="0"/>
              <a:pPr/>
              <a:t>29/11/2018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3523-826B-4799-9940-B8A9296409DD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CEA492B-95AF-4C99-84E5-BBD6B87BF758}" type="datetimeFigureOut">
              <a:rPr lang="en-GB" smtClean="0"/>
              <a:pPr/>
              <a:t>29/11/2018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2D23523-826B-4799-9940-B8A9296409D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google.co.uk/url?sa=i&amp;rct=j&amp;q=&amp;esrc=s&amp;frm=1&amp;source=images&amp;cd=&amp;cad=rja&amp;uact=8&amp;ved=0CAcQjRxqFQoTCIic3pT00cgCFUjnGgodsC8LQw&amp;url=https://www.pinterest.com/9pp/clip-art-for-schedules/&amp;psig=AFQjCNFJAOnbOiqYwCFgSk_gYFQvGI85kw&amp;ust=1445459969699513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Calcpolicysubtractionprogression.pdf" TargetMode="External"/><Relationship Id="rId2" Type="http://schemas.openxmlformats.org/officeDocument/2006/relationships/hyperlink" Target="Calc_policy_addition_progression.pdf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Calcpolicydivisionprogression.pdf" TargetMode="External"/><Relationship Id="rId4" Type="http://schemas.openxmlformats.org/officeDocument/2006/relationships/hyperlink" Target="Calcpolicymultiplicactionprogression.pdf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Maths and the new curriculum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980728"/>
            <a:ext cx="6400800" cy="1473200"/>
          </a:xfrm>
        </p:spPr>
        <p:txBody>
          <a:bodyPr>
            <a:normAutofit fontScale="70000" lnSpcReduction="20000"/>
          </a:bodyPr>
          <a:lstStyle/>
          <a:p>
            <a:r>
              <a:rPr lang="en-GB" sz="4800" b="1" dirty="0" smtClean="0">
                <a:solidFill>
                  <a:schemeClr val="tx2"/>
                </a:solidFill>
              </a:rPr>
              <a:t>MELLING PRIMARY </a:t>
            </a:r>
          </a:p>
          <a:p>
            <a:r>
              <a:rPr lang="en-GB" sz="4800" b="1" dirty="0" smtClean="0">
                <a:solidFill>
                  <a:schemeClr val="tx2"/>
                </a:solidFill>
              </a:rPr>
              <a:t>MATHS INFORMATION EVENING </a:t>
            </a:r>
            <a:endParaRPr lang="en-GB" sz="4800" b="1" dirty="0">
              <a:solidFill>
                <a:schemeClr val="tx2"/>
              </a:solidFill>
            </a:endParaRPr>
          </a:p>
        </p:txBody>
      </p:sp>
      <p:sp>
        <p:nvSpPr>
          <p:cNvPr id="4" name="AutoShape 2" descr="data:image/png;base64,iVBORw0KGgoAAAANSUhEUgAAARQAAAC3CAMAAADkUVG/AAACo1BMVEX////vzpxoUDY+icj1clLuznax2VNQoe8AAADDGxzvzJtsUzjnxl3vypr41qL106DuyFr03kf/eVdAjs/wwZbwvZTvxpjJHB1wVjr7013DFheqjUvwx5n21XpYTz365EmkVs1PSyBGmun/3qi7ERlJQ0Oa0HDxsI6k2Vw6IyM0KBv/2GJCkuBUqvwAtMvwtZDx8fFVQSwArqD/ddZRPiqqAAAjGxJdSDBTLlzg4+NDNCPxrY0tIxc5MhbR0tRoVy97YyeCAACZAABoYivAqym/v79gXl7/niPMwj5+hoZtAAB3d3cdFg85fri2trb/4oEOVY/Pq0J9OiojKyOUmpqE9OynkG1sXUfavI4uZpVOAAAtTG6+pHw0c6hlSBcqGApw0f+aTbx9AAA7AAD/X4nNsYZ5aE+Nel2xlWp/bTwAABFXWFilABNfueMRJjibRi9VAAAAXWO+pkrDVUOkkkEAOlKnz0mOsTnjbE5hLSA1Yl4HUEqcoqJ6bBwAlaWch0oAKUjOWaazkTHUt2kAPGsxAAAob7IzcKPOdwAlHSleKgCTLUDmkh//Yo4fAAB8SAouNDyGQZ2ZVQA+JDyyOl2Hul9NjINQX0M/PRdlhEx4o1XBchhWNTU1FRVuICErNE6mRYJpP4sAdoEkUHsADSkaLydneIZAIAQAPUXbSWlUIS8gHgC3TpKCNGNx0ceITghfShQ+NlRgsak/LwB0KVFoOACrM1k2TSB7dCpZcUQAJljeZLkpKwA6UWJULy9kSkqUXxQAHSNARjxbLBZbvP8/dHKFLD8lQz9FABhPRU9hTABAdm8AaFgAAD0dN0YtChpFJRtFWwBngxxwQjkABy8/iKcZVnFUOV9giTykmy+DLC1RnLxadREAFwgzQwCrUjuGfByB3SeKAAAgAElEQVR4nOV9jV8b55WuADuMBcwQlBrMh1Isa7sRkAzXslRNhQRmJSL0YbAVSYCIU2NJYBEgfCQmKwdiiHFSr02SduN82KSRe0maJiXxdu3EtbN29jbb7L2ukzZu2qRN/5R7zjsz0ugTEMK5v9vz+9mMRiPN+z7vc55z3jPvjGSy/7/M5LKrDzgcugNqu8v0bTfm/wVjTXa1RqsvLAErLNRrOU3YZfi2G/XtGutWaxCQQtFgU7+ssf8d84V1G7WFcUDiwDQftP69wuLSaUtSIeFx0Z+2s992+74FY9XLmSBBq2p2uL7tJt5xMzn0WSAhbFn+eyOLRZdGTJJR0ar/ruKQSbcaIryy6P6O9JY1rgUTNMffDyphXk9KSqqIlcQVtwReVEkcq0Rn+bYbe4fMAnGnBJNXyO3B/nLgAKfVIxQl+oNGtVp3UKuPw2S8g1xhv8WApy7Uaw5O7/9m4ujRLUfRJr7ZP23kIN5YTSyYKWJXc3FU7pjamqyt7jt1rmRjKc30xNEKsC2C4fbR0VvGeJNY98ESUW3Vm9kWybbbPLevNbKJJ8tmFmoijkfcKrZMSz3FLXKl5KJt05piP2gXeWharKnbulWKyh3NksJbKmL82EL8h9+uqLglPUwt+k/V6c0SW/vMvjkzgYW1rdQBJlu31g3xqJjcN9R3EBXDoQrE4OjE6PQtnc6IptM5zk2PThwdlVLFohFlpcS4Oc2zzdRtraubM9sMFuUkgYSg4mItdu/MXJ33DqaOlgkAZP85ijqg4bhmPUThKrGUcjBskTQkRpWSZnt+Ts1a7baIxcDyGNtreG7UzXmHtuLm3ByPCiAyN1dXN3QnQencf/AvRk7bDAZAAFE4UlIp4WspVpdIC7c2RhVNfhwoMrl1rmZmyKxEcBCTOZ4coufMCSjV1dXM1NXN3LEUiY2oKY1WrxcYgpmaXmvUaZpLhHxOv2wUakwmYzyLy08Esgpdhr7P1SAC2n1b4wagxDZnELHwnUGFtVGUwwhuAwxxOIxcM0lf4T+9htLo+VS2pEp/UI1ZFBuOJ7Yt+QiVptY6CQT4nz4TKGRzbmYlvOmJC+uGnvMEwQy/pFDLORwcj0VJVbPRIRadSgqXsZpia46jQuXh/PY5JIoEhlVAwYNr8iRnmcylSa60oYxwRh1fk8Rth1ieLClsUVtMy/E5UfOGkxWTfQjdZk6KSksCKOa51M26Gf7E7KYEQNbKpS2hEFw0/GQHNnVcDBaNVVcVO6zKkWOrWGuExVmNlcgoKugaQNlqlvDHhRxXboYfGRabM1aVSgqbjcY4LNpYgm/UxHHMlSoG72SLzcbV8CICOrE2UISjEMezJjdXs28TJhsWitJkqbWBuBqFMjYwRKcXGFLV7OBEj6ty5JY2GIb27Zub2ydCMTckFVvjKqDUzeB/9fDxupV8+w9rPV1l1FHaqoyoQKcLNQ6uEI+o0utEAEuqOEdz1YaoYhhK0Na1gTIngqLDv3XE7/JcVnCBb1Tpmqk4BTJ4EafjxaVE64j5UKHGyCNUosmJKqaZOrMEh6ygpBzF/yXbc/mdlroPQq+qHFUQWozZfAhFV2s0NsMhCIVY7S9p5lWmRJuT1llm9mmkoEgRqmtJCNAxUEQ55nPcuiGyHc4nJvZl4hMUeAJ0OvMFMAEWvQYDEPyN+5CIUE7TVldNAihbs4AyFNs/I0yLyCf3OQhdzHkUFR6TwhJHVSFRTU7XnM2HUFw4B2a3VVoHJ5Rrq/QO0KPc0tpIMihSh0kEJfZCnAXN6etiOOZTVGzLAgS6kpJmivTZmF1aSCwiolvFgTYLUyINfL5Ql0MD3HP7mtP6yNYEFUmwfbzk8oQRfWkub7mtRawq6jWgFBoHH10gK8kOC6DA6YzNGHwEd4PorK9azmGGZpury4JDYtYfP2hO8kLI/uu8+fIfh9jJZlJdpDg+oW/GHHY1WPQYjCDdFWYBhSBHOYidfU4yp0kGpW5mJgZLXd2c6ED8QWJFQfCxvNVX7GIaW8JpySUMHhWERbcqLHymy+k5LPRjRDI2H1x/uwgodRIYpJjMKT31YhFlzqzUzsVCNAAyw5eexLQ3X6JiOi16SYlRzxOG4qoK47Cs4kSgLoVanZEDymhx25FDAmcFHMR+k/+lTHHQKh83tA/eqmkJ+lSMt36rcGhNPefxKzGXnasRPpInUVHHu+cQsGimjGJ9AFP75qpV6UJw0WiMOoeWK1z/tNBLfISMdM3cHF9jEr2kPsAUFNCelrkZLlRAF8gLVAEO/KlubogLAUSMyhdsqYnLTl5EJRKb+pdoxQsWVRqKivkNSe31a8JFo9PojBSlXTdVgnzttW6rOegJBr2FZvMQlmABnX1DHroAjPZ5PQVkq6CAYULmGX0wwNAMeUnLQ80iLHVDebhYyUqIEltl0OyVc5K5YUmhkMOujotDB/LSvN5cnw3y/lDDBWgwpsDnC3hCXq/XbDZ7RSRoYYOHyFPGIyK8LgvpBferyUP5T1J45mJE0QVoJkg54rUVzGGF0nUWTEhFASZQheuliglnL3Vbh7wFsY4CBiqakfsCBWmNoZN2qHxKQVasG8aE1cT6pNfFglCQRi82OkguL6EL0KAkAy4kDeaqqrDAUlWiWR+HLdCfuhqNX5UegbUZrSRcqdNvGJQ4UariS7mMZLzogiDFJ2cx7yhp1jiAMCVVCchgtR/SFYriEBYtZaQK13lp2Q3qMeOV+kNOxs2RcL5RUWGpGCbGWB2AkjMxSuq0nAMSs5jMQjTiNA6HhtPq9Ty/9Hotp3NotLCDc3Aks4GZoXZdkREi8hy3Jppkw43xYQZXN7fRBb6SvE28/lni8Mf8laEDXqMWEjMd11woOg65HqblIP5q4J+DAu0Bp8KY7NCQUkuJAxcICrKyhgBpsGvrtrbIs6PhI++XBeRZYKH9ZFZIhawbuRZkii2l0MYEReeRahhD+4IaTq9v1hiN+JcHhVihvpnT4E68LAR+hVeICGI6RLqkJewymGxh9aqUMSn9Q2LgTTU5WkFZMBQi0HggEPO70qISGoIEpkUlV+ZOFvZA4SqYEFgKPErM4QvBcXQ6TNGQIUbc0uoL8QJRM5n/8NeKCjmKz/VK9MsHlwGl5dWqTmHGPzPnTe88QueZoI8PyAxDB8tEsNIcr/K01Oyb8dPynItNrFqQ1irOGNMTT5rW0Sq5R0kdhAwOL46hjOhRXcirZg6CFAWSwl90djg4DoOW6GfojtlbYQqpQjXa9E4hj3FFzr+Af2VlAlHSwkIXhDRDXpoO5jgvNBwQVvoVOsSpjp4KZGAxo4J8KchR4CMcAqDVcoAABZlvM5JFjy/hHRKYqiCQSWLTwezNsAVU3hZfOlAIEvKyMgJDGXEbJgBbcn5PjEfJsHgcPtqT27zQpdPzFQKtGIshe/NlwITggrmmL+D3hIh5PAFfASTYGqKtos6QtDYm2sQOZG+H3adKcVkRE4SkFq2sTEn5GTnjoYLijjLyfrqG0v6QKpBLqZi1HRTIIZapS5qNIYZJahYOiLgPdB9egNGC4dEw7wDFQXEpJF+jb9ZqBO8R5Sp781gvQ1NpnUfAZDtarY+iggCKhtJsF/bE3CgNKsqCXETFotaSK+hitRnSeKMyiSZywUJE+Bl/KOSL7UtoAu3zh5QckV+NUknpEydJqxSyTUGVz5ueKIAJAHAPsdpmKiAvY0JUqJbfsX07oJKBKqqQX8WtGxPWrj54kGvWaxwYKZDwDmUgMaEUtYwJ+WAKgjyh5UFGwCO5LQytAhr55AGlShXSJmS7q61Rd/uhC2kVBc5Si5B8Bwz++FBcygK14g7gCjpQOlCYQFAVyikom2wUua4HyQZFChNJ4xSnCsCBYICgxHiSgbeqoJ/2OeJFqRK9Y7U0SglkT/dlhCjbEYEHHngAUagtA3LU1sZ3ICqZGuJlfLnNC11uK7BdFwz55TSd3CKi+7zyMwEP7vB5fEIoKBMDZJquKBmaOxhfwLLqHR7uQbpAky5Hgf6C8/AQIAr3eLxgfsmOe7ZnBIX2+lTBHPO3iB+FOs08DDuN/Sc6v52iPIyc1lBKRhB+eUbhR6oEI+plPUquRr1qaYNtBv6lTdxEUB544HtgD3zHE7qnttbn9cR2iFRJCwp4pDzHEgJEQ2W6DAH7TCAhMh8DJVjG635tWUZvLgh4VR4L67Kq1WGbafV5j9vPMH5PBknhQfne937wAwQBtbW2dlDYgVTJDApEBVqV22JSgxcmCZk0rkxU/u21fg96ki+0vZbfQcJhBgcCgfCtY4JsZcioZgXlB3FQUGPiKGUGpcAXVDGDOeVv4M+edGkTnzXVCsEQwiENSkvXlok7tmcRfuiiSrv20nGYhk8EMoPyHYLB9773gAgKSgruWA0UZY6gmGCK4E3vPWKGIETDkLZZyflr71lDNET/8a09cbJDUAv60n1PsqZ8B8eCMGUNmgKg0Kqcpj9hH0Mb06ZNBYLzfIfYPR4P6Px2r+cecUe2xKlASdOhNY+RJURnBoUPyfFgAyKfuCPz0ABTCnIRWlMIANFmEn7iPQIGfMypDQivV0mcvBC9164qaoid6UGJxeTviGlJrThSD8QakWlkABR9LiHZ5YdoGMzClBgoZIxqa7evCRQceMa6ZlVhNQWhtKAIVOFbQfQeJ4ESp+blPkO9zqcM5nSlwzVIY+RaIyjx5qziPqib8nXEH0OYSyu0vLLFJj/IVSJ1tbWrij2Csmomnd5YZUZQCCqSMdnOD9KahBbDz/qKGba0ITmWGJBkqcznJxm23B/yiclS5qokTH5yXVDr9qjSg1KQFJIJJmW1tWsJyciUdUQfNFMoQy0am0ES67Iyn8ajwjPSg1yQ35MNEzgs57UHdk9WUMTkjS9dlIk7tguYZAQlGF7fJW42Q31WOin1+ZUevG4aUsrpstWmpdiI3AvXbi4DKAn1HX5cYLTKEtP8DKAE13t1nVVnvOIT5wJDe3RKpcZDx8YiM0+wERtYusPqMxTRC4TJDxjjGWRwYkz7tZ6y1SaEWHhf91IIe1nG3sUoAedXFTAqRrIj44fg7Q1dT1anr8kK5yUU8XPaMhVNqwKcJxBz5kzOk1N7IoPZrvullPpSa3/JxgQ2tMbYnuHLpajQAaU3FFIGyxhGAKUgMybrSdxEYwuzlMtzsZxrKbxlHCTpYDCMz+9PKOBmHqicri2E8waH0Ih1Sn2SGbwZmSvxXizix3DKTl46lyqGK9M109yM8W/wth91PltTkJP3gKWt6uRs66ldpLU8DxIdyim9xkpt3ozJbWCkpsxfa7BBuV3YZvNJFVq/4fXFkXxSZR2VlKRW5I8qTGDjK2lZ6yqrZdZlOd/Dl78AxCjzsJDWkmnqsX6jS3LOD0wZcuv1mlyVK1kTzebPE3XpwQ0Q150fN6b9ebq3ZbEsLzLHrLNkkGThtGtU1mtlG8vb4mbgsi46XKMxcuWGVJ+9kW2N3xqN3lgbpGbxbhwTELgNrtQ0bTw7oPV5fESGK3O2v+b2cBu+UcCi3KCsqIJ5vS3ZomU2BAtT0JKHmyc22Aram+dbtU2abMvdVjE57cvPUzVNG1A3piDfmODDYXJPKmmPNU/6ZlBnWp65aht8G9W0tGYPFuTUILogmL8ndLDW3PIV2r9JT4C13MghjWOgOXkdIrd+/WNDM8FNe9YOa2v2rTPbVvn0+X4UoEHtWd9NLoxqML/jktwgqzd5SWDW1vj09k1gbUTpXzssDB1Qujf5sYAmu9efci9arAHSF3SB37sZkMiQslkakdgiJrBZjUgwg83r8TEJQyXn8wfaJy4QgLd9Iat781pjsCkHCxLaIKYw8UZgKzZtXFKMtVi9IcRFbEdI6ScLzjk5aR0g4vHaLZvLWTaiDgZUoi8zPo1PRdO0qiCk8QmIqHyhG5E7+ZRR1mJXe0MBuUoFTWFoX4jTcEoPvFLJAyGlRrPZXkzMtKgB0tJkUSvt8xq9oSDH+VUwKiq6zB9U276FZ2t7/SGlkfOGQh6/PwDm94S8GqMy5JerPNAcg8liMW0ud60qoKQSzhjwyRmVqgA8hy6QQ0O8Sm9o47fart0MJlckEnGZWDaIfJXjzSwe/l4WP97MAk4FMdBtv7Z/FGz/762RTQOGtdKobT5/KOiVWDDkh3Ywm/wUwLgZ3B/9fnQCbfT3dqWvIHYbi3gzC7m/POC5MX1UeGTvlqMTv98sXwJQBPmggSByHxjeI0CTVfPrWS61IYtMTwh9BZs4N93sDXr8cbVH1oSChbf2T3yzP/6oZzhy7Wvc1masCQy+05olLBNQiAtvrrzZRqWPtT66H14BZfafv3WL3Ex5a/r8/tEJQpEtt6TPv66YyOeomewHPvsc7LMb7nBBujsHyNV9mrZbrGe/Fg7cPGmLjCb0dPSbii1b4sQRTHhz/9GEx4GP5m1KaAp//fhdgj3x6zCH+kEiIJ8fkBvTVLQ84NG//Xn8wEub9fBV0/6Ep59X3Erod9JD0XnE4q/35yk6ui7Fegr2Gcua3HYrhJpBEHk0iIGDIa/SanOZPpMceNfnmxSL1Ekdn86MCfjWdNLz4/PzKEtXQk/vukF2sgaTyeW22a1gdpvbZTIQFTmbcOgTm6K7tonEbn4zmuax+XFqnEt8t2IiL08t/mtCRx/P2lHr4wkHf70Jv0ZhGEvq5f4s3oNvTyTtuLXxIMDeSOjmXZ9n7afr88Sj/5r//Dac3OvT2TAhsSlpx8b5mzT2d32QNagYPkg8+q4b+Y7NrmRnOZqQicT+xONPMmgb11p30tA/vop4hpMwfCLP5S72o4zugT+zMH0L/h4d1ZvNhb+fiB2QDOMGA0DKyD+xikxFnkj6wAf5daAUomyJCeno9Mqf7r48sWX/yz/5R7QvBQpNJPvPRqmSPPB3XVolJTNcSvrA4/l9mnMyUWLeUzH9p7vvvffeB89r/1G0V3iKVKSE7I2pSuTz5C6uyrxkDVpFmddpKUQRvafiz38CSO6+++5fIxz/wHPlWkV6/6nYv5HF37++a909TMHxrrdzb0CKJedtW4S5TcXEZWDJn+69+95jP/nHV14b/eb8lwDKpYoEMuWHKu5kgbjrbCyYGDL4JZvsP3d9nr+fQ7KkEEUUjLNAk4vtAMo/ffnKnzH0aOOgVEwnZzIVz+UcFFP7J2RukOdbzfFfyYkYpKewJ/tPHsNyco4iZm4Vo/UP3nt5YgD95y88TPUAilIAJWn+AzaR87zMlkKUr3l6RD4dL204JlDFoP7itrRcbknxn9Ui1prN0JniB+LMZuJ8/WjFnx8EqrQTmCa+jGlKmvnPlor7cm1CClHuepZ/x3SsobR0nM9AXCOPPvLVF19NxTvuSPnYS3miii3FDeLzHvx79DKA8ifcVXENMPnJn8X8Teo/fGFhNMdFM/YUoohDznrLS0tLSSCy337kkdvLXz1yOy4xqUr0RH6KCOxyYq0kpWpQoQH/ufe/KkBqkCgvi29WfCNWXLYcxVrU+fOjOVabUvI2mMmII27vLi0t9xpkpsWvHnn0psX66CPXJR/8LOWDH+SFKq7R/fjkqVtCVQ27m5iC8P5TD1scRuTfx8AD/0E89p/jvCEsWwb8XiqnqJyGKDF0I8cBlGMW11VwnUWT4eojX0mz+ZSML09UsQlXl3z+kFePv5RWkZysTvwN/eebilHMU76MTY8rKm59M31LGfSTAjf/tCZPLlSB0PN4Uuc+i7mIobW8tHz8WXCdLxZZWeQLqfckT5Uff+KJz5+4lA+q2IR1MtgnRKZ5+pmjiWW1LSsQfh7cf/QDJIpeAGTL0W/2awEQRiWtLqtyuWPB9RetV6m59PXnMcI8fiP2JqssL+++Aa5z+5iXlakfffSm9KMxx3vi868vaZQhjydI5SGtZcMJJXPso+fW6JYYLNM3po/ufxBE5eI1MvWZIL/FNzF6TokX71LKyrk89ifsx0uPjM8TvO/S1088nuQDtu5x6otHH3n0ixvnIuztR75K5KIV8fjs7deCHhgecmF1MA/+k+YOWFrlv/Hno0JOG1IVeClMav8GKvvKJZSRb84fCAXSAEJAXf8zpi0hCVUDHm/LZ0/8NfYTlS4rN15aOlk/RXC5/lWi9wBkf1EiHnTswncBzW3cfwzp1ubjoo/9CEvF/gCcJqD829333n2p/difHrw4egspknH9CL3++/esiWfGi21B/jf9TErzJAQfUNry0uPmq189+uijj1y1xk9gcIdxIUDi1SFmcOMJHKtMu3gJn7oKsFSM4k33DOP3tl9uWWlv94b8BUy2FTXrvyWYbU5uAHSzzKO0GWSGYw2YpRDr7l4xqr94BPhyQTiDyZ68XEOwPFT27emfSiHAcpQnEk378BqDPDNFRPOu9/ymtHeM07RfazdoGpAm+M8cpMJs5PYjX0x9NUI+5gpXBdI3RpWHsoolmGmdG6MCJzovXR3IX0vOYjncgmTKcMcrnL2QGi8vHz8GolKqUakGKZ3ni7DBZcGH1OlCBZmarcrHHT9Z7p9gVD4v5Rc1FV6FOF3WJZQ53DGQninkfHRZiKOuulobyss5FTixhztiNYH2qoPZFsXR+fjlI1aTZZ0zPqmf85K1Dz4PbDCMJgsouayOZ29kXpHJQDgKeTXtrWaKdJcJeEKhQV9aJYl9xpeXArZJmfWuEmhKyOtVKr34GMkC2pvx/jqGzun5Nrb0T5WJ4yIHPQvwT91k6NUcuICuyk/92pT8hNGUhtHkkZpkm8sYjX3enIIhy626EJIBDq5xKTYdyNdlZYN6jQ/yl9OeDBLA0J5wjkPkyij1ElNpMzyRJ6kZvjz+1rY9uKb1vJDHpcWEVnk0uedM7tCqqEBytJabl+l8YoLP7V0DWZhAupZhVFr94ZnZLOLNfk8LZrnKTI8pkmIymK/7SQRjbd5V7/mhU2/IAbkZ9No3epuaRZntnhYYC1zwvCok8qAt72u9TNaQPDsstBLnGvHG0ozc772Rj/WRBmso890btDegWl2M6UH1pvzKdviWZ5UbSwa9Ao1xYurzKHWjR/N0sdKlHkx+WLAEFKYg05sCJCo/t0lrvJ6r6KVC8mzawqggr6RVKnDywgvzC0X9S6Od+XLjSCZYGJ8m4A+GMrdKxQyezvctNqK5Okf6Ff0fmjOTFRutCoaqHLPR/iKFoqioSNF/JG8jZPnDokeeLgqqAhSlzQQKTFZDi1HnbzdpiaQ1Cv1UKJx9MCdPW0NiQqh3B7qcCgVBBE2hmM3TdW3LlKKo52bst8Akp/Uo/fL097rQtHxQ2XcCmuO8uimo2KIKoZvO6GLIl4bKdFBHcYtOEQ8Rlr68oGK4Sc7dP6/2JJ3bp8zgVoCI19HldC4s9DsBlU1YZixiwuPSP5vu/iyYoAWX+pNAKVJM5WO6oXYK31a0MMt55BKq+jBjxHs3EtvCDOpnu5wjIxQxR998/ldIWvoS+qooLprn0uRzjKpA35OMStHixgfJ1iMdk54P9YEYLLTH6/P5Qw7pDIOWD13oQlmjRItEqHyvBWRHFHxzFEX9C07FQh+MQHRen5C4MAxpJ30zhSr9Gx4kdjZxTBTO+fg0lfYHgxQlffg07YGYgJ9wxkChXGxec3wwN+8UfVMjU33RviN9EIZGehTOm5J7uPFHUwIwzRmMpjAFxHaDo+ReSEHaORU7OaMKBn3xm/6ZAi/FK5tiIQ4KZTLk9Ze1ZbKRIme/s6ivx0nY0tOjUCz0j8BYzEs5Gzryh6tKZV8yJPCRHmpxY7m+NQVoaMe8ON/BnxxgYvcRwlTYuRQ7MeVSU9QigqKWRfK4wIu12CnNysoKpxNE1DmCsbkfzzofe+Yzg7/nM+tMDj68/7Sa3e6N+NBimm8tUnRVCTgEtCqG9hlJ+YD2QQC8LkTKPuqA7ABFGdSEKrLUu2yy3frisrszjqTFqtbN1KC1ilGZnJNsOynh2Y4+nLOp/PPpWl/kXKlpMVk2UN9J0SmBCHpycjnl8PpDlIbH5AK0bERo6BTlMlBUWEb8xypL/r09k3VFTHVNOGZsAkQfd5x84TlrWse3u13aGsGmxAFwxtpV1EUaxgSokAryhZFMoNQckEVyLyCk/1rQjGaa6OrsCHXkAvlBXN8F8GqnECsVIxRrQTXhVUVmSWiBwdpa2nCR5TeP/c1u/eP3v//HcIwcJvWvXj3V0XHGnkomt8vA8YiYV2oWxRGSBsgFPRkhz4fqQT/nTNt2BKXVLcv5kUgRKj0o0BJCVGZW4SyK4rzQd+RE180DUVHsL1hlbhATlyi1CS7sOraDXwdlsJm7x3/7/HeJ/TQ2L2FZl/WXHR0nU5ptsMqs4DutKzWtNtvMitBn55SkkYAKIfGsIhpNpyjY9FYAVSdz5Sh0rNWdkhKKX90VBIn1gdcqnIUqOvDs9dbx0vEjQrByUnZDmLIBMHxUTgRFFi4tLW2oN7nN4w0zP/2uaD9NWM3xK0AlWQ3tBsNZwMRua60Jy1pae0RaStsIJGYYRj4bn/Ekt3weNWklaaDWbpaIJTXOCxyMHnnxxdda8G1FdCg0W3QRLxtSwuD1U19++dIBq+u3QgLHJjbA0loOVGk5Xl4+iZj88Pnnf4h/EqawkVfBgxLnTWxY5sZRDrM3alpk7k9jvprgJop+zkdX9adHBN+nampmZlojsjTuuRazmdgL6UGZ+rend6O9fh3UTdEPGduH0M/yFeG8PW//A9hPXnn5pQNHABR3EihkdRheeC2/DL7zx4jJ5Ia/P0w4iEUHShRDk1u2iHpyUBZpbbWwnBAaFdHEXB4Slgup2X3s3R5dy/KZM79atOQIih3UMu3XPwuQXHkacbnyrHCurnFc8HWCz92iZ/8hZq+8fMlmsOONZGAWMJfLZW8VLtE3nH3+vbAN7PtAlUWrYHY0AKVj0Y1Gbsl2uSw2i6yFBGMXUMUus8V42ZfUxoyugxQ/cqbj1MmTpzpecI0EBoUAAA+GSURBVOQ2f7eD0h5JlSvFyJXdu99Z6ru99Pru3U/f5nE4cQxdoot/0We1v/TyKz8RYYkYzp0/39nZeaizra1t796Btyd5SMrH6zvPDVfv2bNnL7jRD89XE+vcCzv2nD7Z0XFqDLf27BWs18SuICgzdnAjncxALYi8Te17RlhmX+g4ozWbtWc6TuaWqiAo1EhR8jj0ABbv9GDxZgrI8p5A4ovoDkTf+hUXIF+j7LYbH7z8CoDypcvUWYnWOQD/DX88UyrwZKh3uHIXeec8iMrzhyq3wWbbmTPPPffcrwCTjjPDlVLrtFuX64dAJtUse3HFIAtH04oKtNfZE+1xpsFFUTT7y47nhhDZ64UdL+QUf+wsho+RJK4opq7sfloIg/+2e/cfhb1/QG+4eKKr78ZF5wWDbBETWfg0oHLJZNmLnRr798PPDA9cFiEpLR8artxWvQtsL3rPT/fi5q4BUFje/mOschtYNfyDT28bA95U72obMEPokFkh04hcEEUlYYam6L/55Pvvv//kVHLkhMnAovrUq2aS6FhByXOiip2NkOgRLZKirri+e/cviNQonO/EmdJ1HDo7+enx0obxrkUDS1EsC1Ofl4AplMw21jk29syPD79FtfOQQNzBv1R7fX072AGMPup2Yq3mZQLLyYeHWuFlff1ZNE0LNVx56PTpgbbKtrMzNpBaK/iP0KIFqagook+++xDau09K03ygcH/fQbf91Bl+lmA3nenQ5gKK2yRkX9QUTEnFYqdiCvR1ipRIr1/Z/QvUFIXC2fUhimc56fIfFjGflWE+C7ryQVgWBhX+K2BSf7ZBgKSlBYV5ZrwBrRsD8/P8Nlj5zHJHxy+piw8/3Hq8W9w52VYJic9KTfu5yrZ6q4y9CClxWAi80vRNEf3Xhx56/5ORT95/6KF/nReLlgpnT9+iO9zqsp76JfGe1ojlhZyYYnBbTAIo6oj9yMjSfE8/YoOa8vrUQn/P0i92734RzxpdFJbB8SGlBSbGMCMEYD5AorjYoYaGy/9++K2HG2qQIOXjF1vLu+vL8chusNLfYu52X3fcJn/1y8eeuh/sqanj/J7ylsrOSavsbZDZgcrptw0ydasrXqmdik9/Fv4bwcC4DOA82Y8D6eyZGunroQwyrtXkPnlKg6CsuNQdJxcj63msCmuw2KwfTY/ZZAIoDlbmgMQ0PNI3NdUXpSD6XHn99V9c2X3lReK4Z8vLY0JR2j2pU8vs1CLEzCOAycsw9bk4VA+YPHsjHOYw5Mz2Xb3a9+H4jtK/LUXBrmOi//ztrq6ueerDLmJHCCRgj81Ho31oA5W/u7ooC0N/6ncN/9oF8ccuc82Kc8KFGFNuvvvQ+4QgilngyggwZIrQvOgAa1q5yBqWO17lhmZmjNzJjv9o29PWOf0RzMkNq6UsiMe1zrY91dWV1WqZWqyfQTchEsLQOJ09PSOv7+btF99fAnVR3IyxZNysnj8RVbNqmPlYqZcBlLfdMmvR/I8Ov7Wk2Lmz6cSx9tM/f6+/qalpp3ly8QT8bSpGlf3ui8Ww2XOysAf/9hFM3njsscdG8CXaucoXm6KGCGS07cPDZ62QFStZgzA1U4iiAiwGfvyM3yz6BDhzYYS/6KNYwHTYKDP9+uGOUy+cOYOy9SsS+ar37G0be83qzvjgJtZlv28M8MCDUfPHBKXF6b8Lumkheg+UvE29eEXA5fURzNzKd+zoxlVw3fMYqdUmrBuoDyBRnpWx88XPvnX4Rz1NxcVNRUd+fPhfDv8o2lTc1AOQFMOu26iyz+O7xbMnO04+B6C+gZ5zpL9x586dxbw19VW3OZ0ug76m5mz1cDsAYoYYJCqtU5j+9Chm333o3XmiIVMjI7C9JMIVtcrsNcDemRndL189derVkx2nPha6uY1A09artrlS6z5u9djeauE4/tBOFyv6j4wvBYgspd5BnqAH7b5CURdaj5tn55WoFzdI4QA/4T6CScrbJpld0VQ88ta/ACpNC+cPH37rR2S7mEBSXKwgRHmP58M85rEvvImYDESbiiWmGKsc6wnLrDXtnZW9MyuQ3EIOpxbzbZK+KUBwkR1R1JD+viKU3J+JsjNrZ5UwjUT/mzGfvfk/X+g4+XbLQOfwLrHD8BeBkV6CZ13qTmTIthgiuw71NreGQRjE6T/MYWRUv1CDBUx+8Sx46who7Tu3i6LR2T7nEkpK6wmYcvGG4fjLiMwwi70bQa70//nwWz/vUUz9+PD5GAWihChv9hDlKC5aeqHjBXQezXPFCaA09RyqbnvGHn7mUOVwPSa1auiiVeRBHzhJf99Cj/PJhx767+hCdGkqGh2Z/V8PPfRJj8KJVkTZLQ/XWE18iWoFBLfjhcmG0vHL5uXO4W1iv4ExezvVIl8ir7VJENlWua1t2jxZWt7wqcHg4HsIgID/CFMhxRLJ36aovj7c6kFlKIpeGC8vLT/eFbu+gWl+WMaq+f4jKr9BZQE5+c3hHzvF3r6HRPkhbz8taio+saRDopye7elXJKCyMLCnGpWu8jR0SwNjrjfYRKXtAUIoohTB4Ulszc6inpFZQOhJp2Lkn6Wmx3hsky2CpHTvKC/fUQ7A6MeGJWyoPvQaSXWth6rjiMAbbcuTpTvgI+XdJNNHw5qrw03xGYETMtl/6+9b6t/ZtPD07is80ZsaMVPpXoI5F/nEyyTDl1mdwogvvQWuM0VcAcARQVHECypAmCL4mp3/jFHnsaeeeuqxvkYJW5oae17sHa6uPNSOY22w1bTawxclohKdiioaERR+EJqKnTwoP/sfUgOqAP/Z5zo6lpXHsYsIzHh77zYJJao7YcJu2yuFBDBpL+cPL2+AKYZVKIoQyoyQNvSD9/x8qghGpKkP8rcFvuk71SgqSkXPQj9lXHTgXDBsUJ+I9WvkrbdGSHOn3jr8G5EFRS9+P26/A1CKGx8jwfiNN9986v6fOaU+1PSfU3sqd1Ek+bKq4b+aVkxE0EZ6RvoBh53oPo3C4Y2QsnwCTLmOdkAwfU3rIiuzvdBxqq+4a0XoZnlD9+lEBCKyZxIw2VZ5uqFctNKwLBaWifFp0vch6iygMqK4/FdMHvAmutYLEEZ3Rn+LKvvK6fmdkl6NjJBw44T4PJUgGAnGg/IYSHH0sfvflLpQk/NQZXWvjUyVW81oeiGv6Try4Qmw4qabkM4KY9TUBYnKzZFo0U4ALXq6Vah3r1ixzAphDoLf/4n1s2FyOMFX7pNZ9yQyZTjGlPIdx20ykSvEesgKiOtPY1LLJyzvCI0objqBN9F189S4gUQ5uzO1702K3sOHX8wICdjPEJQlDOCz9z+VEIOera7cCxPBi9i5s/+UYp82EiD+IHxkCvK4nqb+vqkeCIiNF3Tm1tbWFqsFpi9dfRDjTnRx3SImO8YTiFG51wZauLcyYd/wMsxlBYc75pbJXIsCJEd6QO8Xpvqc710Ry0zv9MSa3fhpQ2n3sXnsTg+q7Ctd6TD53eHDP1dkJkpx0xIKLclqovff3xc/sqlnb2X176z43KyVmZr6e1PsWGNxI/pPESHkCfSeRpCi/qULs0uNzgtqu91mMcCnuxSvgaS0CpDsQE0Zk3a/ug1nRaytd48Ulsptw70wm8HjARU7K+N/lltNzTfO9s1GMYD0vY7Z25XXITuN92dxaLHrBOqc4hIS5aWdKT0uLvo5YFKUBRP4MOYpfBxPYIqit7LykLMIHxFtsYfr8W71BENQmqLoM43g2I1vgifhp6//b4n982KYGrl6A9Ih8w4ekPLxVojK0uizd1qoFhtsA4lBuXJX2xjXPgmpakM35zaRbHeo+/ix1pXFaLTrxIlGZ9/Se0vRoiZp/xTYGtL16NUPvvwymqbvEJl7s2MCjABVeSO6s7HvjfsfK4rv7oOQ3AfjMUsuBacHpXgnqMq7n3Sd6PrkXZj6oOxdT4g+LePQpclXO062NkA4nrxcDwmcNF/dc+ic9AF1FvtAUv5WuWu4c+Dt+pnxvx37tPXY8XLQ3x0NDZDQdx8HdMzqpXmQONC3xsbGnU1xww5A2xtPpCEKoDKQzXf47i8AV56CqHz/U3HvQZWtHMCvbGrsmp+dTwKFuA+2ohimhA+9/z4Q5t3rgA1MMk8vPxy3Gmh/w9CZMxfbL589N3ZoWJrBQ+Z2LvXau8kd7u3cWx3P9SsJMoc6x5brL09OYglkx44dPO+IlXcTgIA/9dziyOz8PAHpRFEj4rSzuLgp1YrTiG8KKo19b74BkDy2JDn2d6CyPbGv+c+WB1Os/cQJMtX+V6wyvfvGyiTWHWAcSVP5sgxMWYEdBwfGOof5WqeIx569nQNhd6YnfZjc9tfGDu2NzQp5ZCp3EWw+/tjcfnlyfLy7NA6MaChaBCOkUesQBEyl8ob66tW+vnkEiycVAFZEIEuwnSlW3HgCPnViZ/yY6J7KaqqIfAX5MpxeOYzGlpaz9fVwLogsrTPHEQXIqs0vPfmS+Xi8YZBTAhbtZv3H58c624Z3bRPxwKkg4HFo7CO7e5XHXbIGi9v60XRnG5AmCZttAE4bQedhc3sr4oP0SUUoBhOf7fCVouOCHQPDTvC5BkEv1cJWr9dL3iWHHluZPjQ2w3+efBlfvREDSPKZSRFwfHxy8nKr+eGPP55GLIZ3JaBB4GjrvPaRPWJataAimsFkcdvV02OH2vbu4bGRokPgGW5r6xzrHVjW6gEhgAg8bJxvajIw6TBbpwHxE/q9Q/qt5TwdAAWAAcDWL98CFzkESMSgqMSoWhlHY+ya2h7J8XGogE3EFr5voBeIs2ePAI5EckSI4PTIoc6xsYGBc8aWs2exJn0ZgUI6EbBinGpIY9IOp3+7YYdY38Pvwy+evHyZlLZbWg4+M9A71tl5iIdB0rBKSTOr9yAYvQP3WW25opFk4FMRt82qvg9OjvDsqU6gDw6DtC3QhF27eKTaDgFWnQjXWG9v78AzzwwcBNO0oNXHrF1isZ1nyUF4+Dn8XG8vfAf5Luw+9h94UJ1wVnG4hLZAI/FyGjh8731qq83tWr30mBM4LGtCeOzWj167hoOzV0Coujq5aZWJKCUZOWTXKpZEyDTfUpl4BGkI4oCs7b32EXncJ/KC3Qww0uJjAOdyEYSsH310bfr8eXDjtjhKSUgljWZGS/N+WkDEU5BLq8jH8+enr33E4+CymEwGw51CIitEeBmdR4nA9No1BOo8oTteRga8yIXi6lRL19m4ideU4Sva2ogznkcArr3GQwBcQBAAhW8fhjUZS/gkLDlwuQAxtxvXGZD1BWG1aPdJLLaTX4SAR8OHyMoDi4V8FXZ+c3v/fwEnnakM/gGdoQAAAABJRU5ErkJggg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17475" y="-1508125"/>
            <a:ext cx="4762500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527679"/>
            <a:ext cx="3600400" cy="2387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738801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1628800"/>
            <a:ext cx="7408333" cy="4497363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r>
              <a:rPr lang="en-GB" dirty="0" smtClean="0"/>
              <a:t>Raising attainment and heightening expectations. – benchmarked against age related expectations in other ‘high performing’ nations.</a:t>
            </a:r>
          </a:p>
          <a:p>
            <a:r>
              <a:rPr lang="en-GB" dirty="0" smtClean="0"/>
              <a:t>Deeper learning rather than superficial learning</a:t>
            </a:r>
          </a:p>
          <a:p>
            <a:r>
              <a:rPr lang="en-GB" dirty="0" smtClean="0"/>
              <a:t>Removal of levels to help this. Children's achievement will be measured as emerging, expected and exceeding end of year expectations.</a:t>
            </a:r>
          </a:p>
          <a:p>
            <a:r>
              <a:rPr lang="en-GB" dirty="0" smtClean="0"/>
              <a:t>All children mastering calculation with confidence.</a:t>
            </a:r>
          </a:p>
          <a:p>
            <a:r>
              <a:rPr lang="en-GB" dirty="0" smtClean="0"/>
              <a:t>More  time on fewer topics.</a:t>
            </a:r>
          </a:p>
          <a:p>
            <a:r>
              <a:rPr lang="en-GB" dirty="0" smtClean="0"/>
              <a:t>Focus on Fluency, reasoning and solving problems.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Principles underlying Curriculum 2014 in maths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8560524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1988840"/>
            <a:ext cx="7408333" cy="4137323"/>
          </a:xfrm>
        </p:spPr>
        <p:txBody>
          <a:bodyPr>
            <a:normAutofit/>
          </a:bodyPr>
          <a:lstStyle/>
          <a:p>
            <a:r>
              <a:rPr lang="en-GB" sz="2800" dirty="0" smtClean="0"/>
              <a:t>Applies to all subjects</a:t>
            </a:r>
          </a:p>
          <a:p>
            <a:r>
              <a:rPr lang="en-GB" sz="2800" dirty="0" smtClean="0"/>
              <a:t>Attainment no longer given as a numerical ‘level’ such as Level 2,3 or 4</a:t>
            </a:r>
          </a:p>
          <a:p>
            <a:r>
              <a:rPr lang="en-GB" sz="2800" dirty="0" smtClean="0"/>
              <a:t>Attainment measured as……. </a:t>
            </a:r>
          </a:p>
          <a:p>
            <a:r>
              <a:rPr lang="en-GB" sz="2800" dirty="0" smtClean="0"/>
              <a:t>EMERGING towards end of year group expectations</a:t>
            </a:r>
          </a:p>
          <a:p>
            <a:r>
              <a:rPr lang="en-GB" sz="2800" dirty="0" smtClean="0"/>
              <a:t>At EXPECTED  year group expectations</a:t>
            </a:r>
          </a:p>
          <a:p>
            <a:r>
              <a:rPr lang="en-GB" sz="2800" dirty="0" smtClean="0"/>
              <a:t>EXCEEDING end of year group expectations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Assessing without levels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7909281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1804" y="836712"/>
            <a:ext cx="7772400" cy="1780108"/>
          </a:xfrm>
        </p:spPr>
        <p:txBody>
          <a:bodyPr/>
          <a:lstStyle/>
          <a:p>
            <a:r>
              <a:rPr lang="en-GB" dirty="0" smtClean="0"/>
              <a:t>New Maths Curriculum Expectations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7604" y="2492896"/>
            <a:ext cx="6400800" cy="1473200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What does your child need to know by the end of each year group?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5026" y="3861048"/>
            <a:ext cx="2808312" cy="2062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6919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988840"/>
            <a:ext cx="7408333" cy="4137323"/>
          </a:xfrm>
        </p:spPr>
        <p:txBody>
          <a:bodyPr>
            <a:normAutofit/>
          </a:bodyPr>
          <a:lstStyle/>
          <a:p>
            <a:r>
              <a:rPr lang="en-GB" dirty="0" smtClean="0"/>
              <a:t>Based on three strands, which should underpin all mathematics…</a:t>
            </a:r>
          </a:p>
          <a:p>
            <a:r>
              <a:rPr lang="en-GB" dirty="0" smtClean="0"/>
              <a:t>FLUENCY: in the fundamentals of mathematics, through varied and frequent practise with increasingly complex concepts over time;</a:t>
            </a:r>
          </a:p>
          <a:p>
            <a:r>
              <a:rPr lang="en-GB" dirty="0" smtClean="0"/>
              <a:t>REASONING: conjecturing relationships and generalisations; developing an argument, justification or proof using mathematical language;</a:t>
            </a:r>
          </a:p>
          <a:p>
            <a:r>
              <a:rPr lang="en-GB" dirty="0" smtClean="0"/>
              <a:t>PROBLEM SOLVING: applying their mathematics to a range  of problems with increasing sophistication.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 ‘Mastery’ Curriculum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38344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988840"/>
            <a:ext cx="7408333" cy="4137323"/>
          </a:xfrm>
        </p:spPr>
        <p:txBody>
          <a:bodyPr>
            <a:normAutofit/>
          </a:bodyPr>
          <a:lstStyle/>
          <a:p>
            <a:r>
              <a:rPr lang="en-GB" dirty="0" smtClean="0"/>
              <a:t>The new curriculum has been designed to ensure that teachers spend more time on fewer topics;</a:t>
            </a:r>
          </a:p>
          <a:p>
            <a:r>
              <a:rPr lang="en-GB" dirty="0" smtClean="0"/>
              <a:t>This should mean that ‘deep learning’ rather than ‘superficial learning’ takes place;</a:t>
            </a:r>
          </a:p>
          <a:p>
            <a:r>
              <a:rPr lang="en-GB" dirty="0" smtClean="0"/>
              <a:t>Children’s learning will be extended in depth within their own year group’s expectations rather than moving onto another year’s expectations;</a:t>
            </a:r>
          </a:p>
          <a:p>
            <a:r>
              <a:rPr lang="en-GB" dirty="0" smtClean="0"/>
              <a:t>Children need to achieve all their year group’s objectives in order to be at ‘expected’ level. 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Fewer Things; Greater Depth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83371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FLUENCY </a:t>
            </a:r>
          </a:p>
          <a:p>
            <a:r>
              <a:rPr lang="en-GB" sz="5400" dirty="0" smtClean="0"/>
              <a:t>REASONING </a:t>
            </a:r>
          </a:p>
          <a:p>
            <a:r>
              <a:rPr lang="en-GB" sz="5400" dirty="0" smtClean="0"/>
              <a:t>PROBLEM SOLVING</a:t>
            </a:r>
            <a:endParaRPr lang="en-GB" sz="5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Number and calculation</a:t>
            </a:r>
            <a:br>
              <a:rPr lang="en-GB" dirty="0" smtClean="0"/>
            </a:br>
            <a:r>
              <a:rPr lang="en-GB" dirty="0" smtClean="0"/>
              <a:t>(</a:t>
            </a:r>
            <a:r>
              <a:rPr lang="en-GB" smtClean="0"/>
              <a:t>KS 1/2 </a:t>
            </a:r>
            <a:r>
              <a:rPr lang="en-GB" dirty="0" smtClean="0"/>
              <a:t>Sample arithmetic paper)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4769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hlinkClick r:id="rId2" action="ppaction://hlinkfile"/>
          </p:cNvPr>
          <p:cNvSpPr txBox="1"/>
          <p:nvPr/>
        </p:nvSpPr>
        <p:spPr>
          <a:xfrm>
            <a:off x="971600" y="83671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ADDITION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hlinkClick r:id="rId3" action="ppaction://hlinkfile"/>
          </p:cNvPr>
          <p:cNvSpPr txBox="1"/>
          <p:nvPr/>
        </p:nvSpPr>
        <p:spPr>
          <a:xfrm>
            <a:off x="4355976" y="184482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SUBTRACTION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hlinkClick r:id="rId4" action="ppaction://hlinkfile"/>
          </p:cNvPr>
          <p:cNvSpPr txBox="1"/>
          <p:nvPr/>
        </p:nvSpPr>
        <p:spPr>
          <a:xfrm>
            <a:off x="1124400" y="306896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MULTIPLICATION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hlinkClick r:id="rId5" action="ppaction://hlinkfile"/>
          </p:cNvPr>
          <p:cNvSpPr txBox="1"/>
          <p:nvPr/>
        </p:nvSpPr>
        <p:spPr>
          <a:xfrm>
            <a:off x="5004048" y="407707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DIVISION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005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FLUENCY </a:t>
            </a:r>
          </a:p>
          <a:p>
            <a:r>
              <a:rPr lang="en-GB" sz="5400" dirty="0" smtClean="0"/>
              <a:t>REASONING </a:t>
            </a:r>
          </a:p>
          <a:p>
            <a:r>
              <a:rPr lang="en-GB" sz="5400" dirty="0" smtClean="0"/>
              <a:t>PROBLEM SOLVING</a:t>
            </a:r>
            <a:endParaRPr lang="en-GB" sz="5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Number and mental maths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7522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620688"/>
            <a:ext cx="8229600" cy="125272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 smtClean="0">
                <a:latin typeface="Candara" pitchFamily="34" charset="0"/>
              </a:rPr>
              <a:t>Mental </a:t>
            </a:r>
            <a:r>
              <a:rPr lang="en-US" altLang="en-US" dirty="0" err="1" smtClean="0">
                <a:latin typeface="Candara" pitchFamily="34" charset="0"/>
              </a:rPr>
              <a:t>Maths</a:t>
            </a:r>
            <a:r>
              <a:rPr lang="en-US" altLang="en-US" dirty="0" smtClean="0">
                <a:latin typeface="Candara" pitchFamily="34" charset="0"/>
              </a:rPr>
              <a:t> – being fluent and comfortable with numbers </a:t>
            </a:r>
            <a:endParaRPr lang="en-GB" altLang="en-US" dirty="0" smtClean="0">
              <a:latin typeface="Candara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2348880"/>
            <a:ext cx="7372350" cy="3284984"/>
          </a:xfrm>
        </p:spPr>
        <p:txBody>
          <a:bodyPr/>
          <a:lstStyle/>
          <a:p>
            <a:pPr>
              <a:buFontTx/>
              <a:buNone/>
            </a:pPr>
            <a:endParaRPr lang="en-US" altLang="en-US" sz="2000" i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altLang="en-US" sz="2000" i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9592" y="2348880"/>
            <a:ext cx="6984776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-274320"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GB" sz="5400" dirty="0"/>
              <a:t>C</a:t>
            </a:r>
            <a:r>
              <a:rPr lang="en-GB" sz="5400" dirty="0" smtClean="0"/>
              <a:t>ounting </a:t>
            </a:r>
            <a:endParaRPr lang="en-GB" sz="5400" dirty="0"/>
          </a:p>
          <a:p>
            <a:pPr marL="274320" lvl="0" indent="-274320"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GB" sz="5400" dirty="0" smtClean="0"/>
              <a:t>Quick recall </a:t>
            </a:r>
            <a:endParaRPr lang="en-GB" sz="5400" dirty="0"/>
          </a:p>
          <a:p>
            <a:pPr marL="274320" lvl="0" indent="-274320"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GB" sz="5400" dirty="0" smtClean="0"/>
              <a:t>Place value </a:t>
            </a:r>
          </a:p>
          <a:p>
            <a:pPr marL="274320" lvl="0" indent="-274320"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GB" sz="5400" dirty="0" smtClean="0"/>
              <a:t>Mental </a:t>
            </a:r>
            <a:r>
              <a:rPr lang="en-GB" sz="5400" dirty="0" smtClean="0">
                <a:solidFill>
                  <a:srgbClr val="073E87"/>
                </a:solidFill>
              </a:rPr>
              <a:t>strategies </a:t>
            </a:r>
            <a:endParaRPr lang="en-GB" sz="5400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875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620688"/>
            <a:ext cx="8229600" cy="125272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 smtClean="0">
                <a:latin typeface="Candara" pitchFamily="34" charset="0"/>
              </a:rPr>
              <a:t>Reasoning and problem solving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2348880"/>
            <a:ext cx="7372350" cy="3284984"/>
          </a:xfrm>
        </p:spPr>
        <p:txBody>
          <a:bodyPr/>
          <a:lstStyle/>
          <a:p>
            <a:pPr>
              <a:buFontTx/>
              <a:buNone/>
            </a:pPr>
            <a:endParaRPr lang="en-US" altLang="en-US" sz="2000" i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altLang="en-US" sz="2000" i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9592" y="2348880"/>
            <a:ext cx="6984776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-274320"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GB" sz="5400" dirty="0" smtClean="0"/>
              <a:t>What else do I know?</a:t>
            </a:r>
          </a:p>
          <a:p>
            <a:pPr marL="274320" lvl="0" indent="-274320"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GB" sz="5400" dirty="0" smtClean="0"/>
              <a:t>Finding all possibilities</a:t>
            </a:r>
          </a:p>
          <a:p>
            <a:pPr marL="274320" lvl="0" indent="-274320"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GB" sz="5400" dirty="0" smtClean="0"/>
              <a:t>Odd one out </a:t>
            </a:r>
          </a:p>
          <a:p>
            <a:pPr marL="274320" lvl="0" indent="-274320"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en-GB" sz="5400" dirty="0" smtClean="0"/>
              <a:t>Missing </a:t>
            </a:r>
            <a:r>
              <a:rPr lang="en-GB" sz="5400" dirty="0" smtClean="0">
                <a:solidFill>
                  <a:srgbClr val="073E87"/>
                </a:solidFill>
              </a:rPr>
              <a:t>numbers </a:t>
            </a:r>
            <a:endParaRPr lang="en-GB" sz="5400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097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z="4000" dirty="0" smtClean="0">
                <a:latin typeface="Candara" pitchFamily="34" charset="0"/>
              </a:rPr>
              <a:t>Resources</a:t>
            </a:r>
            <a:endParaRPr lang="en-GB" altLang="en-US" sz="4000" b="1" dirty="0" smtClean="0">
              <a:latin typeface="Candara" pitchFamily="34" charset="0"/>
            </a:endParaRPr>
          </a:p>
        </p:txBody>
      </p:sp>
      <p:pic>
        <p:nvPicPr>
          <p:cNvPr id="7171" name="Picture 2" descr="http://www.helpingwithmath.com/printables/others/numbers0_20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557338"/>
            <a:ext cx="4392612" cy="5032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t2.gstatic.com/images?q=tbn:ANd9GcTtg6wXjup5eyeAHgud9n7L2AVAauG3GeiCaT-DV5fMjNLr1sW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781300"/>
            <a:ext cx="1085850" cy="1047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12" descr="Mini Place Value Arrow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789363"/>
            <a:ext cx="1643063" cy="14065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2" descr="http://t1.gstatic.com/images?q=tbn:ANd9GcRrrSBE3GvzqMGVUOgCsdlutN51inSPzytDkOIWLfwjIe8OoYczA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28775"/>
            <a:ext cx="1839913" cy="1223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292725" y="2133600"/>
            <a:ext cx="1582738" cy="3683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latin typeface="Candara" pitchFamily="34" charset="0"/>
              </a:rPr>
              <a:t>Number line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64388" y="4076700"/>
            <a:ext cx="1511300" cy="369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latin typeface="Candara" pitchFamily="34" charset="0"/>
              </a:rPr>
              <a:t>100 square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51500" y="3933825"/>
            <a:ext cx="1296988" cy="369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latin typeface="Candara" pitchFamily="34" charset="0"/>
              </a:rPr>
              <a:t>Counters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51275" y="4941888"/>
            <a:ext cx="3024188" cy="6461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latin typeface="Candara" pitchFamily="34" charset="0"/>
              </a:rPr>
              <a:t>Interactive computer resources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47043" y="5300663"/>
            <a:ext cx="2016125" cy="369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dirty="0">
                <a:latin typeface="Candara" pitchFamily="34" charset="0"/>
              </a:rPr>
              <a:t>Place value cards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24075" y="2948349"/>
            <a:ext cx="1152525" cy="369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dirty="0" err="1">
                <a:latin typeface="Candara" pitchFamily="34" charset="0"/>
              </a:rPr>
              <a:t>Numicon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95738" y="4221163"/>
            <a:ext cx="1296987" cy="369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dirty="0" err="1">
                <a:latin typeface="Candara" pitchFamily="34" charset="0"/>
              </a:rPr>
              <a:t>Dienes</a:t>
            </a:r>
            <a:endParaRPr lang="en-GB" dirty="0">
              <a:latin typeface="Candara" pitchFamily="34" charset="0"/>
            </a:endParaRPr>
          </a:p>
        </p:txBody>
      </p:sp>
      <p:pic>
        <p:nvPicPr>
          <p:cNvPr id="7182" name="Picture 8" descr="Invicta Base Ten Group Set (Dienes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636838"/>
            <a:ext cx="1511300" cy="1512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3" name="Picture 4" descr="http://www.kenttrustweb.org.uk/UserFiles/kict/Image/Numeracy/Number_Squares_in_Word/Image1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420938"/>
            <a:ext cx="1633538" cy="155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4" name="Picture 5" descr="http://2.bp.blogspot.com/_wcQqAuTWa-4/Syz-Gh-dVgI/AAAAAAAACAc/H6uDlnlq3Qw/s400/Blog+Christmas+2009+016.JPG"/>
          <p:cNvPicPr>
            <a:picLocks noGrp="1" noChangeAspect="1" noChangeArrowheads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7140575" y="4652963"/>
            <a:ext cx="1344613" cy="1008062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7019925" y="5732463"/>
            <a:ext cx="1655763" cy="369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dirty="0" err="1">
                <a:latin typeface="Candara" pitchFamily="34" charset="0"/>
              </a:rPr>
              <a:t>Beadstrings</a:t>
            </a:r>
            <a:endParaRPr lang="en-GB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199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Thank you for coming and your continued support.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ANY QUESTIONS?</a:t>
            </a:r>
          </a:p>
          <a:p>
            <a:endParaRPr lang="en-GB" dirty="0"/>
          </a:p>
          <a:p>
            <a:r>
              <a:rPr lang="en-GB" dirty="0" smtClean="0"/>
              <a:t>PLEASE MAKE SURE YOU TAKE AWAY YOUR PACK TO SUPPORT YOUR CHILDREN.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76267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707</TotalTime>
  <Words>392</Words>
  <Application>Microsoft Office PowerPoint</Application>
  <PresentationFormat>On-screen Show (4:3)</PresentationFormat>
  <Paragraphs>69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Waveform</vt:lpstr>
      <vt:lpstr>Maths and the new curriculum</vt:lpstr>
      <vt:lpstr>Principles underlying Curriculum 2014 in maths</vt:lpstr>
      <vt:lpstr>Assessing without levels</vt:lpstr>
      <vt:lpstr>New Maths Curriculum Expectations</vt:lpstr>
      <vt:lpstr>A ‘Mastery’ Curriculum</vt:lpstr>
      <vt:lpstr>Fewer Things; Greater Depth</vt:lpstr>
      <vt:lpstr>Number and calculation (KS 1/2 Sample arithmetic paper)</vt:lpstr>
      <vt:lpstr>Slide 8</vt:lpstr>
      <vt:lpstr>Number and mental maths </vt:lpstr>
      <vt:lpstr>Mental Maths – being fluent and comfortable with numbers </vt:lpstr>
      <vt:lpstr>Reasoning and problem solving</vt:lpstr>
      <vt:lpstr>Resources</vt:lpstr>
      <vt:lpstr>Thank you for coming and your continued support.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and the new curriculum</dc:title>
  <dc:creator>Simon Gostick</dc:creator>
  <cp:lastModifiedBy>User</cp:lastModifiedBy>
  <cp:revision>37</cp:revision>
  <dcterms:created xsi:type="dcterms:W3CDTF">2015-01-09T09:37:53Z</dcterms:created>
  <dcterms:modified xsi:type="dcterms:W3CDTF">2018-11-29T15:59:35Z</dcterms:modified>
</cp:coreProperties>
</file>