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7" r:id="rId4"/>
    <p:sldId id="258" r:id="rId5"/>
    <p:sldId id="259" r:id="rId6"/>
    <p:sldId id="262" r:id="rId7"/>
    <p:sldId id="266" r:id="rId8"/>
    <p:sldId id="264" r:id="rId9"/>
    <p:sldId id="265" r:id="rId10"/>
    <p:sldId id="263" r:id="rId11"/>
    <p:sldId id="267"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anne Hargreaves" initials="JH" lastIdx="3" clrIdx="0">
    <p:extLst>
      <p:ext uri="{19B8F6BF-5375-455C-9EA6-DF929625EA0E}">
        <p15:presenceInfo xmlns:p15="http://schemas.microsoft.com/office/powerpoint/2012/main" userId="S-1-5-21-2605028160-3179679609-2838134407-11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56" autoAdjust="0"/>
    <p:restoredTop sz="94660"/>
  </p:normalViewPr>
  <p:slideViewPr>
    <p:cSldViewPr>
      <p:cViewPr varScale="1">
        <p:scale>
          <a:sx n="82" d="100"/>
          <a:sy n="82" d="100"/>
        </p:scale>
        <p:origin x="1459"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51789E3-F5FC-4FAA-991E-9168554C65E5}" type="datetimeFigureOut">
              <a:rPr lang="en-GB" smtClean="0"/>
              <a:pPr/>
              <a:t>16/09/2024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F51F90-8F3A-4AD3-8722-858921FD4DBC}"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51789E3-F5FC-4FAA-991E-9168554C65E5}" type="datetimeFigureOut">
              <a:rPr lang="en-GB" smtClean="0"/>
              <a:pPr/>
              <a:t>16/09/2024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F51F90-8F3A-4AD3-8722-858921FD4DBC}"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51789E3-F5FC-4FAA-991E-9168554C65E5}" type="datetimeFigureOut">
              <a:rPr lang="en-GB" smtClean="0"/>
              <a:pPr/>
              <a:t>16/09/2024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F51F90-8F3A-4AD3-8722-858921FD4DBC}"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51789E3-F5FC-4FAA-991E-9168554C65E5}" type="datetimeFigureOut">
              <a:rPr lang="en-GB" smtClean="0"/>
              <a:pPr/>
              <a:t>16/09/2024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F51F90-8F3A-4AD3-8722-858921FD4DBC}"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51789E3-F5FC-4FAA-991E-9168554C65E5}" type="datetimeFigureOut">
              <a:rPr lang="en-GB" smtClean="0"/>
              <a:pPr/>
              <a:t>16/09/2024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4F51F90-8F3A-4AD3-8722-858921FD4DBC}"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51789E3-F5FC-4FAA-991E-9168554C65E5}" type="datetimeFigureOut">
              <a:rPr lang="en-GB" smtClean="0"/>
              <a:pPr/>
              <a:t>16/09/2024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4F51F90-8F3A-4AD3-8722-858921FD4DBC}"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1789E3-F5FC-4FAA-991E-9168554C65E5}" type="datetimeFigureOut">
              <a:rPr lang="en-GB" smtClean="0"/>
              <a:pPr/>
              <a:t>16/09/2024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4F51F90-8F3A-4AD3-8722-858921FD4DBC}"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51789E3-F5FC-4FAA-991E-9168554C65E5}" type="datetimeFigureOut">
              <a:rPr lang="en-GB" smtClean="0"/>
              <a:pPr/>
              <a:t>16/09/2024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F51F90-8F3A-4AD3-8722-858921FD4DBC}"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51789E3-F5FC-4FAA-991E-9168554C65E5}" type="datetimeFigureOut">
              <a:rPr lang="en-GB" smtClean="0"/>
              <a:pPr/>
              <a:t>16/09/2024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F51F90-8F3A-4AD3-8722-858921FD4DBC}"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51789E3-F5FC-4FAA-991E-9168554C65E5}" type="datetimeFigureOut">
              <a:rPr lang="en-GB" smtClean="0"/>
              <a:pPr/>
              <a:t>16/09/2024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F51F90-8F3A-4AD3-8722-858921FD4DBC}"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51789E3-F5FC-4FAA-991E-9168554C65E5}" type="datetimeFigureOut">
              <a:rPr lang="en-GB" smtClean="0"/>
              <a:pPr/>
              <a:t>16/09/2024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F51F90-8F3A-4AD3-8722-858921FD4DBC}"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1789E3-F5FC-4FAA-991E-9168554C65E5}" type="datetimeFigureOut">
              <a:rPr lang="en-GB" smtClean="0"/>
              <a:pPr/>
              <a:t>16/09/2024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F51F90-8F3A-4AD3-8722-858921FD4DBC}"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 Id="rId9" Type="http://schemas.openxmlformats.org/officeDocument/2006/relationships/image" Target="../media/image13.jpeg"/></Relationships>
</file>

<file path=ppt/slides/_rels/slide5.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 Id="rId9" Type="http://schemas.openxmlformats.org/officeDocument/2006/relationships/image" Target="../media/image21.jpeg"/></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mailto:yr.melling@schools.sefton.gov.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michellesmirror.com/2020/09/anything-you-can-do-i-can-do-better.html" TargetMode="External"/><Relationship Id="rId2" Type="http://schemas.openxmlformats.org/officeDocument/2006/relationships/image" Target="../media/image2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0"/>
            <a:ext cx="7772400" cy="3195786"/>
          </a:xfrm>
        </p:spPr>
        <p:txBody>
          <a:bodyPr>
            <a:normAutofit/>
          </a:bodyPr>
          <a:lstStyle/>
          <a:p>
            <a:r>
              <a:rPr lang="en-GB" sz="6600" dirty="0">
                <a:solidFill>
                  <a:srgbClr val="0070C0"/>
                </a:solidFill>
              </a:rPr>
              <a:t>YR Parent Information</a:t>
            </a:r>
            <a:br>
              <a:rPr lang="en-GB" sz="6600" dirty="0">
                <a:solidFill>
                  <a:srgbClr val="0070C0"/>
                </a:solidFill>
              </a:rPr>
            </a:br>
            <a:r>
              <a:rPr lang="en-GB" sz="6600" dirty="0">
                <a:solidFill>
                  <a:srgbClr val="0070C0"/>
                </a:solidFill>
              </a:rPr>
              <a:t>September 2024</a:t>
            </a:r>
          </a:p>
        </p:txBody>
      </p:sp>
      <p:sp>
        <p:nvSpPr>
          <p:cNvPr id="3" name="Subtitle 2"/>
          <p:cNvSpPr>
            <a:spLocks noGrp="1"/>
          </p:cNvSpPr>
          <p:nvPr>
            <p:ph type="subTitle" idx="1"/>
          </p:nvPr>
        </p:nvSpPr>
        <p:spPr>
          <a:xfrm>
            <a:off x="1331640" y="2492896"/>
            <a:ext cx="6400800" cy="3744416"/>
          </a:xfrm>
        </p:spPr>
        <p:txBody>
          <a:bodyPr/>
          <a:lstStyle/>
          <a:p>
            <a:r>
              <a:rPr lang="en-GB" dirty="0"/>
              <a:t>A huge welcome to YR. Please find attached information about YR routines, phonics, reading and maths. </a:t>
            </a:r>
          </a:p>
          <a:p>
            <a:pPr>
              <a:buFont typeface="Arial" pitchFamily="34" charset="0"/>
              <a:buChar char="•"/>
            </a:pPr>
            <a:r>
              <a:rPr lang="en-GB" dirty="0">
                <a:solidFill>
                  <a:srgbClr val="FF0000"/>
                </a:solidFill>
              </a:rPr>
              <a:t>The </a:t>
            </a:r>
            <a:r>
              <a:rPr lang="en-GB" dirty="0" err="1">
                <a:solidFill>
                  <a:srgbClr val="FF0000"/>
                </a:solidFill>
              </a:rPr>
              <a:t>Melling</a:t>
            </a:r>
            <a:r>
              <a:rPr lang="en-GB" dirty="0">
                <a:solidFill>
                  <a:srgbClr val="FF0000"/>
                </a:solidFill>
              </a:rPr>
              <a:t> Way Poster</a:t>
            </a:r>
          </a:p>
          <a:p>
            <a:pPr>
              <a:buFont typeface="Arial" pitchFamily="34" charset="0"/>
              <a:buChar char="•"/>
            </a:pPr>
            <a:r>
              <a:rPr lang="en-GB" dirty="0">
                <a:solidFill>
                  <a:srgbClr val="FF0000"/>
                </a:solidFill>
              </a:rPr>
              <a:t>Behaviour system</a:t>
            </a:r>
          </a:p>
          <a:p>
            <a:endParaRPr lang="en-GB" dirty="0"/>
          </a:p>
          <a:p>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Staff in YR</a:t>
            </a:r>
          </a:p>
        </p:txBody>
      </p:sp>
      <p:pic>
        <p:nvPicPr>
          <p:cNvPr id="4" name="Content Placeholder 3" descr="IMG_4943.JPG"/>
          <p:cNvPicPr>
            <a:picLocks noGrp="1" noChangeAspect="1"/>
          </p:cNvPicPr>
          <p:nvPr>
            <p:ph idx="1"/>
          </p:nvPr>
        </p:nvPicPr>
        <p:blipFill>
          <a:blip r:embed="rId2" cstate="print"/>
          <a:stretch>
            <a:fillRect/>
          </a:stretch>
        </p:blipFill>
        <p:spPr>
          <a:xfrm>
            <a:off x="457200" y="1196752"/>
            <a:ext cx="2678698" cy="3672408"/>
          </a:xfrm>
        </p:spPr>
      </p:pic>
      <p:sp>
        <p:nvSpPr>
          <p:cNvPr id="7" name="TextBox 6"/>
          <p:cNvSpPr txBox="1"/>
          <p:nvPr/>
        </p:nvSpPr>
        <p:spPr>
          <a:xfrm>
            <a:off x="606388" y="5338082"/>
            <a:ext cx="2232248" cy="646331"/>
          </a:xfrm>
          <a:prstGeom prst="rect">
            <a:avLst/>
          </a:prstGeom>
          <a:noFill/>
        </p:spPr>
        <p:txBody>
          <a:bodyPr wrap="square" rtlCol="0">
            <a:spAutoFit/>
          </a:bodyPr>
          <a:lstStyle/>
          <a:p>
            <a:r>
              <a:rPr lang="en-GB" dirty="0"/>
              <a:t>Mrs Hargreaves</a:t>
            </a:r>
          </a:p>
          <a:p>
            <a:r>
              <a:rPr lang="en-GB" dirty="0"/>
              <a:t>EYFS Lead/ Teacher</a:t>
            </a:r>
          </a:p>
        </p:txBody>
      </p:sp>
      <p:pic>
        <p:nvPicPr>
          <p:cNvPr id="1026" name="Picture 2" descr="I:\Mrs Hargreaves\MRS HARGREAVES 2021-22\DANIELLE\IMG_3366.JPG"/>
          <p:cNvPicPr>
            <a:picLocks noChangeAspect="1" noChangeArrowheads="1"/>
          </p:cNvPicPr>
          <p:nvPr/>
        </p:nvPicPr>
        <p:blipFill>
          <a:blip r:embed="rId3" cstate="print"/>
          <a:srcRect/>
          <a:stretch>
            <a:fillRect/>
          </a:stretch>
        </p:blipFill>
        <p:spPr bwMode="auto">
          <a:xfrm>
            <a:off x="3496824" y="1484784"/>
            <a:ext cx="2511280" cy="3101206"/>
          </a:xfrm>
          <a:prstGeom prst="rect">
            <a:avLst/>
          </a:prstGeom>
          <a:noFill/>
        </p:spPr>
      </p:pic>
      <p:sp>
        <p:nvSpPr>
          <p:cNvPr id="15" name="TextBox 14"/>
          <p:cNvSpPr txBox="1"/>
          <p:nvPr/>
        </p:nvSpPr>
        <p:spPr>
          <a:xfrm>
            <a:off x="3919872" y="5405824"/>
            <a:ext cx="2088232" cy="646331"/>
          </a:xfrm>
          <a:prstGeom prst="rect">
            <a:avLst/>
          </a:prstGeom>
          <a:noFill/>
        </p:spPr>
        <p:txBody>
          <a:bodyPr wrap="square" rtlCol="0">
            <a:spAutoFit/>
          </a:bodyPr>
          <a:lstStyle/>
          <a:p>
            <a:r>
              <a:rPr lang="en-GB" dirty="0"/>
              <a:t>Mrs Madden</a:t>
            </a:r>
          </a:p>
          <a:p>
            <a:r>
              <a:rPr lang="en-GB" dirty="0"/>
              <a:t>YR TA</a:t>
            </a:r>
          </a:p>
        </p:txBody>
      </p:sp>
      <p:pic>
        <p:nvPicPr>
          <p:cNvPr id="8" name="Picture 7">
            <a:extLst>
              <a:ext uri="{FF2B5EF4-FFF2-40B4-BE49-F238E27FC236}">
                <a16:creationId xmlns:a16="http://schemas.microsoft.com/office/drawing/2014/main" id="{A032FE21-F56A-4641-9C8C-B5DC54A0580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28184" y="1484784"/>
            <a:ext cx="2678698" cy="3101206"/>
          </a:xfrm>
          <a:prstGeom prst="rect">
            <a:avLst/>
          </a:prstGeom>
        </p:spPr>
      </p:pic>
      <p:sp>
        <p:nvSpPr>
          <p:cNvPr id="9" name="TextBox 8">
            <a:extLst>
              <a:ext uri="{FF2B5EF4-FFF2-40B4-BE49-F238E27FC236}">
                <a16:creationId xmlns:a16="http://schemas.microsoft.com/office/drawing/2014/main" id="{60049D58-9FE0-4EC4-A9AF-CF440FF66376}"/>
              </a:ext>
            </a:extLst>
          </p:cNvPr>
          <p:cNvSpPr txBox="1"/>
          <p:nvPr/>
        </p:nvSpPr>
        <p:spPr>
          <a:xfrm>
            <a:off x="6732240" y="5338081"/>
            <a:ext cx="2088232" cy="646331"/>
          </a:xfrm>
          <a:prstGeom prst="rect">
            <a:avLst/>
          </a:prstGeom>
          <a:noFill/>
        </p:spPr>
        <p:txBody>
          <a:bodyPr wrap="square" rtlCol="0">
            <a:spAutoFit/>
          </a:bodyPr>
          <a:lstStyle/>
          <a:p>
            <a:r>
              <a:rPr lang="en-GB" dirty="0"/>
              <a:t>Miss McGurk</a:t>
            </a:r>
          </a:p>
          <a:p>
            <a:r>
              <a:rPr lang="en-GB" dirty="0"/>
              <a:t>YR TA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 Write, Inc Phonics</a:t>
            </a:r>
          </a:p>
        </p:txBody>
      </p:sp>
      <p:pic>
        <p:nvPicPr>
          <p:cNvPr id="4" name="Content Placeholder 3" descr="IMG_5043.JPG"/>
          <p:cNvPicPr>
            <a:picLocks noGrp="1" noChangeAspect="1"/>
          </p:cNvPicPr>
          <p:nvPr>
            <p:ph idx="1"/>
          </p:nvPr>
        </p:nvPicPr>
        <p:blipFill>
          <a:blip r:embed="rId2" cstate="print"/>
          <a:stretch>
            <a:fillRect/>
          </a:stretch>
        </p:blipFill>
        <p:spPr>
          <a:xfrm>
            <a:off x="467544" y="1268759"/>
            <a:ext cx="2592288" cy="3816425"/>
          </a:xfrm>
        </p:spPr>
      </p:pic>
      <p:sp>
        <p:nvSpPr>
          <p:cNvPr id="5" name="TextBox 4"/>
          <p:cNvSpPr txBox="1"/>
          <p:nvPr/>
        </p:nvSpPr>
        <p:spPr>
          <a:xfrm>
            <a:off x="3347864" y="1340768"/>
            <a:ext cx="5184576" cy="1477328"/>
          </a:xfrm>
          <a:prstGeom prst="rect">
            <a:avLst/>
          </a:prstGeom>
          <a:noFill/>
        </p:spPr>
        <p:txBody>
          <a:bodyPr wrap="square" rtlCol="0">
            <a:spAutoFit/>
          </a:bodyPr>
          <a:lstStyle/>
          <a:p>
            <a:r>
              <a:rPr lang="en-GB" dirty="0"/>
              <a:t>This is Fred. He helps us learn our new sounds and shows us how to read and spell words using Fred Talk (sounding out) and Fred Fingers (segmenting words). If you go on You Tube there are lots of examples of RWI sessions and how we say each of the sounds. </a:t>
            </a:r>
          </a:p>
        </p:txBody>
      </p:sp>
      <p:sp>
        <p:nvSpPr>
          <p:cNvPr id="7" name="TextBox 6"/>
          <p:cNvSpPr txBox="1"/>
          <p:nvPr/>
        </p:nvSpPr>
        <p:spPr>
          <a:xfrm>
            <a:off x="3491880" y="3140968"/>
            <a:ext cx="5256584" cy="1200329"/>
          </a:xfrm>
          <a:prstGeom prst="rect">
            <a:avLst/>
          </a:prstGeom>
          <a:noFill/>
        </p:spPr>
        <p:txBody>
          <a:bodyPr wrap="square" rtlCol="0">
            <a:spAutoFit/>
          </a:bodyPr>
          <a:lstStyle/>
          <a:p>
            <a:r>
              <a:rPr lang="en-GB" dirty="0"/>
              <a:t>Every YR child will be set phonics homework/ practise on see saw. This will consist of portal videos of the speed sound sessions taught in class for you to practise with your child at home.</a:t>
            </a:r>
          </a:p>
        </p:txBody>
      </p:sp>
      <p:pic>
        <p:nvPicPr>
          <p:cNvPr id="9" name="Picture 8" descr="IMG_5051.JPG"/>
          <p:cNvPicPr>
            <a:picLocks noChangeAspect="1"/>
          </p:cNvPicPr>
          <p:nvPr/>
        </p:nvPicPr>
        <p:blipFill>
          <a:blip r:embed="rId3" cstate="print"/>
          <a:stretch>
            <a:fillRect/>
          </a:stretch>
        </p:blipFill>
        <p:spPr>
          <a:xfrm>
            <a:off x="3779912" y="4504810"/>
            <a:ext cx="4536504" cy="202484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 Books</a:t>
            </a:r>
          </a:p>
        </p:txBody>
      </p:sp>
      <p:pic>
        <p:nvPicPr>
          <p:cNvPr id="4" name="Content Placeholder 3" descr="IMG_5049.JPG"/>
          <p:cNvPicPr>
            <a:picLocks noGrp="1" noChangeAspect="1"/>
          </p:cNvPicPr>
          <p:nvPr>
            <p:ph idx="1"/>
          </p:nvPr>
        </p:nvPicPr>
        <p:blipFill>
          <a:blip r:embed="rId2" cstate="print"/>
          <a:stretch>
            <a:fillRect/>
          </a:stretch>
        </p:blipFill>
        <p:spPr>
          <a:xfrm>
            <a:off x="539552" y="332656"/>
            <a:ext cx="1481212" cy="1974949"/>
          </a:xfrm>
        </p:spPr>
      </p:pic>
      <p:pic>
        <p:nvPicPr>
          <p:cNvPr id="5" name="Picture 4" descr="IMG_5050.JPG"/>
          <p:cNvPicPr>
            <a:picLocks noChangeAspect="1"/>
          </p:cNvPicPr>
          <p:nvPr/>
        </p:nvPicPr>
        <p:blipFill>
          <a:blip r:embed="rId3" cstate="print"/>
          <a:stretch>
            <a:fillRect/>
          </a:stretch>
        </p:blipFill>
        <p:spPr>
          <a:xfrm>
            <a:off x="7020272" y="188640"/>
            <a:ext cx="1512168" cy="2016224"/>
          </a:xfrm>
          <a:prstGeom prst="rect">
            <a:avLst/>
          </a:prstGeom>
        </p:spPr>
      </p:pic>
      <p:pic>
        <p:nvPicPr>
          <p:cNvPr id="6" name="Picture 5" descr="IMG_5052.JPG"/>
          <p:cNvPicPr>
            <a:picLocks noChangeAspect="1"/>
          </p:cNvPicPr>
          <p:nvPr/>
        </p:nvPicPr>
        <p:blipFill>
          <a:blip r:embed="rId4" cstate="print"/>
          <a:stretch>
            <a:fillRect/>
          </a:stretch>
        </p:blipFill>
        <p:spPr>
          <a:xfrm>
            <a:off x="2771800" y="1196752"/>
            <a:ext cx="3131840" cy="2348880"/>
          </a:xfrm>
          <a:prstGeom prst="rect">
            <a:avLst/>
          </a:prstGeom>
        </p:spPr>
      </p:pic>
      <p:pic>
        <p:nvPicPr>
          <p:cNvPr id="7" name="Picture 6" descr="IMG_5056.JPG"/>
          <p:cNvPicPr>
            <a:picLocks noChangeAspect="1"/>
          </p:cNvPicPr>
          <p:nvPr/>
        </p:nvPicPr>
        <p:blipFill>
          <a:blip r:embed="rId5" cstate="print"/>
          <a:stretch>
            <a:fillRect/>
          </a:stretch>
        </p:blipFill>
        <p:spPr>
          <a:xfrm>
            <a:off x="395536" y="2348880"/>
            <a:ext cx="1907704" cy="1224136"/>
          </a:xfrm>
          <a:prstGeom prst="rect">
            <a:avLst/>
          </a:prstGeom>
        </p:spPr>
      </p:pic>
      <p:pic>
        <p:nvPicPr>
          <p:cNvPr id="8" name="Picture 7" descr="IMG_5057.JPG"/>
          <p:cNvPicPr>
            <a:picLocks noChangeAspect="1"/>
          </p:cNvPicPr>
          <p:nvPr/>
        </p:nvPicPr>
        <p:blipFill>
          <a:blip r:embed="rId6" cstate="print"/>
          <a:stretch>
            <a:fillRect/>
          </a:stretch>
        </p:blipFill>
        <p:spPr>
          <a:xfrm>
            <a:off x="6156176" y="2276872"/>
            <a:ext cx="1296144" cy="1188132"/>
          </a:xfrm>
          <a:prstGeom prst="rect">
            <a:avLst/>
          </a:prstGeom>
        </p:spPr>
      </p:pic>
      <p:pic>
        <p:nvPicPr>
          <p:cNvPr id="9" name="Picture 8" descr="IMG_5058.JPG"/>
          <p:cNvPicPr>
            <a:picLocks noChangeAspect="1"/>
          </p:cNvPicPr>
          <p:nvPr/>
        </p:nvPicPr>
        <p:blipFill>
          <a:blip r:embed="rId7" cstate="print"/>
          <a:stretch>
            <a:fillRect/>
          </a:stretch>
        </p:blipFill>
        <p:spPr>
          <a:xfrm>
            <a:off x="7524328" y="2276872"/>
            <a:ext cx="1440160" cy="1080120"/>
          </a:xfrm>
          <a:prstGeom prst="rect">
            <a:avLst/>
          </a:prstGeom>
        </p:spPr>
      </p:pic>
      <p:pic>
        <p:nvPicPr>
          <p:cNvPr id="10" name="Picture 9" descr="IMG_5059.JPG"/>
          <p:cNvPicPr>
            <a:picLocks noChangeAspect="1"/>
          </p:cNvPicPr>
          <p:nvPr/>
        </p:nvPicPr>
        <p:blipFill>
          <a:blip r:embed="rId8" cstate="print"/>
          <a:stretch>
            <a:fillRect/>
          </a:stretch>
        </p:blipFill>
        <p:spPr>
          <a:xfrm>
            <a:off x="251520" y="5373216"/>
            <a:ext cx="1835696" cy="1304764"/>
          </a:xfrm>
          <a:prstGeom prst="rect">
            <a:avLst/>
          </a:prstGeom>
        </p:spPr>
      </p:pic>
      <p:pic>
        <p:nvPicPr>
          <p:cNvPr id="11" name="Picture 10" descr="IMG_5060.JPG"/>
          <p:cNvPicPr>
            <a:picLocks noChangeAspect="1"/>
          </p:cNvPicPr>
          <p:nvPr/>
        </p:nvPicPr>
        <p:blipFill>
          <a:blip r:embed="rId9" cstate="print"/>
          <a:stretch>
            <a:fillRect/>
          </a:stretch>
        </p:blipFill>
        <p:spPr>
          <a:xfrm>
            <a:off x="6948264" y="5157192"/>
            <a:ext cx="1979712" cy="1484784"/>
          </a:xfrm>
          <a:prstGeom prst="rect">
            <a:avLst/>
          </a:prstGeom>
        </p:spPr>
      </p:pic>
      <p:sp>
        <p:nvSpPr>
          <p:cNvPr id="12" name="TextBox 11"/>
          <p:cNvSpPr txBox="1"/>
          <p:nvPr/>
        </p:nvSpPr>
        <p:spPr>
          <a:xfrm>
            <a:off x="611560" y="3645024"/>
            <a:ext cx="8064896" cy="1754326"/>
          </a:xfrm>
          <a:prstGeom prst="rect">
            <a:avLst/>
          </a:prstGeom>
          <a:noFill/>
        </p:spPr>
        <p:txBody>
          <a:bodyPr wrap="square" rtlCol="0">
            <a:spAutoFit/>
          </a:bodyPr>
          <a:lstStyle/>
          <a:p>
            <a:r>
              <a:rPr lang="en-GB" dirty="0"/>
              <a:t>Once your child knows all set 1 sounds and can orally blend sounds to make words they will be put on the school reading scheme. Children will bring home discussion books first to understand the importance of using the pictures to retell the story. They will then bring home sound blending books where they need to blend sounds to read simple words. Finally they will read books with words they are able to sound out and some tricky, high frequency words. (3 read approach)</a:t>
            </a:r>
          </a:p>
        </p:txBody>
      </p:sp>
      <p:sp>
        <p:nvSpPr>
          <p:cNvPr id="13" name="TextBox 12"/>
          <p:cNvSpPr txBox="1"/>
          <p:nvPr/>
        </p:nvSpPr>
        <p:spPr>
          <a:xfrm>
            <a:off x="2555776" y="5445224"/>
            <a:ext cx="4032448" cy="1200329"/>
          </a:xfrm>
          <a:prstGeom prst="rect">
            <a:avLst/>
          </a:prstGeom>
          <a:noFill/>
        </p:spPr>
        <p:txBody>
          <a:bodyPr wrap="square" rtlCol="0">
            <a:spAutoFit/>
          </a:bodyPr>
          <a:lstStyle/>
          <a:p>
            <a:r>
              <a:rPr lang="en-GB" dirty="0"/>
              <a:t>Please hear your child read every night and sign the book so we know they have read. Please send to school every day. </a:t>
            </a:r>
            <a:r>
              <a:rPr lang="en-GB" dirty="0">
                <a:solidFill>
                  <a:srgbClr val="FF0000"/>
                </a:solidFill>
              </a:rPr>
              <a:t>(Reading Reward) (Bedtime stories)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 in YR</a:t>
            </a:r>
          </a:p>
        </p:txBody>
      </p:sp>
      <p:pic>
        <p:nvPicPr>
          <p:cNvPr id="4" name="Content Placeholder 3" descr="IMG_0558.JPG"/>
          <p:cNvPicPr>
            <a:picLocks noGrp="1" noChangeAspect="1"/>
          </p:cNvPicPr>
          <p:nvPr>
            <p:ph idx="1"/>
          </p:nvPr>
        </p:nvPicPr>
        <p:blipFill>
          <a:blip r:embed="rId2" cstate="print"/>
          <a:stretch>
            <a:fillRect/>
          </a:stretch>
        </p:blipFill>
        <p:spPr>
          <a:xfrm>
            <a:off x="251520" y="332656"/>
            <a:ext cx="1042180" cy="1395315"/>
          </a:xfrm>
        </p:spPr>
      </p:pic>
      <p:pic>
        <p:nvPicPr>
          <p:cNvPr id="5" name="Picture 4" descr="IMG_0578.JPG"/>
          <p:cNvPicPr>
            <a:picLocks noChangeAspect="1"/>
          </p:cNvPicPr>
          <p:nvPr/>
        </p:nvPicPr>
        <p:blipFill>
          <a:blip r:embed="rId3" cstate="print"/>
          <a:stretch>
            <a:fillRect/>
          </a:stretch>
        </p:blipFill>
        <p:spPr>
          <a:xfrm>
            <a:off x="1691680" y="188640"/>
            <a:ext cx="1162789" cy="1556792"/>
          </a:xfrm>
          <a:prstGeom prst="rect">
            <a:avLst/>
          </a:prstGeom>
        </p:spPr>
      </p:pic>
      <p:pic>
        <p:nvPicPr>
          <p:cNvPr id="6" name="Picture 5" descr="IMG_0579.JPG"/>
          <p:cNvPicPr>
            <a:picLocks noChangeAspect="1"/>
          </p:cNvPicPr>
          <p:nvPr/>
        </p:nvPicPr>
        <p:blipFill>
          <a:blip r:embed="rId4" cstate="print"/>
          <a:stretch>
            <a:fillRect/>
          </a:stretch>
        </p:blipFill>
        <p:spPr>
          <a:xfrm>
            <a:off x="6084168" y="188640"/>
            <a:ext cx="1224136" cy="1440160"/>
          </a:xfrm>
          <a:prstGeom prst="rect">
            <a:avLst/>
          </a:prstGeom>
        </p:spPr>
      </p:pic>
      <p:pic>
        <p:nvPicPr>
          <p:cNvPr id="7" name="Picture 6" descr="IMG_0587.JPG"/>
          <p:cNvPicPr>
            <a:picLocks noChangeAspect="1"/>
          </p:cNvPicPr>
          <p:nvPr/>
        </p:nvPicPr>
        <p:blipFill>
          <a:blip r:embed="rId5" cstate="print"/>
          <a:stretch>
            <a:fillRect/>
          </a:stretch>
        </p:blipFill>
        <p:spPr>
          <a:xfrm>
            <a:off x="7596337" y="188640"/>
            <a:ext cx="1152128" cy="1542519"/>
          </a:xfrm>
          <a:prstGeom prst="rect">
            <a:avLst/>
          </a:prstGeom>
        </p:spPr>
      </p:pic>
      <p:pic>
        <p:nvPicPr>
          <p:cNvPr id="8" name="Picture 7" descr="IMG_4702.JPG"/>
          <p:cNvPicPr>
            <a:picLocks noChangeAspect="1"/>
          </p:cNvPicPr>
          <p:nvPr/>
        </p:nvPicPr>
        <p:blipFill>
          <a:blip r:embed="rId6" cstate="print"/>
          <a:stretch>
            <a:fillRect/>
          </a:stretch>
        </p:blipFill>
        <p:spPr>
          <a:xfrm>
            <a:off x="3203848" y="1268760"/>
            <a:ext cx="1152127" cy="1542517"/>
          </a:xfrm>
          <a:prstGeom prst="rect">
            <a:avLst/>
          </a:prstGeom>
        </p:spPr>
      </p:pic>
      <p:pic>
        <p:nvPicPr>
          <p:cNvPr id="9" name="Picture 8" descr="IMG_4705.JPG"/>
          <p:cNvPicPr>
            <a:picLocks noChangeAspect="1"/>
          </p:cNvPicPr>
          <p:nvPr/>
        </p:nvPicPr>
        <p:blipFill>
          <a:blip r:embed="rId7" cstate="print"/>
          <a:stretch>
            <a:fillRect/>
          </a:stretch>
        </p:blipFill>
        <p:spPr>
          <a:xfrm>
            <a:off x="4644008" y="1196752"/>
            <a:ext cx="1193015" cy="1597260"/>
          </a:xfrm>
          <a:prstGeom prst="rect">
            <a:avLst/>
          </a:prstGeom>
        </p:spPr>
      </p:pic>
      <p:pic>
        <p:nvPicPr>
          <p:cNvPr id="10" name="Picture 9" descr="IMG_4722.JPG"/>
          <p:cNvPicPr>
            <a:picLocks noChangeAspect="1"/>
          </p:cNvPicPr>
          <p:nvPr/>
        </p:nvPicPr>
        <p:blipFill>
          <a:blip r:embed="rId8" cstate="print"/>
          <a:stretch>
            <a:fillRect/>
          </a:stretch>
        </p:blipFill>
        <p:spPr>
          <a:xfrm>
            <a:off x="7740352" y="1772816"/>
            <a:ext cx="1193015" cy="1597260"/>
          </a:xfrm>
          <a:prstGeom prst="rect">
            <a:avLst/>
          </a:prstGeom>
        </p:spPr>
      </p:pic>
      <p:pic>
        <p:nvPicPr>
          <p:cNvPr id="11" name="Picture 10" descr="IMG_4709.JPG"/>
          <p:cNvPicPr>
            <a:picLocks noChangeAspect="1"/>
          </p:cNvPicPr>
          <p:nvPr/>
        </p:nvPicPr>
        <p:blipFill>
          <a:blip r:embed="rId9" cstate="print"/>
          <a:stretch>
            <a:fillRect/>
          </a:stretch>
        </p:blipFill>
        <p:spPr>
          <a:xfrm>
            <a:off x="251521" y="1772817"/>
            <a:ext cx="1152128" cy="1368152"/>
          </a:xfrm>
          <a:prstGeom prst="rect">
            <a:avLst/>
          </a:prstGeom>
        </p:spPr>
      </p:pic>
      <p:sp>
        <p:nvSpPr>
          <p:cNvPr id="12" name="TextBox 11"/>
          <p:cNvSpPr txBox="1"/>
          <p:nvPr/>
        </p:nvSpPr>
        <p:spPr>
          <a:xfrm>
            <a:off x="1619672" y="1916832"/>
            <a:ext cx="1440160" cy="1200329"/>
          </a:xfrm>
          <a:prstGeom prst="rect">
            <a:avLst/>
          </a:prstGeom>
          <a:noFill/>
        </p:spPr>
        <p:txBody>
          <a:bodyPr wrap="square" rtlCol="0">
            <a:spAutoFit/>
          </a:bodyPr>
          <a:lstStyle/>
          <a:p>
            <a:r>
              <a:rPr lang="en-GB" dirty="0"/>
              <a:t>Number 4 was our number of the week.</a:t>
            </a:r>
          </a:p>
        </p:txBody>
      </p:sp>
      <p:sp>
        <p:nvSpPr>
          <p:cNvPr id="13" name="TextBox 12"/>
          <p:cNvSpPr txBox="1"/>
          <p:nvPr/>
        </p:nvSpPr>
        <p:spPr>
          <a:xfrm>
            <a:off x="6012160" y="1700808"/>
            <a:ext cx="1512168" cy="1477328"/>
          </a:xfrm>
          <a:prstGeom prst="rect">
            <a:avLst/>
          </a:prstGeom>
          <a:noFill/>
        </p:spPr>
        <p:txBody>
          <a:bodyPr wrap="square" rtlCol="0">
            <a:spAutoFit/>
          </a:bodyPr>
          <a:lstStyle/>
          <a:p>
            <a:r>
              <a:rPr lang="en-GB" dirty="0"/>
              <a:t>We found and made lots of things that represented 4.</a:t>
            </a:r>
          </a:p>
        </p:txBody>
      </p:sp>
      <p:sp>
        <p:nvSpPr>
          <p:cNvPr id="14" name="TextBox 13"/>
          <p:cNvSpPr txBox="1"/>
          <p:nvPr/>
        </p:nvSpPr>
        <p:spPr>
          <a:xfrm>
            <a:off x="323528" y="3356992"/>
            <a:ext cx="8568952" cy="3139321"/>
          </a:xfrm>
          <a:prstGeom prst="rect">
            <a:avLst/>
          </a:prstGeom>
          <a:noFill/>
        </p:spPr>
        <p:txBody>
          <a:bodyPr wrap="square" rtlCol="0">
            <a:spAutoFit/>
          </a:bodyPr>
          <a:lstStyle/>
          <a:p>
            <a:r>
              <a:rPr lang="en-GB" dirty="0"/>
              <a:t>YR follow the early maths fluency programme, NCETM maths and White Rose maths. We watch Number Blocks and understand where our number of the week comes within the number system. When learning about number 4 for example we would look at: </a:t>
            </a:r>
          </a:p>
          <a:p>
            <a:pPr>
              <a:buFont typeface="Arial" pitchFamily="34" charset="0"/>
              <a:buChar char="•"/>
            </a:pPr>
            <a:r>
              <a:rPr lang="en-GB" dirty="0"/>
              <a:t>Where number 4 belongs on the number line</a:t>
            </a:r>
          </a:p>
          <a:p>
            <a:pPr>
              <a:buFont typeface="Arial" pitchFamily="34" charset="0"/>
              <a:buChar char="•"/>
            </a:pPr>
            <a:r>
              <a:rPr lang="en-GB" dirty="0"/>
              <a:t>What is 1 more and 1 less than 4</a:t>
            </a:r>
          </a:p>
          <a:p>
            <a:pPr>
              <a:buFont typeface="Arial" pitchFamily="34" charset="0"/>
              <a:buChar char="•"/>
            </a:pPr>
            <a:r>
              <a:rPr lang="en-GB" dirty="0"/>
              <a:t>How to make 4p using different coins</a:t>
            </a:r>
          </a:p>
          <a:p>
            <a:pPr>
              <a:buFont typeface="Arial" pitchFamily="34" charset="0"/>
              <a:buChar char="•"/>
            </a:pPr>
            <a:r>
              <a:rPr lang="en-GB" dirty="0"/>
              <a:t>Different ways we can make 4 </a:t>
            </a:r>
            <a:r>
              <a:rPr lang="en-GB" dirty="0" err="1"/>
              <a:t>e.g</a:t>
            </a:r>
            <a:r>
              <a:rPr lang="en-GB" dirty="0"/>
              <a:t> 3+1 or 2+2 or 4 lots of 1</a:t>
            </a:r>
          </a:p>
          <a:p>
            <a:pPr>
              <a:buFont typeface="Arial" pitchFamily="34" charset="0"/>
              <a:buChar char="•"/>
            </a:pPr>
            <a:r>
              <a:rPr lang="en-GB" dirty="0"/>
              <a:t>Who is fourth in the line</a:t>
            </a:r>
          </a:p>
          <a:p>
            <a:pPr>
              <a:buFont typeface="Arial" pitchFamily="34" charset="0"/>
              <a:buChar char="•"/>
            </a:pPr>
            <a:r>
              <a:rPr lang="en-GB" dirty="0"/>
              <a:t>What number 4s can look like</a:t>
            </a:r>
          </a:p>
          <a:p>
            <a:pPr>
              <a:buFont typeface="Arial" pitchFamily="34" charset="0"/>
              <a:buChar char="•"/>
            </a:pPr>
            <a:r>
              <a:rPr lang="en-GB" dirty="0"/>
              <a:t>Shapes with 4 sides.</a:t>
            </a:r>
          </a:p>
          <a:p>
            <a:pPr>
              <a:buFont typeface="Arial" pitchFamily="34" charset="0"/>
              <a:buChar char="•"/>
            </a:pPr>
            <a:r>
              <a:rPr lang="en-GB" dirty="0"/>
              <a:t>4 o’clock and what happens at this time……   and much </a:t>
            </a:r>
            <a:r>
              <a:rPr lang="en-GB" dirty="0" err="1"/>
              <a:t>much</a:t>
            </a:r>
            <a:r>
              <a:rPr lang="en-GB" dirty="0"/>
              <a:t> more!!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a:t>YR Rewards </a:t>
            </a:r>
          </a:p>
        </p:txBody>
      </p:sp>
      <p:pic>
        <p:nvPicPr>
          <p:cNvPr id="6" name="Content Placeholder 5" descr="IMG_5054.JPG"/>
          <p:cNvPicPr>
            <a:picLocks noGrp="1" noChangeAspect="1"/>
          </p:cNvPicPr>
          <p:nvPr>
            <p:ph idx="1"/>
          </p:nvPr>
        </p:nvPicPr>
        <p:blipFill>
          <a:blip r:embed="rId2" cstate="print"/>
          <a:stretch>
            <a:fillRect/>
          </a:stretch>
        </p:blipFill>
        <p:spPr>
          <a:xfrm>
            <a:off x="395536" y="188641"/>
            <a:ext cx="2664296" cy="2808312"/>
          </a:xfrm>
        </p:spPr>
      </p:pic>
      <p:pic>
        <p:nvPicPr>
          <p:cNvPr id="7" name="Picture 6" descr="IMG_5055.JPG"/>
          <p:cNvPicPr>
            <a:picLocks noChangeAspect="1"/>
          </p:cNvPicPr>
          <p:nvPr/>
        </p:nvPicPr>
        <p:blipFill>
          <a:blip r:embed="rId3" cstate="print"/>
          <a:stretch>
            <a:fillRect/>
          </a:stretch>
        </p:blipFill>
        <p:spPr>
          <a:xfrm>
            <a:off x="3419872" y="836712"/>
            <a:ext cx="5328592" cy="2232248"/>
          </a:xfrm>
          <a:prstGeom prst="rect">
            <a:avLst/>
          </a:prstGeom>
        </p:spPr>
      </p:pic>
      <p:sp>
        <p:nvSpPr>
          <p:cNvPr id="8" name="TextBox 7"/>
          <p:cNvSpPr txBox="1"/>
          <p:nvPr/>
        </p:nvSpPr>
        <p:spPr>
          <a:xfrm>
            <a:off x="395536" y="3140968"/>
            <a:ext cx="8352928" cy="3539430"/>
          </a:xfrm>
          <a:prstGeom prst="rect">
            <a:avLst/>
          </a:prstGeom>
          <a:noFill/>
        </p:spPr>
        <p:txBody>
          <a:bodyPr wrap="square" rtlCol="0">
            <a:spAutoFit/>
          </a:bodyPr>
          <a:lstStyle/>
          <a:p>
            <a:r>
              <a:rPr lang="en-GB" sz="1400" dirty="0"/>
              <a:t>Children in YR are rewarded daily with positive </a:t>
            </a:r>
            <a:r>
              <a:rPr lang="en-GB" sz="1400" dirty="0">
                <a:solidFill>
                  <a:srgbClr val="FF0000"/>
                </a:solidFill>
              </a:rPr>
              <a:t>praise</a:t>
            </a:r>
            <a:r>
              <a:rPr lang="en-GB" sz="1400" dirty="0"/>
              <a:t> and encouragement and are supported to always be the best that they can be. They will receive </a:t>
            </a:r>
            <a:r>
              <a:rPr lang="en-GB" sz="1400" dirty="0">
                <a:solidFill>
                  <a:srgbClr val="FF0000"/>
                </a:solidFill>
              </a:rPr>
              <a:t>stickers</a:t>
            </a:r>
            <a:r>
              <a:rPr lang="en-GB" sz="1400" dirty="0"/>
              <a:t> for doing their best and will get a coloured token for their coloured team. They may also be rewarded in the following ways:</a:t>
            </a:r>
          </a:p>
          <a:p>
            <a:pPr>
              <a:buFont typeface="Arial" pitchFamily="34" charset="0"/>
              <a:buChar char="•"/>
            </a:pPr>
            <a:r>
              <a:rPr lang="en-GB" sz="1400" dirty="0">
                <a:solidFill>
                  <a:srgbClr val="FF0000"/>
                </a:solidFill>
              </a:rPr>
              <a:t>Star of the day/ Star of the Week</a:t>
            </a:r>
            <a:r>
              <a:rPr lang="en-GB" sz="1400" dirty="0"/>
              <a:t>. Two children are chosen every day to be Star of the Day and one child will be chosen on a Friday to be Star of the Week. They will come home with a star of the day/week sticker and will get a treat from the treat tin in class. Children who get Star of the Week will bring Scruffy the dog home for the weekend. Please take some photos and sent them to the YR class email to show what Scruffy has done over the weekend with your child.</a:t>
            </a:r>
          </a:p>
          <a:p>
            <a:pPr>
              <a:buFont typeface="Arial" pitchFamily="34" charset="0"/>
              <a:buChar char="•"/>
            </a:pPr>
            <a:r>
              <a:rPr lang="en-GB" sz="1400" dirty="0">
                <a:solidFill>
                  <a:srgbClr val="FF0000"/>
                </a:solidFill>
              </a:rPr>
              <a:t>Star Cards/Gold Stars</a:t>
            </a:r>
            <a:r>
              <a:rPr lang="en-GB" sz="1400" dirty="0"/>
              <a:t>. Children will get gold stars when they consistently demonstrate our school values of  </a:t>
            </a:r>
            <a:r>
              <a:rPr lang="en-GB" sz="1400" dirty="0" err="1"/>
              <a:t>Melling</a:t>
            </a:r>
            <a:r>
              <a:rPr lang="en-GB" sz="1400" dirty="0"/>
              <a:t> Manners, Friendship care and kindness, high standards of learning, high standards of  behaviour, can do not can’t do and giving is more important than receiving. When  children have 10 stars on their card they receive a badge in our caps assembly to put on their school cap (these are kept in school). </a:t>
            </a:r>
            <a:r>
              <a:rPr lang="en-GB" sz="1400" dirty="0">
                <a:solidFill>
                  <a:srgbClr val="FF0000"/>
                </a:solidFill>
              </a:rPr>
              <a:t>Golden text. </a:t>
            </a:r>
            <a:endParaRPr lang="en-GB" sz="1400" dirty="0"/>
          </a:p>
          <a:p>
            <a:pPr>
              <a:buFont typeface="Arial" pitchFamily="34" charset="0"/>
              <a:buChar char="•"/>
            </a:pPr>
            <a:r>
              <a:rPr lang="en-GB" sz="1400" dirty="0">
                <a:solidFill>
                  <a:srgbClr val="FF0000"/>
                </a:solidFill>
              </a:rPr>
              <a:t>Name in Lights.  </a:t>
            </a:r>
            <a:r>
              <a:rPr lang="en-GB" sz="1400" dirty="0"/>
              <a:t>Children will get their name displayed on their class  ‘Name in Lights’ display for demonstrating our behaviour values of  ‘Be Ready’, ‘Be Respectful’, ‘Be Safe’, ‘Be Kind’.</a:t>
            </a:r>
          </a:p>
          <a:p>
            <a:pPr>
              <a:buFont typeface="Arial" pitchFamily="34" charset="0"/>
              <a:buChar char="•"/>
            </a:pPr>
            <a:r>
              <a:rPr lang="en-GB" sz="1400" dirty="0">
                <a:solidFill>
                  <a:srgbClr val="FF0000"/>
                </a:solidFill>
              </a:rPr>
              <a:t>Roar. </a:t>
            </a:r>
            <a:r>
              <a:rPr lang="en-GB" sz="1400" dirty="0"/>
              <a:t>Roar is our class lion who is awarded to a child every Friday for showing resilience. Roar will come home with your child for the weekend. Please send photos to the YR email of your child showing resilience at home.</a:t>
            </a:r>
            <a:endParaRPr lang="en-GB" sz="1400" dirty="0">
              <a:solidFill>
                <a:srgbClr val="FF000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CUPS</a:t>
            </a:r>
          </a:p>
        </p:txBody>
      </p:sp>
      <p:sp>
        <p:nvSpPr>
          <p:cNvPr id="3" name="Content Placeholder 2"/>
          <p:cNvSpPr>
            <a:spLocks noGrp="1"/>
          </p:cNvSpPr>
          <p:nvPr>
            <p:ph idx="1"/>
          </p:nvPr>
        </p:nvSpPr>
        <p:spPr/>
        <p:txBody>
          <a:bodyPr>
            <a:normAutofit fontScale="77500" lnSpcReduction="20000"/>
          </a:bodyPr>
          <a:lstStyle/>
          <a:p>
            <a:r>
              <a:rPr lang="en-GB" dirty="0">
                <a:solidFill>
                  <a:srgbClr val="FF0000"/>
                </a:solidFill>
              </a:rPr>
              <a:t>Courtesy Cup/ Cullen Cup/ </a:t>
            </a:r>
            <a:r>
              <a:rPr lang="en-GB" dirty="0" err="1">
                <a:solidFill>
                  <a:srgbClr val="FF0000"/>
                </a:solidFill>
              </a:rPr>
              <a:t>Apter</a:t>
            </a:r>
            <a:r>
              <a:rPr lang="en-GB" dirty="0">
                <a:solidFill>
                  <a:srgbClr val="FF0000"/>
                </a:solidFill>
              </a:rPr>
              <a:t> Cup/Gem of a Reader</a:t>
            </a:r>
            <a:r>
              <a:rPr lang="en-GB" dirty="0"/>
              <a:t>. Every few weeks one child from YR will be chosen to receive one of our school cups. The Courtesy Cup is for lovely manners and being respectful, the Cullen Cup is for hard work and the </a:t>
            </a:r>
            <a:r>
              <a:rPr lang="en-GB" dirty="0" err="1"/>
              <a:t>Apter</a:t>
            </a:r>
            <a:r>
              <a:rPr lang="en-GB" dirty="0"/>
              <a:t> Cup is for being a good friend and never giving up. The Gem of a reader is for children who show a love for reading. Your child will be presented with the cup in assembly(the cup stays in class) and will bring a school medal home (to keep). We will inform you when your child is receiving a cup so you can come to the assembly (Friday 2.30pm). Please keep this a secret as we like it to be a surprise for the children. A photo of your child with the cup will be put on the class page of the website on the Friday evening.</a:t>
            </a:r>
          </a:p>
          <a:p>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en-GB" dirty="0"/>
              <a:t>Homework in YR</a:t>
            </a:r>
          </a:p>
        </p:txBody>
      </p:sp>
      <p:sp>
        <p:nvSpPr>
          <p:cNvPr id="3" name="Content Placeholder 2"/>
          <p:cNvSpPr>
            <a:spLocks noGrp="1"/>
          </p:cNvSpPr>
          <p:nvPr>
            <p:ph idx="1"/>
          </p:nvPr>
        </p:nvSpPr>
        <p:spPr>
          <a:xfrm>
            <a:off x="457200" y="980728"/>
            <a:ext cx="8229600" cy="5688632"/>
          </a:xfrm>
        </p:spPr>
        <p:txBody>
          <a:bodyPr>
            <a:normAutofit/>
          </a:bodyPr>
          <a:lstStyle/>
          <a:p>
            <a:r>
              <a:rPr lang="en-GB" dirty="0">
                <a:solidFill>
                  <a:srgbClr val="00B050"/>
                </a:solidFill>
              </a:rPr>
              <a:t>See Saw. </a:t>
            </a:r>
            <a:r>
              <a:rPr lang="en-GB" dirty="0"/>
              <a:t>All home learning for YR will be set on the see saw app </a:t>
            </a:r>
            <a:r>
              <a:rPr lang="en-GB" dirty="0">
                <a:solidFill>
                  <a:srgbClr val="FF0000"/>
                </a:solidFill>
              </a:rPr>
              <a:t>(logins). </a:t>
            </a:r>
            <a:r>
              <a:rPr lang="en-GB" dirty="0"/>
              <a:t>This may include:</a:t>
            </a:r>
            <a:endParaRPr lang="en-GB" dirty="0">
              <a:solidFill>
                <a:srgbClr val="00B050"/>
              </a:solidFill>
            </a:endParaRPr>
          </a:p>
          <a:p>
            <a:r>
              <a:rPr lang="en-GB" dirty="0">
                <a:solidFill>
                  <a:srgbClr val="00B050"/>
                </a:solidFill>
              </a:rPr>
              <a:t>Education City. </a:t>
            </a:r>
            <a:r>
              <a:rPr lang="en-GB" sz="2400" dirty="0"/>
              <a:t>This will usually consist of phonics and maths activities to reinforce learning in school. There may also be some topic based activities. </a:t>
            </a:r>
          </a:p>
          <a:p>
            <a:r>
              <a:rPr lang="en-GB" dirty="0">
                <a:solidFill>
                  <a:srgbClr val="00B050"/>
                </a:solidFill>
              </a:rPr>
              <a:t>Home Learning Challenges. </a:t>
            </a:r>
            <a:r>
              <a:rPr lang="en-GB" sz="2400" dirty="0"/>
              <a:t>Topic based and practical activities will be put on the see-saw app when needed </a:t>
            </a:r>
            <a:r>
              <a:rPr lang="en-GB" sz="2400" dirty="0" err="1"/>
              <a:t>eg</a:t>
            </a:r>
            <a:r>
              <a:rPr lang="en-GB" sz="2400" dirty="0"/>
              <a:t> going on a woodland walk, making a family tree etc.</a:t>
            </a:r>
          </a:p>
          <a:p>
            <a:r>
              <a:rPr lang="en-GB" dirty="0">
                <a:solidFill>
                  <a:srgbClr val="00B050"/>
                </a:solidFill>
              </a:rPr>
              <a:t>Oxford Owl Reading and phonics. </a:t>
            </a:r>
            <a:r>
              <a:rPr lang="en-GB" sz="2400" dirty="0"/>
              <a:t>Books will be set for you to read at home and phonics videos will also be sent to help practise sounds learnt in class.</a:t>
            </a:r>
            <a:endParaRPr lang="en-GB" sz="2400" dirty="0">
              <a:solidFill>
                <a:srgbClr val="00B050"/>
              </a:solidFill>
            </a:endParaRPr>
          </a:p>
          <a:p>
            <a:endParaRPr lang="en-GB" dirty="0">
              <a:solidFill>
                <a:srgbClr val="00B05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Start and end of the day</a:t>
            </a:r>
          </a:p>
        </p:txBody>
      </p:sp>
      <p:sp>
        <p:nvSpPr>
          <p:cNvPr id="3" name="Content Placeholder 2"/>
          <p:cNvSpPr>
            <a:spLocks noGrp="1"/>
          </p:cNvSpPr>
          <p:nvPr>
            <p:ph idx="1"/>
          </p:nvPr>
        </p:nvSpPr>
        <p:spPr>
          <a:xfrm>
            <a:off x="457200" y="1600200"/>
            <a:ext cx="8229600" cy="4925144"/>
          </a:xfrm>
        </p:spPr>
        <p:txBody>
          <a:bodyPr>
            <a:normAutofit lnSpcReduction="10000"/>
          </a:bodyPr>
          <a:lstStyle/>
          <a:p>
            <a:r>
              <a:rPr lang="en-GB" sz="2800" dirty="0"/>
              <a:t>Please continue to bring children onto the playground before school and encourage them to walk in by themselves (with all of their own bags)</a:t>
            </a:r>
          </a:p>
          <a:p>
            <a:r>
              <a:rPr lang="en-GB" sz="2800" dirty="0"/>
              <a:t>After school:  staff will call your child’s name and you need to come forward and collect them from the YR door. If you need to speak to staff, please wait on the edge of the field or back on the playground until all children have been seen out safely. Staff will then be able to see you. </a:t>
            </a:r>
          </a:p>
          <a:p>
            <a:r>
              <a:rPr lang="en-GB" sz="2800" dirty="0"/>
              <a:t>Thank you for your patience with this. Hopefully, it will speed up once we all get used to it.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a:t>YR Reminders</a:t>
            </a:r>
          </a:p>
        </p:txBody>
      </p:sp>
      <p:sp>
        <p:nvSpPr>
          <p:cNvPr id="3" name="Content Placeholder 2"/>
          <p:cNvSpPr>
            <a:spLocks noGrp="1"/>
          </p:cNvSpPr>
          <p:nvPr>
            <p:ph idx="1"/>
          </p:nvPr>
        </p:nvSpPr>
        <p:spPr>
          <a:xfrm>
            <a:off x="539552" y="908720"/>
            <a:ext cx="8229600" cy="5400600"/>
          </a:xfrm>
        </p:spPr>
        <p:txBody>
          <a:bodyPr>
            <a:normAutofit fontScale="62500" lnSpcReduction="20000"/>
          </a:bodyPr>
          <a:lstStyle/>
          <a:p>
            <a:r>
              <a:rPr lang="en-GB" dirty="0"/>
              <a:t>The YR </a:t>
            </a:r>
            <a:r>
              <a:rPr lang="en-GB" dirty="0">
                <a:solidFill>
                  <a:srgbClr val="00B050"/>
                </a:solidFill>
              </a:rPr>
              <a:t>class email </a:t>
            </a:r>
            <a:r>
              <a:rPr lang="en-GB" dirty="0"/>
              <a:t>is </a:t>
            </a:r>
            <a:r>
              <a:rPr lang="en-GB" dirty="0">
                <a:hlinkClick r:id="rId2"/>
              </a:rPr>
              <a:t>yr.melling@schools.sefton.gov.uk</a:t>
            </a:r>
            <a:r>
              <a:rPr lang="en-GB" dirty="0"/>
              <a:t> You can leave messages for YR staff but the emails may not be replied to immediately. The YR email will be checked before and after school.</a:t>
            </a:r>
          </a:p>
          <a:p>
            <a:r>
              <a:rPr lang="en-GB" dirty="0"/>
              <a:t> </a:t>
            </a:r>
            <a:r>
              <a:rPr lang="en-GB" dirty="0">
                <a:solidFill>
                  <a:srgbClr val="00B050"/>
                </a:solidFill>
              </a:rPr>
              <a:t>Class web page. </a:t>
            </a:r>
            <a:r>
              <a:rPr lang="en-GB" dirty="0"/>
              <a:t>Please keep checking the YR class page for letters, updates and photos.</a:t>
            </a:r>
            <a:endParaRPr lang="en-GB" dirty="0">
              <a:solidFill>
                <a:srgbClr val="00B050"/>
              </a:solidFill>
            </a:endParaRPr>
          </a:p>
          <a:p>
            <a:r>
              <a:rPr lang="en-GB" sz="4400" b="1" dirty="0">
                <a:solidFill>
                  <a:srgbClr val="00B050"/>
                </a:solidFill>
              </a:rPr>
              <a:t>Names</a:t>
            </a:r>
            <a:r>
              <a:rPr lang="en-GB" sz="4400" b="1" dirty="0"/>
              <a:t> </a:t>
            </a:r>
            <a:r>
              <a:rPr lang="en-GB" sz="4400" b="1" dirty="0">
                <a:solidFill>
                  <a:srgbClr val="00B050"/>
                </a:solidFill>
              </a:rPr>
              <a:t>in clothes </a:t>
            </a:r>
            <a:r>
              <a:rPr lang="en-GB" dirty="0"/>
              <a:t>and on anything the child brings to school </a:t>
            </a:r>
            <a:r>
              <a:rPr lang="en-GB" dirty="0" err="1"/>
              <a:t>eg</a:t>
            </a:r>
            <a:r>
              <a:rPr lang="en-GB" dirty="0">
                <a:solidFill>
                  <a:srgbClr val="FF0000"/>
                </a:solidFill>
              </a:rPr>
              <a:t> water bottle, shoes</a:t>
            </a:r>
            <a:r>
              <a:rPr lang="en-GB" dirty="0"/>
              <a:t>.</a:t>
            </a:r>
          </a:p>
          <a:p>
            <a:r>
              <a:rPr lang="en-GB" dirty="0" err="1">
                <a:solidFill>
                  <a:srgbClr val="00B050"/>
                </a:solidFill>
              </a:rPr>
              <a:t>Wellies</a:t>
            </a:r>
            <a:r>
              <a:rPr lang="en-GB" dirty="0">
                <a:solidFill>
                  <a:srgbClr val="00B050"/>
                </a:solidFill>
              </a:rPr>
              <a:t> and waterproofs. </a:t>
            </a:r>
            <a:r>
              <a:rPr lang="en-GB" dirty="0"/>
              <a:t>Please ensure you have sent waterproofs and wellies to school with your child as they will need these for messy, outdoor activities and forest school sessions. £1 donation </a:t>
            </a:r>
            <a:r>
              <a:rPr lang="en-GB"/>
              <a:t>every Monday.</a:t>
            </a:r>
            <a:endParaRPr lang="en-GB" dirty="0">
              <a:solidFill>
                <a:srgbClr val="00B050"/>
              </a:solidFill>
            </a:endParaRPr>
          </a:p>
          <a:p>
            <a:r>
              <a:rPr lang="en-GB" dirty="0">
                <a:solidFill>
                  <a:srgbClr val="00B050"/>
                </a:solidFill>
              </a:rPr>
              <a:t> PE bags. </a:t>
            </a:r>
            <a:r>
              <a:rPr lang="en-GB" dirty="0"/>
              <a:t>Children need a PE bag to keep their waterproof clothes in. They will do PE in their YR uniform (joggers or shorts).</a:t>
            </a:r>
            <a:endParaRPr lang="en-GB" dirty="0">
              <a:solidFill>
                <a:srgbClr val="00B050"/>
              </a:solidFill>
            </a:endParaRPr>
          </a:p>
          <a:p>
            <a:r>
              <a:rPr lang="en-GB" dirty="0"/>
              <a:t>Please make sure your child has black </a:t>
            </a:r>
            <a:r>
              <a:rPr lang="en-GB" dirty="0" err="1">
                <a:solidFill>
                  <a:srgbClr val="00B050"/>
                </a:solidFill>
              </a:rPr>
              <a:t>velcro</a:t>
            </a:r>
            <a:r>
              <a:rPr lang="en-GB" dirty="0">
                <a:solidFill>
                  <a:srgbClr val="00B050"/>
                </a:solidFill>
              </a:rPr>
              <a:t> trainers…</a:t>
            </a:r>
            <a:r>
              <a:rPr lang="en-GB" dirty="0"/>
              <a:t>No</a:t>
            </a:r>
            <a:r>
              <a:rPr lang="en-GB" dirty="0">
                <a:solidFill>
                  <a:srgbClr val="00B050"/>
                </a:solidFill>
              </a:rPr>
              <a:t> </a:t>
            </a:r>
            <a:r>
              <a:rPr lang="en-GB" dirty="0"/>
              <a:t>shoes or trainers with laces please.</a:t>
            </a:r>
          </a:p>
          <a:p>
            <a:r>
              <a:rPr lang="en-GB" dirty="0"/>
              <a:t>Please put sun cream on your children before school if the weather is hot and send caps to school. (hats, gloves and scarves in winter please)</a:t>
            </a:r>
          </a:p>
          <a:p>
            <a:r>
              <a:rPr lang="en-GB" dirty="0"/>
              <a:t>Absence reporting - on the day/ direct to office/ answer phone  (appointments to be given to school office)</a:t>
            </a:r>
          </a:p>
          <a:p>
            <a:r>
              <a:rPr lang="en-GB" dirty="0"/>
              <a:t>No jewellery, nail varnish or tattoos are allowed in school.</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CF611-DCF9-4483-9694-611D3205D37F}"/>
              </a:ext>
            </a:extLst>
          </p:cNvPr>
          <p:cNvSpPr>
            <a:spLocks noGrp="1"/>
          </p:cNvSpPr>
          <p:nvPr>
            <p:ph type="title"/>
          </p:nvPr>
        </p:nvSpPr>
        <p:spPr/>
        <p:txBody>
          <a:bodyPr/>
          <a:lstStyle/>
          <a:p>
            <a:r>
              <a:rPr lang="en-GB" dirty="0"/>
              <a:t>THANK YOU FOR COMING</a:t>
            </a:r>
          </a:p>
        </p:txBody>
      </p:sp>
      <p:sp>
        <p:nvSpPr>
          <p:cNvPr id="3" name="Content Placeholder 2">
            <a:extLst>
              <a:ext uri="{FF2B5EF4-FFF2-40B4-BE49-F238E27FC236}">
                <a16:creationId xmlns:a16="http://schemas.microsoft.com/office/drawing/2014/main" id="{528300C9-5CA4-45ED-A09A-BE34253A09A6}"/>
              </a:ext>
            </a:extLst>
          </p:cNvPr>
          <p:cNvSpPr>
            <a:spLocks noGrp="1"/>
          </p:cNvSpPr>
          <p:nvPr>
            <p:ph idx="1"/>
          </p:nvPr>
        </p:nvSpPr>
        <p:spPr/>
        <p:txBody>
          <a:bodyPr/>
          <a:lstStyle/>
          <a:p>
            <a:pPr marL="0" indent="0">
              <a:buNone/>
            </a:pPr>
            <a:r>
              <a:rPr lang="en-GB" dirty="0"/>
              <a:t>Any questions?</a:t>
            </a:r>
          </a:p>
          <a:p>
            <a:pPr marL="0" indent="0">
              <a:buNone/>
            </a:pPr>
            <a:r>
              <a:rPr lang="en-GB" dirty="0"/>
              <a:t>We are really looking forward to working with you all to ensure your children can ‘Be the best that they can be…be proud’</a:t>
            </a:r>
          </a:p>
          <a:p>
            <a:pPr marL="0" indent="0">
              <a:buNone/>
            </a:pPr>
            <a:endParaRPr lang="en-GB" dirty="0"/>
          </a:p>
          <a:p>
            <a:pPr marL="0" indent="0">
              <a:buNone/>
            </a:pPr>
            <a:endParaRPr lang="en-GB" dirty="0"/>
          </a:p>
        </p:txBody>
      </p:sp>
      <p:pic>
        <p:nvPicPr>
          <p:cNvPr id="5" name="Picture 4">
            <a:extLst>
              <a:ext uri="{FF2B5EF4-FFF2-40B4-BE49-F238E27FC236}">
                <a16:creationId xmlns:a16="http://schemas.microsoft.com/office/drawing/2014/main" id="{90240028-7603-4568-B5D2-D533E46F52B1}"/>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20072" y="3480318"/>
            <a:ext cx="3063057" cy="2940371"/>
          </a:xfrm>
          <a:prstGeom prst="rect">
            <a:avLst/>
          </a:prstGeom>
        </p:spPr>
      </p:pic>
    </p:spTree>
    <p:extLst>
      <p:ext uri="{BB962C8B-B14F-4D97-AF65-F5344CB8AC3E}">
        <p14:creationId xmlns:p14="http://schemas.microsoft.com/office/powerpoint/2010/main" val="18476220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276</TotalTime>
  <Words>1411</Words>
  <Application>Microsoft Office PowerPoint</Application>
  <PresentationFormat>On-screen Show (4:3)</PresentationFormat>
  <Paragraphs>59</Paragraphs>
  <Slides>11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Calibri</vt:lpstr>
      <vt:lpstr>Office Theme</vt:lpstr>
      <vt:lpstr>YR Parent Information September 2024</vt:lpstr>
      <vt:lpstr>Staff in YR</vt:lpstr>
      <vt:lpstr>Read, Write, Inc Phonics</vt:lpstr>
      <vt:lpstr>Reading Books</vt:lpstr>
      <vt:lpstr>Maths in YR</vt:lpstr>
      <vt:lpstr>YR Rewards </vt:lpstr>
      <vt:lpstr>CUPS</vt:lpstr>
      <vt:lpstr>Homework in YR</vt:lpstr>
      <vt:lpstr>Start and end of the day</vt:lpstr>
      <vt:lpstr>YR Reminders</vt:lpstr>
      <vt:lpstr>THANK YOU FOR COMING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YR Parent Information September 2020</dc:title>
  <dc:creator>User</dc:creator>
  <cp:lastModifiedBy>Joanne Hargreaves</cp:lastModifiedBy>
  <cp:revision>52</cp:revision>
  <dcterms:created xsi:type="dcterms:W3CDTF">2020-09-14T16:21:24Z</dcterms:created>
  <dcterms:modified xsi:type="dcterms:W3CDTF">2024-09-16T15:37:36Z</dcterms:modified>
</cp:coreProperties>
</file>