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75" r:id="rId3"/>
    <p:sldId id="274" r:id="rId4"/>
    <p:sldId id="261" r:id="rId5"/>
    <p:sldId id="262" r:id="rId6"/>
    <p:sldId id="263" r:id="rId7"/>
    <p:sldId id="265" r:id="rId8"/>
    <p:sldId id="266" r:id="rId9"/>
    <p:sldId id="268" r:id="rId10"/>
    <p:sldId id="27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68" autoAdjust="0"/>
    <p:restoredTop sz="92540" autoAdjust="0"/>
  </p:normalViewPr>
  <p:slideViewPr>
    <p:cSldViewPr>
      <p:cViewPr varScale="1">
        <p:scale>
          <a:sx n="67" d="100"/>
          <a:sy n="67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B3182B-2AF5-4ECA-AC28-6E86F2877A4C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FAF1DB-C334-447C-88B1-4FE6ACD185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26799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FAF1DB-C334-447C-88B1-4FE6ACD185FF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441953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525FF-2776-4448-8A18-1E5932A3CB1B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99779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42268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577279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18231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97081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40278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03709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20305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5113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65724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7200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1655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6000"/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1C2F0-B332-4B6E-BFE9-226CFCCDF71E}" type="datetimeFigureOut">
              <a:rPr lang="en-GB" smtClean="0"/>
              <a:pPr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27D3D-9337-4158-B342-EDA65C0FBBB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38976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0707" y="91510"/>
            <a:ext cx="8712968" cy="66851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20339541">
            <a:off x="3214" y="2211873"/>
            <a:ext cx="8991949" cy="1569660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06A2A2"/>
                </a:solidFill>
                <a:latin typeface="Cooper Black" pitchFamily="18" charset="0"/>
              </a:rPr>
              <a:t>September 26</a:t>
            </a:r>
            <a:r>
              <a:rPr lang="en-US" sz="4800" baseline="30000" dirty="0" smtClean="0">
                <a:solidFill>
                  <a:srgbClr val="06A2A2"/>
                </a:solidFill>
                <a:latin typeface="Cooper Black" pitchFamily="18" charset="0"/>
              </a:rPr>
              <a:t>th</a:t>
            </a:r>
            <a:r>
              <a:rPr lang="en-US" sz="4800" dirty="0" smtClean="0">
                <a:solidFill>
                  <a:srgbClr val="06A2A2"/>
                </a:solidFill>
                <a:latin typeface="Cooper Black" pitchFamily="18" charset="0"/>
              </a:rPr>
              <a:t> is the</a:t>
            </a:r>
          </a:p>
          <a:p>
            <a:r>
              <a:rPr lang="en-US" sz="4800" dirty="0" smtClean="0">
                <a:solidFill>
                  <a:srgbClr val="06A2A2"/>
                </a:solidFill>
                <a:latin typeface="Cooper Black" pitchFamily="18" charset="0"/>
              </a:rPr>
              <a:t>European Day of Languages</a:t>
            </a:r>
          </a:p>
        </p:txBody>
      </p:sp>
    </p:spTree>
    <p:extLst>
      <p:ext uri="{BB962C8B-B14F-4D97-AF65-F5344CB8AC3E}">
        <p14:creationId xmlns:p14="http://schemas.microsoft.com/office/powerpoint/2010/main" xmlns="" val="49712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5000" b="1" dirty="0" smtClean="0"/>
              <a:t>Over 6000!</a:t>
            </a:r>
            <a:endParaRPr lang="en-GB" sz="15000" b="1" dirty="0"/>
          </a:p>
        </p:txBody>
      </p:sp>
      <p:sp>
        <p:nvSpPr>
          <p:cNvPr id="4" name="Rectangle 3"/>
          <p:cNvSpPr/>
          <p:nvPr/>
        </p:nvSpPr>
        <p:spPr>
          <a:xfrm>
            <a:off x="683568" y="260648"/>
            <a:ext cx="7993735" cy="1323439"/>
          </a:xfrm>
          <a:prstGeom prst="rect">
            <a:avLst/>
          </a:prstGeom>
          <a:ln w="571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How many languages are spoken in the world?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25963"/>
          </a:xfrm>
        </p:spPr>
        <p:txBody>
          <a:bodyPr>
            <a:normAutofit/>
          </a:bodyPr>
          <a:lstStyle/>
          <a:p>
            <a:r>
              <a:rPr lang="en-GB" sz="4000" b="1" dirty="0" smtClean="0"/>
              <a:t>Chinese!</a:t>
            </a:r>
          </a:p>
          <a:p>
            <a:r>
              <a:rPr lang="en-GB" sz="4000" b="1" dirty="0" smtClean="0"/>
              <a:t>English is only the third most commonly spoken language</a:t>
            </a:r>
          </a:p>
          <a:p>
            <a:r>
              <a:rPr lang="en-GB" sz="4000" b="1" dirty="0" smtClean="0"/>
              <a:t>Spanish is the second most commonly spoken language</a:t>
            </a:r>
            <a:endParaRPr lang="en-GB" sz="4000" b="1" dirty="0"/>
          </a:p>
        </p:txBody>
      </p:sp>
      <p:sp>
        <p:nvSpPr>
          <p:cNvPr id="4" name="Rectangle 3"/>
          <p:cNvSpPr/>
          <p:nvPr/>
        </p:nvSpPr>
        <p:spPr>
          <a:xfrm>
            <a:off x="683568" y="260648"/>
            <a:ext cx="7993735" cy="1323439"/>
          </a:xfrm>
          <a:prstGeom prst="rect">
            <a:avLst/>
          </a:prstGeom>
          <a:ln w="571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What is the most </a:t>
            </a:r>
            <a:r>
              <a:rPr lang="en-US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commonly </a:t>
            </a:r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spoken language in the world?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67544" y="1628800"/>
            <a:ext cx="3888432" cy="42484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 smtClean="0"/>
              <a:t>ABOUT 20</a:t>
            </a:r>
            <a:endParaRPr lang="en-GB" sz="6600" b="1" dirty="0"/>
          </a:p>
        </p:txBody>
      </p:sp>
      <p:sp>
        <p:nvSpPr>
          <p:cNvPr id="7" name="Rectangle 6"/>
          <p:cNvSpPr/>
          <p:nvPr/>
        </p:nvSpPr>
        <p:spPr>
          <a:xfrm>
            <a:off x="4644008" y="1628800"/>
            <a:ext cx="4032448" cy="42484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200" b="1" dirty="0" smtClean="0"/>
              <a:t>ABOUT 200</a:t>
            </a:r>
            <a:endParaRPr lang="en-GB" sz="6200" b="1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184419"/>
            <a:ext cx="8229600" cy="1323439"/>
          </a:xfrm>
          <a:prstGeom prst="rect">
            <a:avLst/>
          </a:prstGeom>
          <a:ln w="571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How many languages are spoken in Europe?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431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95536" y="260647"/>
            <a:ext cx="7993735" cy="1754326"/>
          </a:xfrm>
          <a:prstGeom prst="rect">
            <a:avLst/>
          </a:prstGeom>
          <a:ln w="571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What percentage of the world’s population speak more than one language?</a:t>
            </a:r>
            <a:endParaRPr lang="en-U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1331640" y="2140761"/>
            <a:ext cx="2592288" cy="2088232"/>
            <a:chOff x="3260166" y="1052736"/>
            <a:chExt cx="2592288" cy="2088232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260166" y="1052736"/>
              <a:ext cx="2592288" cy="2088232"/>
            </a:xfrm>
            <a:prstGeom prst="rect">
              <a:avLst/>
            </a:prstGeom>
            <a:ln w="76200">
              <a:solidFill>
                <a:schemeClr val="tx1"/>
              </a:solidFill>
            </a:ln>
          </p:spPr>
        </p:pic>
        <p:sp>
          <p:nvSpPr>
            <p:cNvPr id="12" name="Rectangle 11"/>
            <p:cNvSpPr/>
            <p:nvPr/>
          </p:nvSpPr>
          <p:spPr>
            <a:xfrm>
              <a:off x="3477037" y="1196752"/>
              <a:ext cx="2158546" cy="1800200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621053" y="1445804"/>
              <a:ext cx="1800200" cy="120032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72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80</a:t>
              </a:r>
              <a:r>
                <a:rPr lang="en-US" sz="72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%</a:t>
              </a:r>
              <a:endParaRPr lang="en-US" sz="72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644008" y="2089877"/>
            <a:ext cx="2592288" cy="2088232"/>
            <a:chOff x="6228184" y="1052736"/>
            <a:chExt cx="2592288" cy="2088232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228184" y="1052736"/>
              <a:ext cx="2592288" cy="2088232"/>
            </a:xfrm>
            <a:prstGeom prst="rect">
              <a:avLst/>
            </a:prstGeom>
            <a:ln w="76200">
              <a:solidFill>
                <a:schemeClr val="tx1"/>
              </a:solidFill>
            </a:ln>
          </p:spPr>
        </p:pic>
        <p:sp>
          <p:nvSpPr>
            <p:cNvPr id="15" name="Rectangle 14"/>
            <p:cNvSpPr/>
            <p:nvPr/>
          </p:nvSpPr>
          <p:spPr>
            <a:xfrm>
              <a:off x="6445055" y="1196752"/>
              <a:ext cx="2158546" cy="1800200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589071" y="1445804"/>
              <a:ext cx="1800200" cy="120032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72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45%</a:t>
              </a:r>
              <a:endParaRPr lang="en-US" sz="72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331640" y="4511270"/>
            <a:ext cx="2592288" cy="2088232"/>
            <a:chOff x="3260166" y="3501008"/>
            <a:chExt cx="2592288" cy="2088232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260166" y="3501008"/>
              <a:ext cx="2592288" cy="2088232"/>
            </a:xfrm>
            <a:prstGeom prst="rect">
              <a:avLst/>
            </a:prstGeom>
            <a:ln w="76200">
              <a:solidFill>
                <a:schemeClr val="tx1"/>
              </a:solidFill>
            </a:ln>
          </p:spPr>
        </p:pic>
        <p:sp>
          <p:nvSpPr>
            <p:cNvPr id="21" name="Rectangle 20"/>
            <p:cNvSpPr/>
            <p:nvPr/>
          </p:nvSpPr>
          <p:spPr>
            <a:xfrm>
              <a:off x="3477037" y="3645024"/>
              <a:ext cx="2158546" cy="1800200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621053" y="3894076"/>
              <a:ext cx="1800200" cy="120032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72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50</a:t>
              </a:r>
              <a:r>
                <a:rPr lang="en-US" sz="72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%</a:t>
              </a:r>
              <a:endParaRPr lang="en-US" sz="72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644008" y="4511270"/>
            <a:ext cx="2592288" cy="2088232"/>
            <a:chOff x="6228184" y="3501008"/>
            <a:chExt cx="2592288" cy="2088232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228184" y="3501008"/>
              <a:ext cx="2592288" cy="2088232"/>
            </a:xfrm>
            <a:prstGeom prst="rect">
              <a:avLst/>
            </a:prstGeom>
            <a:ln w="76200">
              <a:solidFill>
                <a:schemeClr val="tx1"/>
              </a:solidFill>
            </a:ln>
          </p:spPr>
        </p:pic>
        <p:sp>
          <p:nvSpPr>
            <p:cNvPr id="24" name="Rectangle 23"/>
            <p:cNvSpPr/>
            <p:nvPr/>
          </p:nvSpPr>
          <p:spPr>
            <a:xfrm>
              <a:off x="6445055" y="3645024"/>
              <a:ext cx="2158546" cy="1800200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589071" y="3894076"/>
              <a:ext cx="1800200" cy="120032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7200" b="1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25</a:t>
              </a:r>
              <a:r>
                <a:rPr lang="en-US" sz="72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%</a:t>
              </a:r>
              <a:endParaRPr lang="en-US" sz="72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510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So… why learn another language?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b="1" dirty="0" smtClean="0"/>
              <a:t>To understand millions more people around the world and to be able to REALLY understand the culture of countries when you visit them…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xmlns="" val="93213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ln w="7620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So… why learn another language?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4800" b="1" dirty="0" smtClean="0"/>
              <a:t>To help you get a job...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800" b="1" dirty="0" smtClean="0">
                <a:sym typeface="Wingdings" panose="05000000000000000000" pitchFamily="2" charset="2"/>
              </a:rPr>
              <a:t></a:t>
            </a:r>
            <a:r>
              <a:rPr lang="en-GB" sz="4800" b="1" dirty="0" smtClean="0"/>
              <a:t>70% of British employers prefer employees who speak more than one language</a:t>
            </a:r>
          </a:p>
          <a:p>
            <a:pPr marL="0" indent="0">
              <a:buNone/>
            </a:pPr>
            <a:r>
              <a:rPr lang="en-GB" sz="4800" b="1" dirty="0" smtClean="0">
                <a:solidFill>
                  <a:schemeClr val="bg1"/>
                </a:solidFill>
                <a:sym typeface="Wingdings" panose="05000000000000000000" pitchFamily="2" charset="2"/>
              </a:rPr>
              <a:t></a:t>
            </a:r>
            <a:r>
              <a:rPr lang="en-GB" sz="4800" b="1" dirty="0" smtClean="0">
                <a:solidFill>
                  <a:schemeClr val="bg1"/>
                </a:solidFill>
              </a:rPr>
              <a:t>over </a:t>
            </a:r>
            <a:r>
              <a:rPr lang="en-US" sz="4800" b="1" dirty="0" smtClean="0">
                <a:solidFill>
                  <a:schemeClr val="bg1"/>
                </a:solidFill>
              </a:rPr>
              <a:t>60% of British trade is with non-English speaking countries</a:t>
            </a:r>
            <a:endParaRPr lang="en-GB" sz="4800" b="1" dirty="0" smtClean="0">
              <a:solidFill>
                <a:schemeClr val="bg1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xmlns="" val="656328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ln w="7620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So… why learn another language?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67544" y="1484784"/>
            <a:ext cx="8208912" cy="45243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3600" b="1" dirty="0" smtClean="0">
                <a:sym typeface="Wingdings" panose="05000000000000000000" pitchFamily="2" charset="2"/>
              </a:rPr>
              <a:t></a:t>
            </a:r>
            <a:r>
              <a:rPr lang="en-GB" sz="3600" b="1" dirty="0" smtClean="0"/>
              <a:t>Your general reading and mental skills improve through studying a language. </a:t>
            </a:r>
          </a:p>
          <a:p>
            <a:r>
              <a:rPr lang="en-GB" sz="3600" b="1" dirty="0" smtClean="0">
                <a:sym typeface="Wingdings" panose="05000000000000000000" pitchFamily="2" charset="2"/>
              </a:rPr>
              <a:t></a:t>
            </a:r>
            <a:r>
              <a:rPr lang="en-GB" sz="3600" b="1" dirty="0" smtClean="0"/>
              <a:t>Learning a foreign language gives you important life skills. You will be better able to deal with unfamiliar and new situations.</a:t>
            </a:r>
          </a:p>
          <a:p>
            <a:r>
              <a:rPr lang="en-GB" sz="3600" b="1" dirty="0" smtClean="0">
                <a:sym typeface="Wingdings" panose="05000000000000000000" pitchFamily="2" charset="2"/>
              </a:rPr>
              <a:t></a:t>
            </a:r>
            <a:r>
              <a:rPr lang="en-GB" sz="3600" b="1" dirty="0" smtClean="0"/>
              <a:t>You will also find that you can communicate better.</a:t>
            </a:r>
          </a:p>
        </p:txBody>
      </p:sp>
    </p:spTree>
    <p:extLst>
      <p:ext uri="{BB962C8B-B14F-4D97-AF65-F5344CB8AC3E}">
        <p14:creationId xmlns:p14="http://schemas.microsoft.com/office/powerpoint/2010/main" xmlns="" val="1729003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ln w="7620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So… why learn another language?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48330" y="1556792"/>
            <a:ext cx="7416824" cy="5016758"/>
          </a:xfrm>
          <a:prstGeom prst="rect">
            <a:avLst/>
          </a:prstGeom>
          <a:ln w="762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4000" b="1" dirty="0" smtClean="0"/>
              <a:t>Taking the trouble to learn another language says a lot about YOU – you are somebody who CARES about being able to communicate with others, you are a THOUGHTFUL person and you are someone who doesn’t shy away from a CHALLENGE.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xmlns="" val="398531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39552" y="288962"/>
            <a:ext cx="4498322" cy="1143000"/>
          </a:xfrm>
          <a:prstGeom prst="rect">
            <a:avLst/>
          </a:prstGeom>
          <a:ln w="76200">
            <a:solidFill>
              <a:srgbClr val="00B0F0"/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So remember…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216706" y="1703054"/>
            <a:ext cx="8640960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Not everyone speaks English </a:t>
            </a:r>
            <a:r>
              <a:rPr lang="en-GB" sz="2400" dirty="0" smtClean="0"/>
              <a:t>–it’s </a:t>
            </a:r>
            <a:r>
              <a:rPr lang="en-GB" sz="2400" dirty="0"/>
              <a:t>a </a:t>
            </a:r>
            <a:r>
              <a:rPr lang="en-GB" sz="2400" dirty="0" smtClean="0"/>
              <a:t>multilingual, multicultural </a:t>
            </a:r>
            <a:r>
              <a:rPr lang="en-GB" sz="2400" dirty="0"/>
              <a:t>world.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0107" y="116632"/>
            <a:ext cx="2204926" cy="1487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5547" y="3284984"/>
            <a:ext cx="8640960" cy="1440160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smtClean="0"/>
              <a:t>You do not have to be fluent in a language – there is room for all levels of ability in all types of work.</a:t>
            </a:r>
            <a:endParaRPr lang="en-GB" sz="2400" dirty="0"/>
          </a:p>
        </p:txBody>
      </p:sp>
      <p:sp>
        <p:nvSpPr>
          <p:cNvPr id="7" name="Rounded Rectangle 6"/>
          <p:cNvSpPr/>
          <p:nvPr/>
        </p:nvSpPr>
        <p:spPr>
          <a:xfrm>
            <a:off x="216706" y="4941168"/>
            <a:ext cx="8640960" cy="144016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Languages improve the </a:t>
            </a:r>
            <a:r>
              <a:rPr lang="en-GB" sz="2400" dirty="0" smtClean="0"/>
              <a:t>quality of </a:t>
            </a:r>
            <a:r>
              <a:rPr lang="en-GB" sz="2400" dirty="0"/>
              <a:t>your life and </a:t>
            </a:r>
            <a:r>
              <a:rPr lang="en-GB" sz="2400" dirty="0" smtClean="0"/>
              <a:t>your understanding </a:t>
            </a:r>
            <a:r>
              <a:rPr lang="en-GB" sz="2400" dirty="0"/>
              <a:t>of how </a:t>
            </a:r>
            <a:r>
              <a:rPr lang="en-GB" sz="2400" dirty="0" smtClean="0"/>
              <a:t>other people </a:t>
            </a:r>
            <a:r>
              <a:rPr lang="en-GB" sz="2400" dirty="0"/>
              <a:t>live and think.</a:t>
            </a:r>
          </a:p>
        </p:txBody>
      </p:sp>
    </p:spTree>
    <p:extLst>
      <p:ext uri="{BB962C8B-B14F-4D97-AF65-F5344CB8AC3E}">
        <p14:creationId xmlns:p14="http://schemas.microsoft.com/office/powerpoint/2010/main" xmlns="" val="371043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319</Words>
  <Application>Microsoft Office PowerPoint</Application>
  <PresentationFormat>On-screen Show (4:3)</PresentationFormat>
  <Paragraphs>35</Paragraphs>
  <Slides>10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How many languages are spoken in Europe?</vt:lpstr>
      <vt:lpstr>Slide 5</vt:lpstr>
      <vt:lpstr>So… why learn another language?</vt:lpstr>
      <vt:lpstr>So… why learn another language?</vt:lpstr>
      <vt:lpstr>So… why learn another language?</vt:lpstr>
      <vt:lpstr>So… why learn another language?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Louisa</dc:creator>
  <cp:lastModifiedBy>User</cp:lastModifiedBy>
  <cp:revision>22</cp:revision>
  <dcterms:created xsi:type="dcterms:W3CDTF">2014-09-24T15:31:18Z</dcterms:created>
  <dcterms:modified xsi:type="dcterms:W3CDTF">2018-09-26T21:08:21Z</dcterms:modified>
</cp:coreProperties>
</file>