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5" r:id="rId3"/>
    <p:sldId id="259" r:id="rId4"/>
    <p:sldId id="266" r:id="rId5"/>
    <p:sldId id="260" r:id="rId6"/>
    <p:sldId id="267" r:id="rId7"/>
    <p:sldId id="261" r:id="rId8"/>
    <p:sldId id="268" r:id="rId9"/>
    <p:sldId id="262" r:id="rId10"/>
    <p:sldId id="269" r:id="rId11"/>
    <p:sldId id="263" r:id="rId12"/>
    <p:sldId id="270" r:id="rId13"/>
    <p:sldId id="264" r:id="rId14"/>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0" d="100"/>
          <a:sy n="90" d="100"/>
        </p:scale>
        <p:origin x="-816" y="8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F7EB784-C431-4763-95E9-1069B57BB0EC}" type="datetimeFigureOut">
              <a:rPr lang="en-US" smtClean="0"/>
              <a:pPr/>
              <a:t>5/4/2021</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4967ED3-785E-42C9-974A-C23119B7ADB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4967ED3-785E-42C9-974A-C23119B7ADB9}"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4967ED3-785E-42C9-974A-C23119B7ADB9}" type="slidenum">
              <a:rPr lang="en-US" smtClean="0"/>
              <a:pPr/>
              <a:t>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4967ED3-785E-42C9-974A-C23119B7ADB9}"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4967ED3-785E-42C9-974A-C23119B7ADB9}" type="slidenum">
              <a:rPr lang="en-US" smtClean="0"/>
              <a:pPr/>
              <a:t>11</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4967ED3-785E-42C9-974A-C23119B7ADB9}"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04/05/2021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04/05/2021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E495D8-72F5-4313-ACA7-F083D7931732}" type="datetimeFigureOut">
              <a:rPr lang="en-GB" smtClean="0"/>
              <a:pPr/>
              <a:t>04/05/2021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BE495D8-72F5-4313-ACA7-F083D7931732}" type="datetimeFigureOut">
              <a:rPr lang="en-GB" smtClean="0"/>
              <a:pPr/>
              <a:t>04/05/2021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BE495D8-72F5-4313-ACA7-F083D7931732}" type="datetimeFigureOut">
              <a:rPr lang="en-GB" smtClean="0"/>
              <a:pPr/>
              <a:t>04/05/2021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BE495D8-72F5-4313-ACA7-F083D7931732}" type="datetimeFigureOut">
              <a:rPr lang="en-GB" smtClean="0"/>
              <a:pPr/>
              <a:t>04/05/2021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E495D8-72F5-4313-ACA7-F083D7931732}" type="datetimeFigureOut">
              <a:rPr lang="en-GB" smtClean="0"/>
              <a:pPr/>
              <a:t>04/05/2021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04/05/2021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04/05/2021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04/05/2021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04/05/2021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E495D8-72F5-4313-ACA7-F083D7931732}" type="datetimeFigureOut">
              <a:rPr lang="en-GB" smtClean="0"/>
              <a:pPr/>
              <a:t>04/05/2021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8A07E7-1DE1-4D9B-AF1D-5C6D41EA6C6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tes.co.uk/teaching-resource/handa-s-surprise-6034616/"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780928"/>
            <a:ext cx="7772400" cy="1470025"/>
          </a:xfrm>
        </p:spPr>
        <p:txBody>
          <a:bodyPr/>
          <a:lstStyle/>
          <a:p>
            <a:r>
              <a:rPr lang="en-GB" dirty="0" smtClean="0"/>
              <a:t>English Read to Write Journey</a:t>
            </a:r>
            <a:endParaRPr lang="en-GB" dirty="0"/>
          </a:p>
        </p:txBody>
      </p:sp>
      <p:sp>
        <p:nvSpPr>
          <p:cNvPr id="3" name="Subtitle 2"/>
          <p:cNvSpPr>
            <a:spLocks noGrp="1"/>
          </p:cNvSpPr>
          <p:nvPr>
            <p:ph type="subTitle" idx="1"/>
          </p:nvPr>
        </p:nvSpPr>
        <p:spPr>
          <a:xfrm>
            <a:off x="1403648" y="4437112"/>
            <a:ext cx="6400800" cy="2088232"/>
          </a:xfrm>
        </p:spPr>
        <p:txBody>
          <a:bodyPr>
            <a:normAutofit/>
          </a:bodyPr>
          <a:lstStyle/>
          <a:p>
            <a:r>
              <a:rPr lang="en-GB" sz="4800" smtClean="0">
                <a:solidFill>
                  <a:schemeClr val="tx1"/>
                </a:solidFill>
              </a:rPr>
              <a:t>Y1</a:t>
            </a:r>
            <a:endParaRPr lang="en-GB" sz="4800" dirty="0" smtClean="0">
              <a:solidFill>
                <a:schemeClr val="tx1"/>
              </a:solidFill>
            </a:endParaRPr>
          </a:p>
        </p:txBody>
      </p:sp>
      <p:pic>
        <p:nvPicPr>
          <p:cNvPr id="1026" name="Picture 2"/>
          <p:cNvPicPr>
            <a:picLocks noChangeAspect="1" noChangeArrowheads="1"/>
          </p:cNvPicPr>
          <p:nvPr/>
        </p:nvPicPr>
        <p:blipFill>
          <a:blip r:embed="rId2" cstate="print"/>
          <a:srcRect/>
          <a:stretch>
            <a:fillRect/>
          </a:stretch>
        </p:blipFill>
        <p:spPr bwMode="auto">
          <a:xfrm>
            <a:off x="3203848" y="332656"/>
            <a:ext cx="2352675" cy="2371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643042" cy="6858000"/>
          </a:xfrm>
          <a:solidFill>
            <a:srgbClr val="FF0000"/>
          </a:solidFill>
        </p:spPr>
        <p:txBody>
          <a:bodyPr/>
          <a:lstStyle/>
          <a:p>
            <a:endParaRPr lang="en-US" dirty="0"/>
          </a:p>
        </p:txBody>
      </p:sp>
      <p:pic>
        <p:nvPicPr>
          <p:cNvPr id="1026" name="Picture 2" descr="C:\Users\Teacher\Pictures\51cb-qlMWoL._SX260_.jpg"/>
          <p:cNvPicPr>
            <a:picLocks noGrp="1" noChangeAspect="1" noChangeArrowheads="1"/>
          </p:cNvPicPr>
          <p:nvPr>
            <p:ph idx="1"/>
          </p:nvPr>
        </p:nvPicPr>
        <p:blipFill>
          <a:blip r:embed="rId2"/>
          <a:srcRect/>
          <a:stretch>
            <a:fillRect/>
          </a:stretch>
        </p:blipFill>
        <p:spPr bwMode="auto">
          <a:xfrm>
            <a:off x="1643042" y="0"/>
            <a:ext cx="6072230" cy="6858000"/>
          </a:xfrm>
          <a:prstGeom prst="rect">
            <a:avLst/>
          </a:prstGeom>
          <a:noFill/>
        </p:spPr>
      </p:pic>
      <p:sp>
        <p:nvSpPr>
          <p:cNvPr id="5" name="Rectangle 4"/>
          <p:cNvSpPr/>
          <p:nvPr/>
        </p:nvSpPr>
        <p:spPr>
          <a:xfrm>
            <a:off x="7715272" y="0"/>
            <a:ext cx="1428728" cy="6858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1"/>
        </p:xfrm>
        <a:graphic>
          <a:graphicData uri="http://schemas.openxmlformats.org/drawingml/2006/table">
            <a:tbl>
              <a:tblPr firstRow="1" bandRow="1">
                <a:tableStyleId>{5C22544A-7EE6-4342-B048-85BDC9FD1C3A}</a:tableStyleId>
              </a:tblPr>
              <a:tblGrid>
                <a:gridCol w="3048000"/>
                <a:gridCol w="3048000"/>
                <a:gridCol w="3048000"/>
              </a:tblGrid>
              <a:tr h="799256">
                <a:tc gridSpan="3">
                  <a:txBody>
                    <a:bodyPr/>
                    <a:lstStyle/>
                    <a:p>
                      <a:r>
                        <a:rPr lang="en-GB" sz="2400" dirty="0" smtClean="0"/>
                        <a:t>English Text: No-</a:t>
                      </a:r>
                      <a:r>
                        <a:rPr lang="en-GB" sz="2400" dirty="0" err="1" smtClean="0"/>
                        <a:t>Bot</a:t>
                      </a:r>
                      <a:r>
                        <a:rPr lang="en-GB" sz="2400" dirty="0" smtClean="0"/>
                        <a:t> The Robot With</a:t>
                      </a:r>
                      <a:r>
                        <a:rPr lang="en-GB" sz="2400" baseline="0" dirty="0" smtClean="0"/>
                        <a:t> No Bottom</a:t>
                      </a:r>
                      <a:endParaRPr lang="en-GB" sz="2400" dirty="0"/>
                    </a:p>
                  </a:txBody>
                  <a:tcPr/>
                </a:tc>
                <a:tc hMerge="1">
                  <a:txBody>
                    <a:bodyPr/>
                    <a:lstStyle/>
                    <a:p>
                      <a:endParaRPr lang="en-GB" dirty="0"/>
                    </a:p>
                  </a:txBody>
                  <a:tcPr/>
                </a:tc>
                <a:tc hMerge="1">
                  <a:txBody>
                    <a:bodyPr/>
                    <a:lstStyle/>
                    <a:p>
                      <a:endParaRPr lang="en-GB" dirty="0"/>
                    </a:p>
                  </a:txBody>
                  <a:tcPr/>
                </a:tc>
              </a:tr>
              <a:tr h="2091098">
                <a:tc>
                  <a:txBody>
                    <a:bodyPr/>
                    <a:lstStyle/>
                    <a:p>
                      <a:r>
                        <a:rPr lang="en-GB" sz="1200" u="sng" dirty="0" smtClean="0"/>
                        <a:t>Lesson</a:t>
                      </a:r>
                      <a:r>
                        <a:rPr lang="en-GB" sz="1200" u="sng" baseline="0" dirty="0" smtClean="0"/>
                        <a:t> 1:</a:t>
                      </a:r>
                    </a:p>
                    <a:p>
                      <a:r>
                        <a:rPr lang="en-GB" sz="1200" u="sng" baseline="0" dirty="0" smtClean="0"/>
                        <a:t>WOW: </a:t>
                      </a:r>
                      <a:r>
                        <a:rPr lang="en-GB" sz="1200" u="none" baseline="0" dirty="0" smtClean="0"/>
                        <a:t> </a:t>
                      </a:r>
                      <a:r>
                        <a:rPr lang="en-GB" sz="800" u="none" baseline="0" dirty="0" smtClean="0"/>
                        <a:t>Give </a:t>
                      </a:r>
                      <a:r>
                        <a:rPr lang="en-GB" sz="800" u="none" baseline="0" dirty="0" err="1" smtClean="0"/>
                        <a:t>chn</a:t>
                      </a:r>
                      <a:r>
                        <a:rPr lang="en-GB" sz="800" u="none" baseline="0" dirty="0" smtClean="0"/>
                        <a:t> a red box and ask what it could be used for. Put red boxes in areas around class for different uses.</a:t>
                      </a:r>
                    </a:p>
                    <a:p>
                      <a:r>
                        <a:rPr lang="en-GB" sz="1200" u="sng" baseline="0" dirty="0" smtClean="0"/>
                        <a:t>Grammar</a:t>
                      </a:r>
                      <a:r>
                        <a:rPr lang="en-GB" sz="1200" u="none" baseline="0" dirty="0" smtClean="0"/>
                        <a:t>:</a:t>
                      </a:r>
                      <a:r>
                        <a:rPr lang="en-GB" sz="1100" u="none" baseline="0" dirty="0" smtClean="0"/>
                        <a:t> </a:t>
                      </a:r>
                      <a:r>
                        <a:rPr lang="en-GB" sz="800" u="none" baseline="0" dirty="0" smtClean="0"/>
                        <a:t>Revise a statement sentence Joining 2 main clauses(sentences) using and. NNG Activity 1c.1 Playing with sentence types page 55</a:t>
                      </a:r>
                    </a:p>
                    <a:p>
                      <a:r>
                        <a:rPr lang="en-GB" sz="1200" u="sng" baseline="0" dirty="0" err="1" smtClean="0"/>
                        <a:t>Oracy</a:t>
                      </a:r>
                      <a:r>
                        <a:rPr lang="en-GB" sz="1200" u="sng" baseline="0" dirty="0" smtClean="0"/>
                        <a:t>: </a:t>
                      </a:r>
                      <a:r>
                        <a:rPr lang="en-GB" sz="800" u="none" baseline="0" dirty="0" smtClean="0"/>
                        <a:t>Discuss ideas about red box.</a:t>
                      </a:r>
                    </a:p>
                    <a:p>
                      <a:r>
                        <a:rPr lang="en-GB" sz="1200" u="sng" dirty="0" smtClean="0"/>
                        <a:t>Mighty Write: </a:t>
                      </a:r>
                      <a:r>
                        <a:rPr lang="en-GB" sz="800" u="none" dirty="0" smtClean="0"/>
                        <a:t>Write</a:t>
                      </a:r>
                      <a:r>
                        <a:rPr lang="en-GB" sz="800" u="none" baseline="0" dirty="0" smtClean="0"/>
                        <a:t> sentence beginning: I  made my red box into </a:t>
                      </a:r>
                      <a:r>
                        <a:rPr lang="en-GB" sz="800" u="none" baseline="0" dirty="0" err="1" smtClean="0"/>
                        <a:t>a</a:t>
                      </a:r>
                      <a:r>
                        <a:rPr lang="en-GB" sz="800" u="sng" baseline="0" dirty="0" err="1" smtClean="0"/>
                        <a:t>____</a:t>
                      </a:r>
                      <a:r>
                        <a:rPr lang="en-GB" sz="800" u="none" baseline="0" dirty="0" err="1" smtClean="0"/>
                        <a:t>and</a:t>
                      </a:r>
                      <a:r>
                        <a:rPr lang="en-GB" sz="800" u="none" baseline="0" dirty="0" smtClean="0"/>
                        <a:t> I put it</a:t>
                      </a:r>
                      <a:r>
                        <a:rPr lang="en-GB" sz="800" u="sng" baseline="0" dirty="0" smtClean="0"/>
                        <a:t>____ .</a:t>
                      </a:r>
                      <a:endParaRPr lang="en-GB" sz="800" u="sng" dirty="0" smtClean="0"/>
                    </a:p>
                    <a:p>
                      <a:r>
                        <a:rPr lang="en-GB" sz="1200" u="sng" baseline="0" dirty="0" smtClean="0"/>
                        <a:t>Vocabulary: </a:t>
                      </a:r>
                      <a:r>
                        <a:rPr lang="en-GB" sz="800" u="none" baseline="0" dirty="0" smtClean="0"/>
                        <a:t>Vocabulary from discussion</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GB" sz="800" u="none" baseline="0" dirty="0" smtClean="0"/>
                        <a:t>Children get into pairs- one being the robot and the other the commander. Watch reading of book (</a:t>
                      </a:r>
                      <a:r>
                        <a:rPr lang="en-GB" sz="800" u="none" baseline="0" dirty="0" err="1" smtClean="0"/>
                        <a:t>youtube</a:t>
                      </a:r>
                      <a:r>
                        <a:rPr lang="en-GB" sz="800" u="none" baseline="0" dirty="0" smtClean="0"/>
                        <a:t>)</a:t>
                      </a:r>
                      <a:endParaRPr lang="en-GB" sz="800" u="sng" baseline="0" dirty="0" smtClean="0"/>
                    </a:p>
                    <a:p>
                      <a:r>
                        <a:rPr lang="en-GB" sz="1200" u="sng" baseline="0" dirty="0" smtClean="0"/>
                        <a:t>Grammar</a:t>
                      </a:r>
                      <a:r>
                        <a:rPr lang="en-GB" sz="1200" u="none" baseline="0" dirty="0" smtClean="0"/>
                        <a:t>: </a:t>
                      </a:r>
                      <a:r>
                        <a:rPr lang="en-GB" sz="800" u="none" baseline="0" dirty="0" smtClean="0"/>
                        <a:t> Joining 2 main clauses(sentences) using and NNG Activity 1b.2 Physical sentences page 50</a:t>
                      </a:r>
                    </a:p>
                    <a:p>
                      <a:r>
                        <a:rPr lang="en-GB" sz="1200" u="sng" baseline="0" dirty="0" err="1" smtClean="0"/>
                        <a:t>Oracy</a:t>
                      </a:r>
                      <a:r>
                        <a:rPr lang="en-GB" sz="1200" u="sng" baseline="0" dirty="0" smtClean="0"/>
                        <a:t>: </a:t>
                      </a:r>
                      <a:r>
                        <a:rPr lang="en-GB" sz="800" u="none" baseline="0" dirty="0" smtClean="0"/>
                        <a:t>Freeze frame a scene</a:t>
                      </a:r>
                    </a:p>
                    <a:p>
                      <a:r>
                        <a:rPr lang="en-GB" sz="1200" u="sng" dirty="0" smtClean="0"/>
                        <a:t>Mighty Write: </a:t>
                      </a:r>
                      <a:r>
                        <a:rPr lang="en-GB" sz="800" u="none" dirty="0" smtClean="0"/>
                        <a:t>Model/Write a few sentences summarising</a:t>
                      </a:r>
                      <a:r>
                        <a:rPr lang="en-GB" sz="800" u="none" baseline="0" dirty="0" smtClean="0"/>
                        <a:t> the story. No </a:t>
                      </a:r>
                      <a:r>
                        <a:rPr lang="en-GB" sz="800" u="none" baseline="0" dirty="0" err="1" smtClean="0"/>
                        <a:t>Bot</a:t>
                      </a:r>
                      <a:r>
                        <a:rPr lang="en-GB" sz="800" u="none" baseline="0" dirty="0" smtClean="0"/>
                        <a:t> lost his bottom and felt sad. He looked for it in lots of places and found it in the sand.</a:t>
                      </a:r>
                      <a:endParaRPr lang="en-GB" sz="800" u="none" dirty="0" smtClean="0"/>
                    </a:p>
                    <a:p>
                      <a:r>
                        <a:rPr lang="en-GB" sz="1200" u="sng" baseline="0" dirty="0" smtClean="0"/>
                        <a:t>Vocabulary: </a:t>
                      </a:r>
                      <a:r>
                        <a:rPr lang="en-GB" sz="800" u="none" baseline="0" dirty="0" smtClean="0"/>
                        <a:t>swung  headed  disappeared    </a:t>
                      </a:r>
                      <a:endParaRPr lang="en-GB" sz="800" u="none" dirty="0" smtClean="0"/>
                    </a:p>
                  </a:txBody>
                  <a:tcPr/>
                </a:tc>
                <a:tc>
                  <a:txBody>
                    <a:bodyPr/>
                    <a:lstStyle/>
                    <a:p>
                      <a:r>
                        <a:rPr lang="en-GB" sz="1200" u="sng" dirty="0" smtClean="0"/>
                        <a:t>Lesson 3</a:t>
                      </a:r>
                      <a:r>
                        <a:rPr lang="en-GB" sz="1200" dirty="0" smtClean="0"/>
                        <a:t>:</a:t>
                      </a:r>
                    </a:p>
                    <a:p>
                      <a:r>
                        <a:rPr lang="en-GB" sz="1200" u="sng" baseline="0" dirty="0" smtClean="0"/>
                        <a:t>Intro: </a:t>
                      </a:r>
                      <a:r>
                        <a:rPr lang="en-GB" sz="800" u="none" baseline="0" dirty="0" smtClean="0"/>
                        <a:t>Reread story to page 6 and make a story map.</a:t>
                      </a:r>
                      <a:endParaRPr lang="en-GB" sz="800" u="sng" baseline="0" dirty="0" smtClean="0"/>
                    </a:p>
                    <a:p>
                      <a:r>
                        <a:rPr lang="en-GB" sz="1200" u="sng" baseline="0" dirty="0" smtClean="0"/>
                        <a:t>Grammar</a:t>
                      </a:r>
                      <a:r>
                        <a:rPr lang="en-GB" sz="1200" u="none" baseline="0" dirty="0" smtClean="0"/>
                        <a:t>: </a:t>
                      </a:r>
                      <a:r>
                        <a:rPr lang="en-GB" sz="800" u="none" baseline="0" dirty="0" smtClean="0"/>
                        <a:t>Exclamation mark- Find examples in text and discuss use and effect. NNG Activity 1c.6 How Tricky this is page 58</a:t>
                      </a:r>
                    </a:p>
                    <a:p>
                      <a:r>
                        <a:rPr lang="en-GB" sz="1200" u="sng" baseline="0" dirty="0" err="1" smtClean="0"/>
                        <a:t>Oracy</a:t>
                      </a:r>
                      <a:r>
                        <a:rPr lang="en-GB" sz="1200" u="sng" baseline="0" dirty="0" smtClean="0"/>
                        <a:t>: </a:t>
                      </a:r>
                      <a:r>
                        <a:rPr lang="en-GB" sz="800" u="none" baseline="0" dirty="0" smtClean="0"/>
                        <a:t>Memorising parts (add actions) with exclamation marks. Discuss alternative words, phrases </a:t>
                      </a:r>
                    </a:p>
                    <a:p>
                      <a:r>
                        <a:rPr lang="en-GB" sz="1200" u="sng" dirty="0" smtClean="0"/>
                        <a:t>Mighty Write: </a:t>
                      </a:r>
                      <a:r>
                        <a:rPr lang="en-GB" sz="800" u="none" dirty="0" smtClean="0"/>
                        <a:t>Model/ write alternative sentences, phrases with</a:t>
                      </a:r>
                      <a:r>
                        <a:rPr lang="en-GB" sz="800" u="none" baseline="0" dirty="0" smtClean="0"/>
                        <a:t> an exclamation mark.</a:t>
                      </a:r>
                      <a:r>
                        <a:rPr lang="en-GB" sz="800" u="none"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excuse me</a:t>
                      </a:r>
                    </a:p>
                  </a:txBody>
                  <a:tcPr/>
                </a:tc>
              </a:tr>
              <a:tr h="185708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Reread story to end and finish story map.</a:t>
                      </a:r>
                      <a:endParaRPr lang="en-GB" sz="800" u="sng" baseline="0" dirty="0" smtClean="0"/>
                    </a:p>
                    <a:p>
                      <a:r>
                        <a:rPr lang="en-GB" sz="1200" u="sng" baseline="0" dirty="0" smtClean="0"/>
                        <a:t>Grammar</a:t>
                      </a:r>
                      <a:r>
                        <a:rPr lang="en-GB" sz="1200" u="none" baseline="0" dirty="0" smtClean="0"/>
                        <a:t>: </a:t>
                      </a:r>
                      <a:r>
                        <a:rPr lang="en-GB" sz="800" u="none" baseline="0" dirty="0" smtClean="0"/>
                        <a:t>Question marks- Find examples in text and discuss use and effect. NNG Activity 1c.4  Question it page 57</a:t>
                      </a:r>
                    </a:p>
                    <a:p>
                      <a:r>
                        <a:rPr lang="en-GB" sz="1200" u="sng" baseline="0" dirty="0" err="1" smtClean="0"/>
                        <a:t>Oracy</a:t>
                      </a:r>
                      <a:r>
                        <a:rPr lang="en-GB" sz="1200" u="sng" baseline="0" dirty="0" smtClean="0"/>
                        <a:t>: </a:t>
                      </a:r>
                      <a:r>
                        <a:rPr lang="en-GB" sz="800" u="none" baseline="0" dirty="0" smtClean="0"/>
                        <a:t>Memorising parts (add actions) with question marks. Discuss alternative words, phrases </a:t>
                      </a:r>
                      <a:endParaRPr lang="en-GB" sz="800" u="sng" baseline="0" dirty="0" smtClean="0"/>
                    </a:p>
                    <a:p>
                      <a:r>
                        <a:rPr lang="en-GB" sz="1200" u="sng" dirty="0" smtClean="0"/>
                        <a:t>Mighty Write: </a:t>
                      </a:r>
                      <a:r>
                        <a:rPr lang="en-GB" sz="800" u="none" dirty="0" smtClean="0"/>
                        <a:t>Model/ write alternative sentences, phrases with</a:t>
                      </a:r>
                      <a:r>
                        <a:rPr lang="en-GB" sz="800" u="none" baseline="0" dirty="0" smtClean="0"/>
                        <a:t> a question mark</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none" baseline="0" dirty="0" smtClean="0"/>
                        <a:t> </a:t>
                      </a:r>
                      <a:r>
                        <a:rPr lang="en-GB" sz="800" u="none" baseline="0" dirty="0" smtClean="0"/>
                        <a:t>kindly  sobbed  window box  familiar     </a:t>
                      </a:r>
                      <a:endParaRPr lang="en-GB" sz="800" u="none" dirty="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Re read story. Children join in with parts with exclamation marks and question marks.</a:t>
                      </a:r>
                    </a:p>
                    <a:p>
                      <a:r>
                        <a:rPr lang="en-GB" sz="1200" u="sng" baseline="0" dirty="0" smtClean="0"/>
                        <a:t>Grammar</a:t>
                      </a:r>
                      <a:r>
                        <a:rPr lang="en-GB" sz="1200" u="none" baseline="0" dirty="0" smtClean="0"/>
                        <a:t>: </a:t>
                      </a:r>
                      <a:r>
                        <a:rPr lang="en-GB" sz="800" u="none" baseline="0" dirty="0" smtClean="0"/>
                        <a:t>Exclamation/ Question marks</a:t>
                      </a:r>
                    </a:p>
                    <a:p>
                      <a:r>
                        <a:rPr lang="en-GB" sz="1200" u="sng" baseline="0" dirty="0" err="1" smtClean="0"/>
                        <a:t>Oracy</a:t>
                      </a:r>
                      <a:r>
                        <a:rPr lang="en-GB" sz="1200" u="sng" baseline="0" dirty="0" smtClean="0"/>
                        <a:t>: </a:t>
                      </a:r>
                      <a:r>
                        <a:rPr lang="en-GB" sz="800" u="none" baseline="0" dirty="0" smtClean="0"/>
                        <a:t>Show a cardboard tube (arm) and children discuss what it could be used for. (see NNL plan)</a:t>
                      </a:r>
                    </a:p>
                    <a:p>
                      <a:r>
                        <a:rPr lang="en-GB" sz="1200" u="sng" dirty="0" smtClean="0"/>
                        <a:t>Mighty Write: </a:t>
                      </a:r>
                      <a:r>
                        <a:rPr lang="en-GB" sz="800" u="none" dirty="0" smtClean="0"/>
                        <a:t>Write</a:t>
                      </a:r>
                      <a:r>
                        <a:rPr lang="en-GB" sz="800" u="none" baseline="0" dirty="0" smtClean="0"/>
                        <a:t> sentence beginning: I  made my tube into </a:t>
                      </a:r>
                      <a:r>
                        <a:rPr lang="en-GB" sz="800" u="none" baseline="0" dirty="0" err="1" smtClean="0"/>
                        <a:t>a</a:t>
                      </a:r>
                      <a:r>
                        <a:rPr lang="en-GB" sz="800" u="sng" baseline="0" dirty="0" err="1" smtClean="0"/>
                        <a:t>____</a:t>
                      </a:r>
                      <a:r>
                        <a:rPr lang="en-GB" sz="800" u="none" baseline="0" dirty="0" err="1" smtClean="0"/>
                        <a:t>and</a:t>
                      </a:r>
                      <a:r>
                        <a:rPr lang="en-GB" sz="800" u="none" baseline="0" dirty="0" smtClean="0"/>
                        <a:t> I put it</a:t>
                      </a:r>
                      <a:r>
                        <a:rPr lang="en-GB" sz="800" u="sng" baseline="0" dirty="0" smtClean="0"/>
                        <a:t>____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so far</a:t>
                      </a:r>
                      <a:endParaRPr lang="en-GB" sz="800" u="none" dirty="0" smtClean="0"/>
                    </a:p>
                  </a:txBody>
                  <a:tcPr/>
                </a:tc>
                <a:tc>
                  <a:txBody>
                    <a:bodyPr/>
                    <a:lstStyle/>
                    <a:p>
                      <a:r>
                        <a:rPr lang="en-GB" sz="1200" u="sng" dirty="0" smtClean="0"/>
                        <a:t>Lesson 6</a:t>
                      </a:r>
                      <a:r>
                        <a:rPr lang="en-GB" sz="1200" dirty="0" smtClean="0"/>
                        <a:t>: </a:t>
                      </a:r>
                    </a:p>
                    <a:p>
                      <a:r>
                        <a:rPr lang="en-GB" sz="1200" u="sng" baseline="0" dirty="0" smtClean="0"/>
                        <a:t>Intro: </a:t>
                      </a:r>
                      <a:r>
                        <a:rPr lang="en-GB" sz="800" u="none" baseline="0" dirty="0" smtClean="0"/>
                        <a:t>Using story map to change it to fit with losing an arm. Add sentences with exclamation marks and question marks.</a:t>
                      </a:r>
                    </a:p>
                    <a:p>
                      <a:r>
                        <a:rPr lang="en-GB" sz="1200" u="sng" baseline="0" dirty="0" smtClean="0"/>
                        <a:t>Grammar</a:t>
                      </a:r>
                      <a:r>
                        <a:rPr lang="en-GB" sz="1200" u="none" baseline="0" dirty="0" smtClean="0"/>
                        <a:t>: </a:t>
                      </a:r>
                      <a:r>
                        <a:rPr lang="en-GB" sz="800" u="none" baseline="0" dirty="0" smtClean="0"/>
                        <a:t>Exclamation/ Question marks</a:t>
                      </a:r>
                    </a:p>
                    <a:p>
                      <a:r>
                        <a:rPr lang="en-GB" sz="1200" u="sng" baseline="0" dirty="0" err="1" smtClean="0"/>
                        <a:t>Oracy</a:t>
                      </a:r>
                      <a:r>
                        <a:rPr lang="en-GB" sz="1200" u="sng" baseline="0" dirty="0" smtClean="0"/>
                        <a:t>: </a:t>
                      </a:r>
                      <a:r>
                        <a:rPr lang="en-GB" sz="800" u="none" baseline="0" dirty="0" smtClean="0"/>
                        <a:t>Read sentences with exclamation marks and question marks out loud.</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Extended Write: </a:t>
                      </a:r>
                      <a:r>
                        <a:rPr lang="en-GB" sz="800" u="none" dirty="0" smtClean="0"/>
                        <a:t>Model/ Children write story</a:t>
                      </a:r>
                      <a:r>
                        <a:rPr lang="en-GB" sz="800" u="none" baseline="0" dirty="0" smtClean="0"/>
                        <a:t> in stages according to ability.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Assessment Toolkit- </a:t>
                      </a:r>
                      <a:r>
                        <a:rPr lang="en-GB" sz="800" u="none" baseline="0" dirty="0" smtClean="0"/>
                        <a:t>Summer Term Narrative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After a while</a:t>
                      </a:r>
                    </a:p>
                  </a:txBody>
                  <a:tcPr/>
                </a:tc>
              </a:tr>
              <a:tr h="2110564">
                <a:tc>
                  <a:txBody>
                    <a:bodyPr/>
                    <a:lstStyle/>
                    <a:p>
                      <a:r>
                        <a:rPr lang="en-GB" sz="1200" u="sng" dirty="0" smtClean="0"/>
                        <a:t>Lesson 7:</a:t>
                      </a:r>
                    </a:p>
                    <a:p>
                      <a:r>
                        <a:rPr lang="en-GB" sz="1200" u="sng" dirty="0" smtClean="0"/>
                        <a:t>Wow: </a:t>
                      </a:r>
                      <a:r>
                        <a:rPr lang="en-GB" sz="800" u="none" dirty="0" smtClean="0"/>
                        <a:t>Either make their own robot or use </a:t>
                      </a:r>
                      <a:r>
                        <a:rPr lang="en-GB" sz="800" u="none" dirty="0" err="1" smtClean="0"/>
                        <a:t>im</a:t>
                      </a:r>
                      <a:endParaRPr lang="en-GB" sz="800" u="none" dirty="0" smtClean="0"/>
                    </a:p>
                    <a:p>
                      <a:r>
                        <a:rPr lang="en-GB" sz="800" u="none" dirty="0" smtClean="0"/>
                        <a:t>age of Bernard - describe</a:t>
                      </a:r>
                      <a:r>
                        <a:rPr lang="en-GB" sz="800" u="none" baseline="0" dirty="0" smtClean="0"/>
                        <a:t> him.</a:t>
                      </a:r>
                    </a:p>
                    <a:p>
                      <a:r>
                        <a:rPr lang="en-GB" sz="1200" u="sng" baseline="0" dirty="0" smtClean="0"/>
                        <a:t>Grammar</a:t>
                      </a:r>
                      <a:r>
                        <a:rPr lang="en-GB" sz="1200" u="none" baseline="0" dirty="0" smtClean="0"/>
                        <a:t>: </a:t>
                      </a:r>
                      <a:r>
                        <a:rPr lang="en-GB" sz="800" u="none" baseline="0" dirty="0" smtClean="0"/>
                        <a:t>Adjectives  NNG Activity 2.3  Describe the object</a:t>
                      </a:r>
                    </a:p>
                    <a:p>
                      <a:r>
                        <a:rPr lang="en-GB" sz="1200" u="sng" baseline="0" dirty="0" err="1" smtClean="0"/>
                        <a:t>Oracy</a:t>
                      </a:r>
                      <a:r>
                        <a:rPr lang="en-GB" sz="1200" u="sng" baseline="0" dirty="0" smtClean="0"/>
                        <a:t>: </a:t>
                      </a:r>
                      <a:r>
                        <a:rPr lang="en-GB" sz="800" u="none" baseline="0" dirty="0" smtClean="0"/>
                        <a:t>Give describing words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Extended Write: </a:t>
                      </a:r>
                      <a:r>
                        <a:rPr lang="en-GB" sz="800" u="none" dirty="0" smtClean="0"/>
                        <a:t>Model/ Children write</a:t>
                      </a:r>
                      <a:r>
                        <a:rPr lang="en-GB" sz="800" u="none" baseline="0" dirty="0" smtClean="0"/>
                        <a:t> description according to ability</a:t>
                      </a:r>
                      <a:r>
                        <a:rPr lang="en-GB" sz="1100" u="none"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smtClean="0"/>
                        <a:t> </a:t>
                      </a:r>
                      <a:r>
                        <a:rPr lang="en-GB" sz="1200" u="sng" baseline="0" dirty="0" smtClean="0"/>
                        <a:t>Assessment Toolkit- </a:t>
                      </a:r>
                      <a:r>
                        <a:rPr lang="en-GB" sz="800" u="none" baseline="0" dirty="0" smtClean="0"/>
                        <a:t>Autumn Term Character Description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Adjectives</a:t>
                      </a:r>
                    </a:p>
                    <a:p>
                      <a:endParaRPr lang="en-GB" sz="1200"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71604" cy="6858000"/>
          </a:xfrm>
          <a:solidFill>
            <a:schemeClr val="bg2">
              <a:lumMod val="50000"/>
            </a:schemeClr>
          </a:solidFill>
        </p:spPr>
        <p:txBody>
          <a:bodyPr/>
          <a:lstStyle/>
          <a:p>
            <a:endParaRPr lang="en-US" dirty="0"/>
          </a:p>
        </p:txBody>
      </p:sp>
      <p:pic>
        <p:nvPicPr>
          <p:cNvPr id="2050" name="Picture 2" descr="C:\Users\Teacher\Pictures\stuck-oliver-jeffers-9780399257377.jpg"/>
          <p:cNvPicPr>
            <a:picLocks noGrp="1" noChangeAspect="1" noChangeArrowheads="1"/>
          </p:cNvPicPr>
          <p:nvPr>
            <p:ph idx="1"/>
          </p:nvPr>
        </p:nvPicPr>
        <p:blipFill>
          <a:blip r:embed="rId2"/>
          <a:srcRect/>
          <a:stretch>
            <a:fillRect/>
          </a:stretch>
        </p:blipFill>
        <p:spPr bwMode="auto">
          <a:xfrm>
            <a:off x="1571604" y="0"/>
            <a:ext cx="6072229" cy="6858000"/>
          </a:xfrm>
          <a:prstGeom prst="rect">
            <a:avLst/>
          </a:prstGeom>
          <a:noFill/>
        </p:spPr>
      </p:pic>
      <p:sp>
        <p:nvSpPr>
          <p:cNvPr id="5" name="Rectangle 4"/>
          <p:cNvSpPr/>
          <p:nvPr/>
        </p:nvSpPr>
        <p:spPr>
          <a:xfrm>
            <a:off x="7643834" y="0"/>
            <a:ext cx="1500166" cy="6858000"/>
          </a:xfrm>
          <a:prstGeom prst="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gridCol w="3048000"/>
                <a:gridCol w="3048000"/>
              </a:tblGrid>
              <a:tr h="1137926">
                <a:tc gridSpan="3">
                  <a:txBody>
                    <a:bodyPr/>
                    <a:lstStyle/>
                    <a:p>
                      <a:r>
                        <a:rPr lang="en-GB" sz="2400" dirty="0" smtClean="0"/>
                        <a:t>English Text: Stuck </a:t>
                      </a:r>
                      <a:endParaRPr lang="en-GB" sz="2400" dirty="0"/>
                    </a:p>
                  </a:txBody>
                  <a:tcPr/>
                </a:tc>
                <a:tc hMerge="1">
                  <a:txBody>
                    <a:bodyPr/>
                    <a:lstStyle/>
                    <a:p>
                      <a:endParaRPr lang="en-GB" dirty="0"/>
                    </a:p>
                  </a:txBody>
                  <a:tcPr/>
                </a:tc>
                <a:tc hMerge="1">
                  <a:txBody>
                    <a:bodyPr/>
                    <a:lstStyle/>
                    <a:p>
                      <a:endParaRPr lang="en-GB" dirty="0"/>
                    </a:p>
                  </a:txBody>
                  <a:tcPr/>
                </a:tc>
              </a:tr>
              <a:tr h="2740035">
                <a:tc>
                  <a:txBody>
                    <a:bodyPr/>
                    <a:lstStyle/>
                    <a:p>
                      <a:r>
                        <a:rPr lang="en-GB" sz="1200" u="sng" dirty="0" smtClean="0"/>
                        <a:t>Lesson</a:t>
                      </a:r>
                      <a:r>
                        <a:rPr lang="en-GB" sz="1200" u="sng" baseline="0" dirty="0" smtClean="0"/>
                        <a:t> 1:</a:t>
                      </a:r>
                    </a:p>
                    <a:p>
                      <a:r>
                        <a:rPr lang="en-GB" sz="1200" u="sng" baseline="0" dirty="0" smtClean="0"/>
                        <a:t>WOW: </a:t>
                      </a:r>
                      <a:r>
                        <a:rPr lang="en-GB" sz="800" u="none" baseline="0" dirty="0" err="1" smtClean="0"/>
                        <a:t>Chn</a:t>
                      </a:r>
                      <a:r>
                        <a:rPr lang="en-GB" sz="800" u="none" baseline="0" dirty="0" smtClean="0"/>
                        <a:t> look at ball stuck up a tree in the nature trail. </a:t>
                      </a:r>
                      <a:r>
                        <a:rPr lang="en-GB" sz="800" u="none" baseline="0" dirty="0" err="1" smtClean="0"/>
                        <a:t>Chn</a:t>
                      </a:r>
                      <a:r>
                        <a:rPr lang="en-GB" sz="800" u="none" baseline="0" dirty="0" smtClean="0"/>
                        <a:t> discuss how they could get it down.</a:t>
                      </a:r>
                    </a:p>
                    <a:p>
                      <a:r>
                        <a:rPr lang="en-GB" sz="1200" u="sng" baseline="0" dirty="0" smtClean="0"/>
                        <a:t>Grammar</a:t>
                      </a:r>
                      <a:r>
                        <a:rPr lang="en-GB" sz="1200" u="none" baseline="0" dirty="0" smtClean="0"/>
                        <a:t>: </a:t>
                      </a:r>
                      <a:r>
                        <a:rPr lang="en-GB" sz="800" u="none" baseline="0" dirty="0" smtClean="0"/>
                        <a:t>NNG </a:t>
                      </a:r>
                      <a:r>
                        <a:rPr lang="en-GB" sz="800" b="0" kern="1200" dirty="0" smtClean="0">
                          <a:solidFill>
                            <a:schemeClr val="dk1"/>
                          </a:solidFill>
                          <a:latin typeface="+mn-lt"/>
                          <a:ea typeface="+mn-ea"/>
                          <a:cs typeface="+mn-cs"/>
                        </a:rPr>
                        <a:t>Activity 1a.1: What’s in a picture? </a:t>
                      </a:r>
                      <a:r>
                        <a:rPr lang="en-GB" sz="800" kern="1200" dirty="0" smtClean="0">
                          <a:solidFill>
                            <a:schemeClr val="dk1"/>
                          </a:solidFill>
                          <a:latin typeface="+mn-lt"/>
                          <a:ea typeface="+mn-ea"/>
                          <a:cs typeface="+mn-cs"/>
                        </a:rPr>
                        <a:t>Activity 1a.3: Stop! - </a:t>
                      </a:r>
                      <a:r>
                        <a:rPr lang="en-GB" sz="800" b="0" u="none" baseline="0" dirty="0" smtClean="0"/>
                        <a:t>sentence</a:t>
                      </a:r>
                      <a:r>
                        <a:rPr lang="en-GB" sz="800" u="none" baseline="0" dirty="0" smtClean="0"/>
                        <a:t>, capital letter , full stop</a:t>
                      </a:r>
                    </a:p>
                    <a:p>
                      <a:r>
                        <a:rPr lang="en-GB" sz="1200" u="sng" baseline="0" dirty="0" err="1" smtClean="0"/>
                        <a:t>Oracy</a:t>
                      </a:r>
                      <a:r>
                        <a:rPr lang="en-GB" sz="1200" u="sng" baseline="0" dirty="0" smtClean="0"/>
                        <a:t>: </a:t>
                      </a:r>
                      <a:r>
                        <a:rPr lang="en-GB" sz="800" u="none" baseline="0" dirty="0" smtClean="0"/>
                        <a:t>Give ideas on how to get the ball down.</a:t>
                      </a:r>
                    </a:p>
                    <a:p>
                      <a:r>
                        <a:rPr lang="en-GB" sz="1200" u="sng" dirty="0" smtClean="0"/>
                        <a:t>Mighty Write: </a:t>
                      </a:r>
                      <a:r>
                        <a:rPr lang="en-GB" sz="800" u="none" dirty="0" err="1" smtClean="0"/>
                        <a:t>Chn</a:t>
                      </a:r>
                      <a:r>
                        <a:rPr lang="en-GB" sz="800" u="none" dirty="0" smtClean="0"/>
                        <a:t> write about how they would get the ball down</a:t>
                      </a:r>
                      <a:r>
                        <a:rPr lang="en-GB" sz="800" u="none" baseline="0" dirty="0" smtClean="0"/>
                        <a:t> according to ability</a:t>
                      </a:r>
                      <a:r>
                        <a:rPr lang="en-GB" sz="1100" u="none" baseline="0" dirty="0" smtClean="0"/>
                        <a:t>.</a:t>
                      </a:r>
                      <a:r>
                        <a:rPr lang="en-GB" sz="1100" u="none" dirty="0" smtClean="0"/>
                        <a:t> </a:t>
                      </a:r>
                    </a:p>
                    <a:p>
                      <a:r>
                        <a:rPr lang="en-GB" sz="1200" u="sng" baseline="0" dirty="0" smtClean="0"/>
                        <a:t>Vocabulary: </a:t>
                      </a:r>
                      <a:r>
                        <a:rPr lang="en-GB" sz="800" u="none" baseline="0" dirty="0" smtClean="0"/>
                        <a:t>could  would</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GB" sz="800" b="0" kern="1200" dirty="0" smtClean="0">
                          <a:solidFill>
                            <a:schemeClr val="dk1"/>
                          </a:solidFill>
                          <a:latin typeface="+mn-lt"/>
                          <a:ea typeface="+mn-ea"/>
                          <a:cs typeface="+mn-cs"/>
                        </a:rPr>
                        <a:t>Read ‘ stuck’ by Oliver Jeffers. Read up to where he throws up the </a:t>
                      </a:r>
                      <a:r>
                        <a:rPr lang="en-GB" sz="800" b="0" kern="1200" dirty="0" err="1" smtClean="0">
                          <a:solidFill>
                            <a:schemeClr val="dk1"/>
                          </a:solidFill>
                          <a:latin typeface="+mn-lt"/>
                          <a:ea typeface="+mn-ea"/>
                          <a:cs typeface="+mn-cs"/>
                        </a:rPr>
                        <a:t>Gorrila</a:t>
                      </a:r>
                      <a:r>
                        <a:rPr lang="en-GB" sz="800" b="0" kern="1200" dirty="0" smtClean="0">
                          <a:solidFill>
                            <a:schemeClr val="dk1"/>
                          </a:solidFill>
                          <a:latin typeface="+mn-lt"/>
                          <a:ea typeface="+mn-ea"/>
                          <a:cs typeface="+mn-cs"/>
                        </a:rPr>
                        <a:t>. What did the boy throw up first? Next? After that? </a:t>
                      </a:r>
                      <a:endParaRPr lang="en-GB" sz="800" b="0" u="sng" baseline="0" dirty="0" smtClean="0"/>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Activity 1a.2: Hammer those verbs!</a:t>
                      </a:r>
                      <a:r>
                        <a:rPr lang="en-GB" sz="800" u="none" baseline="0" dirty="0" smtClean="0"/>
                        <a:t> Understand a sentence needs a verb</a:t>
                      </a: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Play the memory game with children sat in circle.</a:t>
                      </a:r>
                      <a:endParaRPr lang="en-GB" sz="800" u="sng" kern="1200" baseline="0" dirty="0" smtClean="0">
                        <a:solidFill>
                          <a:schemeClr val="dk1"/>
                        </a:solidFill>
                        <a:latin typeface="+mn-lt"/>
                        <a:ea typeface="+mn-ea"/>
                        <a:cs typeface="+mn-cs"/>
                      </a:endParaRPr>
                    </a:p>
                    <a:p>
                      <a:r>
                        <a:rPr lang="en-GB" sz="1200" u="sng" dirty="0" smtClean="0"/>
                        <a:t>Mighty Write: </a:t>
                      </a:r>
                      <a:r>
                        <a:rPr lang="en-GB" sz="1800"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Model writing sentences explaining what the boy threw up the tree./</a:t>
                      </a:r>
                      <a:r>
                        <a:rPr lang="en-GB" sz="800" kern="1200" baseline="0" dirty="0" smtClean="0">
                          <a:solidFill>
                            <a:schemeClr val="dk1"/>
                          </a:solidFill>
                          <a:latin typeface="+mn-lt"/>
                          <a:ea typeface="+mn-ea"/>
                          <a:cs typeface="+mn-cs"/>
                        </a:rPr>
                        <a:t> </a:t>
                      </a:r>
                      <a:r>
                        <a:rPr lang="en-GB" sz="800" kern="1200" baseline="0" dirty="0" err="1" smtClean="0">
                          <a:solidFill>
                            <a:schemeClr val="dk1"/>
                          </a:solidFill>
                          <a:latin typeface="+mn-lt"/>
                          <a:ea typeface="+mn-ea"/>
                          <a:cs typeface="+mn-cs"/>
                        </a:rPr>
                        <a:t>Chn</a:t>
                      </a:r>
                      <a:r>
                        <a:rPr lang="en-GB" sz="800" kern="1200" baseline="0" dirty="0" smtClean="0">
                          <a:solidFill>
                            <a:schemeClr val="dk1"/>
                          </a:solidFill>
                          <a:latin typeface="+mn-lt"/>
                          <a:ea typeface="+mn-ea"/>
                          <a:cs typeface="+mn-cs"/>
                        </a:rPr>
                        <a:t> write up their ideas.</a:t>
                      </a:r>
                      <a:endParaRPr lang="en-GB" sz="800" u="sng" dirty="0" smtClean="0"/>
                    </a:p>
                    <a:p>
                      <a:r>
                        <a:rPr lang="en-GB" sz="1200" u="sng" baseline="0" dirty="0" smtClean="0"/>
                        <a:t>Vocabulary: </a:t>
                      </a:r>
                      <a:r>
                        <a:rPr lang="en-GB" sz="800" u="none" baseline="0" dirty="0" smtClean="0"/>
                        <a:t>trouble  really  unbelievably in order  ridiculous  fetched  flung  </a:t>
                      </a:r>
                      <a:endParaRPr lang="en-GB" sz="800" u="none" dirty="0" smtClean="0"/>
                    </a:p>
                    <a:p>
                      <a:endParaRPr lang="en-GB" dirty="0"/>
                    </a:p>
                  </a:txBody>
                  <a:tcPr/>
                </a:tc>
                <a:tc>
                  <a:txBody>
                    <a:bodyPr/>
                    <a:lstStyle/>
                    <a:p>
                      <a:r>
                        <a:rPr lang="en-GB" sz="1200" u="sng" dirty="0" smtClean="0"/>
                        <a:t>Lesson 3</a:t>
                      </a:r>
                      <a:r>
                        <a:rPr lang="en-GB" sz="1200" dirty="0" smtClean="0"/>
                        <a:t>:</a:t>
                      </a:r>
                    </a:p>
                    <a:p>
                      <a:r>
                        <a:rPr lang="en-GB" sz="1200" u="sng" baseline="0" dirty="0" smtClean="0"/>
                        <a:t>Intro: </a:t>
                      </a:r>
                      <a:r>
                        <a:rPr lang="en-GB" sz="800" kern="1200" dirty="0" smtClean="0">
                          <a:solidFill>
                            <a:schemeClr val="dk1"/>
                          </a:solidFill>
                          <a:latin typeface="+mn-lt"/>
                          <a:ea typeface="+mn-ea"/>
                          <a:cs typeface="+mn-cs"/>
                        </a:rPr>
                        <a:t>Recap the story so far.  Read rest of book.</a:t>
                      </a:r>
                      <a:r>
                        <a:rPr lang="en-GB" sz="1100" kern="1200" dirty="0" smtClean="0">
                          <a:solidFill>
                            <a:schemeClr val="dk1"/>
                          </a:solidFill>
                          <a:latin typeface="+mn-lt"/>
                          <a:ea typeface="+mn-ea"/>
                          <a:cs typeface="+mn-cs"/>
                        </a:rPr>
                        <a:t> </a:t>
                      </a:r>
                    </a:p>
                    <a:p>
                      <a:r>
                        <a:rPr lang="en-GB" sz="1200" u="sng" baseline="0" dirty="0" smtClean="0"/>
                        <a:t>Grammar</a:t>
                      </a:r>
                      <a:r>
                        <a:rPr lang="en-GB" sz="1200" u="none" baseline="0" dirty="0" smtClean="0"/>
                        <a:t>: </a:t>
                      </a:r>
                      <a:r>
                        <a:rPr lang="en-GB" sz="800" u="none" baseline="0" dirty="0" smtClean="0"/>
                        <a:t>Pages 3, 24, 28 Exclamation Marks- NNG </a:t>
                      </a:r>
                      <a:r>
                        <a:rPr lang="en-US" sz="800" b="0" kern="1200" dirty="0" smtClean="0">
                          <a:solidFill>
                            <a:schemeClr val="dk1"/>
                          </a:solidFill>
                          <a:latin typeface="+mn-lt"/>
                          <a:ea typeface="+mn-ea"/>
                          <a:cs typeface="+mn-cs"/>
                        </a:rPr>
                        <a:t>Activity 1c.7: </a:t>
                      </a:r>
                      <a:r>
                        <a:rPr lang="en-US" sz="800" b="0" kern="1200" baseline="0" dirty="0" smtClean="0">
                          <a:solidFill>
                            <a:schemeClr val="dk1"/>
                          </a:solidFill>
                          <a:latin typeface="+mn-lt"/>
                          <a:ea typeface="+mn-ea"/>
                          <a:cs typeface="+mn-cs"/>
                        </a:rPr>
                        <a:t> More exclamations</a:t>
                      </a:r>
                      <a:r>
                        <a:rPr lang="en-US" sz="800" b="0" kern="1200" dirty="0" smtClean="0">
                          <a:solidFill>
                            <a:schemeClr val="dk1"/>
                          </a:solidFill>
                          <a:latin typeface="+mn-lt"/>
                          <a:ea typeface="+mn-ea"/>
                          <a:cs typeface="+mn-cs"/>
                        </a:rPr>
                        <a:t> </a:t>
                      </a:r>
                    </a:p>
                    <a:p>
                      <a:r>
                        <a:rPr lang="en-GB" sz="1200" u="sng" baseline="0" dirty="0" err="1" smtClean="0"/>
                        <a:t>Oracy</a:t>
                      </a:r>
                      <a:r>
                        <a:rPr lang="en-GB" sz="1200" u="sng" baseline="0" dirty="0" smtClean="0"/>
                        <a:t>:</a:t>
                      </a:r>
                      <a:r>
                        <a:rPr lang="en-GB" sz="1200" u="none" baseline="0" dirty="0" smtClean="0"/>
                        <a:t> </a:t>
                      </a:r>
                      <a:r>
                        <a:rPr lang="en-GB" sz="800" u="none" kern="1200" baseline="0" dirty="0" smtClean="0">
                          <a:solidFill>
                            <a:schemeClr val="dk1"/>
                          </a:solidFill>
                          <a:latin typeface="+mn-lt"/>
                          <a:ea typeface="+mn-ea"/>
                          <a:cs typeface="+mn-cs"/>
                        </a:rPr>
                        <a:t>Discuss how animals and people were feeling</a:t>
                      </a:r>
                      <a:endParaRPr lang="en-GB" sz="800" u="none" baseline="0" dirty="0" smtClean="0"/>
                    </a:p>
                    <a:p>
                      <a:r>
                        <a:rPr lang="en-GB" sz="1200" u="sng" dirty="0" smtClean="0"/>
                        <a:t>Mighty Write: </a:t>
                      </a:r>
                      <a:r>
                        <a:rPr lang="en-GB" sz="800" kern="1200" dirty="0" smtClean="0">
                          <a:solidFill>
                            <a:schemeClr val="dk1"/>
                          </a:solidFill>
                          <a:latin typeface="+mn-lt"/>
                          <a:ea typeface="+mn-ea"/>
                          <a:cs typeface="+mn-cs"/>
                        </a:rPr>
                        <a:t>Model to explain what is in the tree and to include adjectives. The whale was feeling angry</a:t>
                      </a:r>
                      <a:r>
                        <a:rPr lang="en-GB" sz="800" kern="1200" baseline="0" dirty="0" smtClean="0">
                          <a:solidFill>
                            <a:schemeClr val="dk1"/>
                          </a:solidFill>
                          <a:latin typeface="+mn-lt"/>
                          <a:ea typeface="+mn-ea"/>
                          <a:cs typeface="+mn-cs"/>
                        </a:rPr>
                        <a:t> and </a:t>
                      </a:r>
                      <a:r>
                        <a:rPr lang="en-GB" sz="800" kern="1200" dirty="0" smtClean="0">
                          <a:solidFill>
                            <a:schemeClr val="dk1"/>
                          </a:solidFill>
                          <a:latin typeface="+mn-lt"/>
                          <a:ea typeface="+mn-ea"/>
                          <a:cs typeface="+mn-cs"/>
                        </a:rPr>
                        <a:t>sad.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long-distance no longer  curious  commotion  definitely  noticed  hurled  delighted  immediately  exhausted </a:t>
                      </a:r>
                    </a:p>
                  </a:txBody>
                  <a:tcPr/>
                </a:tc>
              </a:tr>
              <a:tr h="298004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kern="1200" dirty="0" smtClean="0">
                          <a:solidFill>
                            <a:schemeClr val="dk1"/>
                          </a:solidFill>
                          <a:latin typeface="+mn-lt"/>
                          <a:ea typeface="+mn-ea"/>
                          <a:cs typeface="+mn-cs"/>
                        </a:rPr>
                        <a:t>In talk partners children retell the whole of the story.</a:t>
                      </a:r>
                      <a:endParaRPr lang="en-GB" sz="800" u="sng" baseline="0" dirty="0" smtClean="0"/>
                    </a:p>
                    <a:p>
                      <a:r>
                        <a:rPr lang="en-GB" sz="1200" u="sng" baseline="0" dirty="0" smtClean="0"/>
                        <a:t>Grammar</a:t>
                      </a:r>
                      <a:r>
                        <a:rPr lang="en-GB" sz="1200" u="none" baseline="0" dirty="0" smtClean="0"/>
                        <a:t>: </a:t>
                      </a:r>
                      <a:r>
                        <a:rPr lang="en-GB" sz="800" u="none" baseline="0" dirty="0" smtClean="0"/>
                        <a:t>Adjectives to describe</a:t>
                      </a:r>
                    </a:p>
                    <a:p>
                      <a:r>
                        <a:rPr lang="en-GB" sz="1200" u="sng" baseline="0" dirty="0" err="1" smtClean="0"/>
                        <a:t>Oracy</a:t>
                      </a:r>
                      <a:r>
                        <a:rPr lang="en-GB" sz="1200" u="sng" baseline="0" dirty="0" smtClean="0"/>
                        <a:t>: </a:t>
                      </a:r>
                      <a:r>
                        <a:rPr lang="en-GB" sz="800" u="none" baseline="0" dirty="0" smtClean="0"/>
                        <a:t>Summarise the story using adjectives to describe the objects.</a:t>
                      </a:r>
                    </a:p>
                    <a:p>
                      <a:r>
                        <a:rPr lang="en-GB" sz="1200" u="sng" dirty="0" smtClean="0"/>
                        <a:t>Mighty Write: </a:t>
                      </a:r>
                      <a:r>
                        <a:rPr lang="en-GB" sz="800" u="none" kern="1200" dirty="0" smtClean="0">
                          <a:solidFill>
                            <a:schemeClr val="dk1"/>
                          </a:solidFill>
                          <a:latin typeface="+mn-lt"/>
                          <a:ea typeface="+mn-ea"/>
                          <a:cs typeface="+mn-cs"/>
                        </a:rPr>
                        <a:t>Model</a:t>
                      </a:r>
                      <a:r>
                        <a:rPr lang="en-GB" sz="800" kern="1200" dirty="0" smtClean="0">
                          <a:solidFill>
                            <a:schemeClr val="dk1"/>
                          </a:solidFill>
                          <a:latin typeface="+mn-lt"/>
                          <a:ea typeface="+mn-ea"/>
                          <a:cs typeface="+mn-cs"/>
                        </a:rPr>
                        <a:t> how to write a</a:t>
                      </a:r>
                      <a:r>
                        <a:rPr lang="en-GB" sz="800" kern="1200" baseline="0" dirty="0" smtClean="0">
                          <a:solidFill>
                            <a:schemeClr val="dk1"/>
                          </a:solidFill>
                          <a:latin typeface="+mn-lt"/>
                          <a:ea typeface="+mn-ea"/>
                          <a:cs typeface="+mn-cs"/>
                        </a:rPr>
                        <a:t> summary in the form of newspaper report.</a:t>
                      </a:r>
                      <a:r>
                        <a:rPr lang="en-GB" sz="800" kern="1200" dirty="0" smtClean="0">
                          <a:solidFill>
                            <a:schemeClr val="dk1"/>
                          </a:solidFill>
                          <a:latin typeface="+mn-lt"/>
                          <a:ea typeface="+mn-ea"/>
                          <a:cs typeface="+mn-cs"/>
                        </a:rPr>
                        <a:t> </a:t>
                      </a:r>
                    </a:p>
                    <a:p>
                      <a:r>
                        <a:rPr lang="en-GB" sz="1200" u="sng" baseline="0" dirty="0" smtClean="0"/>
                        <a:t>Assessment Toolkit </a:t>
                      </a:r>
                      <a:r>
                        <a:rPr lang="en-GB" sz="1100" u="none" baseline="0" dirty="0" smtClean="0"/>
                        <a:t>– </a:t>
                      </a:r>
                      <a:r>
                        <a:rPr lang="en-GB" sz="800" u="none" baseline="0" dirty="0" smtClean="0"/>
                        <a:t>Spring Term Recount</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vocabulary</a:t>
                      </a:r>
                      <a:endParaRPr lang="en-GB" sz="800" u="none" dirty="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Recap the story and make a story map. Discuss how to use it as a base to write a different version – a kite getting stuck in a tree</a:t>
                      </a:r>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Activity 1a.4: Silly sentences</a:t>
                      </a:r>
                      <a:r>
                        <a:rPr lang="en-GB" sz="800" u="none" baseline="0" dirty="0" smtClean="0"/>
                        <a:t> -  difference between words and sentences</a:t>
                      </a:r>
                    </a:p>
                    <a:p>
                      <a:r>
                        <a:rPr lang="en-GB" sz="1200" u="sng" baseline="0" dirty="0" err="1" smtClean="0"/>
                        <a:t>Oracy</a:t>
                      </a:r>
                      <a:r>
                        <a:rPr lang="en-GB" sz="1200" u="sng" baseline="0" dirty="0" smtClean="0"/>
                        <a:t>: </a:t>
                      </a:r>
                      <a:r>
                        <a:rPr lang="en-GB" sz="800" u="none" baseline="0" dirty="0" smtClean="0"/>
                        <a:t>Share ideas on different scene, characters and objects.</a:t>
                      </a:r>
                    </a:p>
                    <a:p>
                      <a:r>
                        <a:rPr lang="en-GB" sz="1200" u="sng" dirty="0" smtClean="0"/>
                        <a:t>Mighty Write:</a:t>
                      </a:r>
                      <a:r>
                        <a:rPr lang="en-GB" sz="1200" u="none" dirty="0" smtClean="0"/>
                        <a:t> </a:t>
                      </a:r>
                      <a:r>
                        <a:rPr lang="en-GB" sz="800" u="none" dirty="0" smtClean="0"/>
                        <a:t>Plan</a:t>
                      </a:r>
                      <a:r>
                        <a:rPr lang="en-GB" sz="800" u="none" baseline="0" dirty="0" smtClean="0"/>
                        <a:t> their story using planning sheet/ adjectives to describe their objects</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Chosen adjectives </a:t>
                      </a:r>
                      <a:endParaRPr lang="en-GB" sz="800" u="none" dirty="0" smtClean="0"/>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GB" sz="800" u="none" baseline="0" dirty="0" smtClean="0"/>
                        <a:t>Re read the story leaving out words for children to join in with.</a:t>
                      </a:r>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Activity 1a.5: Sort it! - </a:t>
                      </a:r>
                      <a:r>
                        <a:rPr lang="en-GB" sz="800" u="none" baseline="0" dirty="0" smtClean="0"/>
                        <a:t>sentence, capital letter , full stop</a:t>
                      </a:r>
                    </a:p>
                    <a:p>
                      <a:r>
                        <a:rPr lang="en-GB" sz="1200" u="sng" baseline="0" dirty="0" err="1" smtClean="0"/>
                        <a:t>Oracy</a:t>
                      </a:r>
                      <a:r>
                        <a:rPr lang="en-GB" sz="1200" u="sng" baseline="0" dirty="0" smtClean="0"/>
                        <a:t>: </a:t>
                      </a:r>
                      <a:r>
                        <a:rPr lang="en-GB" sz="800" u="none" baseline="0" dirty="0" smtClean="0"/>
                        <a:t>Join in with story</a:t>
                      </a:r>
                    </a:p>
                    <a:p>
                      <a:r>
                        <a:rPr lang="en-GB" sz="1200" u="sng" dirty="0" smtClean="0"/>
                        <a:t>Extended Write: </a:t>
                      </a:r>
                      <a:r>
                        <a:rPr lang="en-GB" sz="800" u="none" dirty="0" smtClean="0"/>
                        <a:t>Model write beginning/ Children write own beginning. Repeat with middle and end.</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vocabulary</a:t>
                      </a:r>
                      <a:endParaRPr lang="en-GB" sz="800" u="sng"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r>
                        <a:rPr lang="en-GB" sz="1200" u="sng" baseline="0" dirty="0" smtClean="0"/>
                        <a:t>Assessment Toolkit </a:t>
                      </a:r>
                      <a:r>
                        <a:rPr lang="en-GB" sz="1100" u="none" baseline="0" dirty="0" smtClean="0"/>
                        <a:t>– Spring Term Narrative</a:t>
                      </a:r>
                      <a:endParaRPr lang="en-GB" sz="1100" dirty="0"/>
                    </a:p>
                  </a:txBody>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00166" cy="6858000"/>
          </a:xfrm>
          <a:solidFill>
            <a:schemeClr val="accent1">
              <a:lumMod val="75000"/>
            </a:schemeClr>
          </a:solidFill>
        </p:spPr>
        <p:txBody>
          <a:bodyPr/>
          <a:lstStyle/>
          <a:p>
            <a:endParaRPr lang="en-US" dirty="0"/>
          </a:p>
        </p:txBody>
      </p:sp>
      <p:pic>
        <p:nvPicPr>
          <p:cNvPr id="3074" name="Picture 2" descr="C:\Users\Teacher\Pictures\41f35zdXnQL.jpg"/>
          <p:cNvPicPr>
            <a:picLocks noGrp="1" noChangeAspect="1" noChangeArrowheads="1"/>
          </p:cNvPicPr>
          <p:nvPr>
            <p:ph idx="1"/>
          </p:nvPr>
        </p:nvPicPr>
        <p:blipFill>
          <a:blip r:embed="rId2"/>
          <a:srcRect/>
          <a:stretch>
            <a:fillRect/>
          </a:stretch>
        </p:blipFill>
        <p:spPr bwMode="auto">
          <a:xfrm>
            <a:off x="1500166" y="0"/>
            <a:ext cx="6357982" cy="6858000"/>
          </a:xfrm>
          <a:prstGeom prst="rect">
            <a:avLst/>
          </a:prstGeom>
          <a:noFill/>
        </p:spPr>
      </p:pic>
      <p:sp>
        <p:nvSpPr>
          <p:cNvPr id="5" name="Rectangle 4"/>
          <p:cNvSpPr/>
          <p:nvPr/>
        </p:nvSpPr>
        <p:spPr>
          <a:xfrm>
            <a:off x="7858148" y="0"/>
            <a:ext cx="1285852" cy="6858000"/>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gridCol w="3048000"/>
                <a:gridCol w="3048000"/>
              </a:tblGrid>
              <a:tr h="475457">
                <a:tc gridSpan="3">
                  <a:txBody>
                    <a:bodyPr/>
                    <a:lstStyle/>
                    <a:p>
                      <a:r>
                        <a:rPr lang="en-GB" sz="2400" dirty="0" smtClean="0"/>
                        <a:t>English Text: Blown Away</a:t>
                      </a:r>
                      <a:endParaRPr lang="en-GB" sz="2400" dirty="0"/>
                    </a:p>
                  </a:txBody>
                  <a:tcPr/>
                </a:tc>
                <a:tc hMerge="1">
                  <a:txBody>
                    <a:bodyPr/>
                    <a:lstStyle/>
                    <a:p>
                      <a:endParaRPr lang="en-GB" dirty="0"/>
                    </a:p>
                  </a:txBody>
                  <a:tcPr/>
                </a:tc>
                <a:tc hMerge="1">
                  <a:txBody>
                    <a:bodyPr/>
                    <a:lstStyle/>
                    <a:p>
                      <a:endParaRPr lang="en-GB" dirty="0"/>
                    </a:p>
                  </a:txBody>
                  <a:tcPr/>
                </a:tc>
              </a:tr>
              <a:tr h="2163523">
                <a:tc>
                  <a:txBody>
                    <a:bodyPr/>
                    <a:lstStyle/>
                    <a:p>
                      <a:r>
                        <a:rPr lang="en-GB" sz="1200" u="sng" dirty="0" smtClean="0"/>
                        <a:t>Lesson</a:t>
                      </a:r>
                      <a:r>
                        <a:rPr lang="en-GB" sz="1200" u="sng" baseline="0" dirty="0" smtClean="0"/>
                        <a:t> 1:</a:t>
                      </a:r>
                    </a:p>
                    <a:p>
                      <a:r>
                        <a:rPr lang="en-GB" sz="1200" u="sng" baseline="0" dirty="0" smtClean="0"/>
                        <a:t>WOW: </a:t>
                      </a:r>
                      <a:r>
                        <a:rPr lang="en-GB" sz="800" u="none" baseline="0" dirty="0" smtClean="0"/>
                        <a:t>Look at front cover of book. </a:t>
                      </a:r>
                      <a:r>
                        <a:rPr lang="en-US" sz="800" u="none" baseline="0" dirty="0" smtClean="0"/>
                        <a:t>What do you think of when you see the title of Rob </a:t>
                      </a:r>
                      <a:r>
                        <a:rPr lang="en-US" sz="800" u="none" baseline="0" dirty="0" err="1" smtClean="0"/>
                        <a:t>Biddulph’s</a:t>
                      </a:r>
                      <a:r>
                        <a:rPr lang="en-US" sz="800" u="none" baseline="0" dirty="0" smtClean="0"/>
                        <a:t> book, Blown Away? What do you predict the story might be about?</a:t>
                      </a:r>
                      <a:endParaRPr lang="en-GB" sz="800" u="none" baseline="0" dirty="0" smtClean="0"/>
                    </a:p>
                    <a:p>
                      <a:r>
                        <a:rPr lang="en-GB" sz="1200" u="sng" baseline="0" dirty="0" smtClean="0"/>
                        <a:t>Grammar</a:t>
                      </a:r>
                      <a:r>
                        <a:rPr lang="en-GB" sz="1200" u="none" baseline="0" dirty="0" smtClean="0"/>
                        <a:t>: </a:t>
                      </a:r>
                      <a:r>
                        <a:rPr lang="en-GB" sz="800" u="none" baseline="0" dirty="0" smtClean="0"/>
                        <a:t>Pronoun I / Joining </a:t>
                      </a:r>
                      <a:r>
                        <a:rPr lang="en-GB" sz="800" u="none" baseline="0" dirty="0" err="1" smtClean="0"/>
                        <a:t>joining</a:t>
                      </a:r>
                      <a:r>
                        <a:rPr lang="en-GB" sz="800" u="none" baseline="0" dirty="0" smtClean="0"/>
                        <a:t> clauses with because</a:t>
                      </a:r>
                    </a:p>
                    <a:p>
                      <a:r>
                        <a:rPr lang="en-GB" sz="1200" u="sng" baseline="0" dirty="0" err="1" smtClean="0"/>
                        <a:t>Oracy</a:t>
                      </a:r>
                      <a:r>
                        <a:rPr lang="en-GB" sz="1200" u="sng" baseline="0" dirty="0" smtClean="0"/>
                        <a:t>: </a:t>
                      </a:r>
                      <a:r>
                        <a:rPr lang="en-GB" sz="800" u="none" baseline="0" dirty="0" smtClean="0"/>
                        <a:t>Discuss predictions from front cover.</a:t>
                      </a:r>
                    </a:p>
                    <a:p>
                      <a:r>
                        <a:rPr lang="en-GB" sz="1200" u="sng" dirty="0" smtClean="0"/>
                        <a:t>Mighty Write:</a:t>
                      </a:r>
                      <a:r>
                        <a:rPr lang="en-GB" sz="1200" u="none" dirty="0" smtClean="0"/>
                        <a:t> </a:t>
                      </a:r>
                      <a:r>
                        <a:rPr lang="en-GB" sz="800" u="none" dirty="0" smtClean="0"/>
                        <a:t>Write sentences</a:t>
                      </a:r>
                      <a:r>
                        <a:rPr lang="en-GB" sz="800" u="none" baseline="0" dirty="0" smtClean="0"/>
                        <a:t> about predictions- I think it will be about.... because ....</a:t>
                      </a:r>
                      <a:endParaRPr lang="en-GB" sz="800" u="none" dirty="0" smtClean="0"/>
                    </a:p>
                    <a:p>
                      <a:r>
                        <a:rPr lang="en-GB" sz="1200" u="sng" baseline="0" dirty="0" smtClean="0"/>
                        <a:t>Vocabulary:</a:t>
                      </a:r>
                      <a:r>
                        <a:rPr lang="en-GB" sz="1200" u="none" baseline="0" dirty="0" smtClean="0"/>
                        <a:t> </a:t>
                      </a:r>
                      <a:r>
                        <a:rPr lang="en-GB" sz="800" u="none" baseline="0" dirty="0" smtClean="0"/>
                        <a:t>predict front cover illustration </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US" sz="800" u="none" baseline="0" dirty="0" smtClean="0"/>
                        <a:t>Read out all of page 1 of Blown Away as a class. Which words sound the same? What do we call it when two words sound the same? Does it make it more fun to read? Why? Can you draw the scene that Rob sets in the first four lines of Blown Away? What object is in the scene? What is the weather like? Who is the main character? </a:t>
                      </a:r>
                      <a:endParaRPr lang="en-GB" sz="800" u="none" baseline="0" dirty="0" smtClean="0"/>
                    </a:p>
                    <a:p>
                      <a:r>
                        <a:rPr lang="en-GB" sz="1200" u="sng" baseline="0" dirty="0" smtClean="0"/>
                        <a:t>Grammar</a:t>
                      </a:r>
                      <a:r>
                        <a:rPr lang="en-GB" sz="1200" u="none" baseline="0" dirty="0" smtClean="0"/>
                        <a:t>: </a:t>
                      </a:r>
                      <a:r>
                        <a:rPr lang="en-GB" sz="800" u="none" baseline="0" dirty="0" smtClean="0"/>
                        <a:t>Pronoun I / Joining </a:t>
                      </a:r>
                      <a:r>
                        <a:rPr lang="en-GB" sz="800" u="none" baseline="0" dirty="0" err="1" smtClean="0"/>
                        <a:t>joining</a:t>
                      </a:r>
                      <a:r>
                        <a:rPr lang="en-GB" sz="800" u="none" baseline="0" dirty="0" smtClean="0"/>
                        <a:t> clauses with because</a:t>
                      </a:r>
                    </a:p>
                    <a:p>
                      <a:r>
                        <a:rPr lang="en-GB" sz="1200" u="sng" baseline="0" dirty="0" err="1" smtClean="0"/>
                        <a:t>Oracy</a:t>
                      </a:r>
                      <a:r>
                        <a:rPr lang="en-GB" sz="1200" u="sng" baseline="0" dirty="0" smtClean="0"/>
                        <a:t>: </a:t>
                      </a:r>
                      <a:r>
                        <a:rPr lang="en-GB" sz="800" u="none" baseline="0" dirty="0" smtClean="0"/>
                        <a:t>Retell page from view of penguin</a:t>
                      </a:r>
                    </a:p>
                    <a:p>
                      <a:r>
                        <a:rPr lang="en-GB" sz="1200" u="sng" dirty="0" smtClean="0"/>
                        <a:t>Mighty Write: </a:t>
                      </a:r>
                      <a:r>
                        <a:rPr lang="en-GB" sz="800" u="none" dirty="0" smtClean="0"/>
                        <a:t>Model sentence/ </a:t>
                      </a:r>
                      <a:r>
                        <a:rPr lang="en-GB" sz="800" u="none" dirty="0" err="1" smtClean="0"/>
                        <a:t>chn</a:t>
                      </a:r>
                      <a:r>
                        <a:rPr lang="en-GB" sz="800" u="none" dirty="0" smtClean="0"/>
                        <a:t> write.</a:t>
                      </a:r>
                      <a:r>
                        <a:rPr lang="en-GB" sz="800" u="none" baseline="0" dirty="0" smtClean="0"/>
                        <a:t> </a:t>
                      </a:r>
                      <a:r>
                        <a:rPr lang="en-GB" sz="800" u="none" baseline="0" dirty="0" err="1" smtClean="0"/>
                        <a:t>Eg</a:t>
                      </a:r>
                      <a:r>
                        <a:rPr lang="en-GB" sz="800" u="none" baseline="0" dirty="0" smtClean="0"/>
                        <a:t>: It was a windy day and I was so excited because I knew my kite would fly.</a:t>
                      </a:r>
                      <a:endParaRPr lang="en-GB" sz="800" u="none" dirty="0" smtClean="0"/>
                    </a:p>
                    <a:p>
                      <a:r>
                        <a:rPr lang="en-GB" sz="1200" u="sng" baseline="0" dirty="0" smtClean="0"/>
                        <a:t>Vocabulary: </a:t>
                      </a:r>
                      <a:r>
                        <a:rPr lang="en-GB" sz="800" u="none" baseline="0" dirty="0" smtClean="0"/>
                        <a:t>maiden  flight</a:t>
                      </a:r>
                      <a:endParaRPr lang="en-GB" sz="800" u="none" dirty="0" smtClean="0"/>
                    </a:p>
                  </a:txBody>
                  <a:tcPr/>
                </a:tc>
                <a:tc>
                  <a:txBody>
                    <a:bodyPr/>
                    <a:lstStyle/>
                    <a:p>
                      <a:r>
                        <a:rPr lang="en-GB" sz="1200" u="sng" dirty="0" smtClean="0"/>
                        <a:t>Lesson 3</a:t>
                      </a:r>
                      <a:r>
                        <a:rPr lang="en-GB" sz="1200" dirty="0" smtClean="0"/>
                        <a:t>:</a:t>
                      </a:r>
                    </a:p>
                    <a:p>
                      <a:r>
                        <a:rPr lang="en-GB" sz="1200" u="sng" baseline="0" dirty="0" smtClean="0"/>
                        <a:t>Intro:  </a:t>
                      </a:r>
                      <a:r>
                        <a:rPr lang="en-GB" sz="800" u="none" baseline="0" dirty="0" smtClean="0"/>
                        <a:t>Read pages </a:t>
                      </a:r>
                      <a:r>
                        <a:rPr lang="en-US" sz="800" u="none" baseline="0" dirty="0" smtClean="0"/>
                        <a:t>What do Jeff and Flo try to ‘save’ Penguin Blue from? Are they successful? What happens instead? </a:t>
                      </a:r>
                      <a:endParaRPr lang="en-GB" sz="800" u="none" baseline="0" dirty="0" smtClean="0"/>
                    </a:p>
                    <a:p>
                      <a:r>
                        <a:rPr lang="en-GB" sz="1200" u="sng" baseline="0" dirty="0" smtClean="0"/>
                        <a:t>Grammar</a:t>
                      </a:r>
                      <a:r>
                        <a:rPr lang="en-GB" sz="1200" u="none" baseline="0" dirty="0" smtClean="0"/>
                        <a:t>: </a:t>
                      </a:r>
                      <a:r>
                        <a:rPr lang="en-GB" sz="800" u="none" baseline="0" dirty="0" smtClean="0"/>
                        <a:t>Using and to join 2 nouns- NNG Activity 1b.1:Likes/dislikes</a:t>
                      </a:r>
                    </a:p>
                    <a:p>
                      <a:r>
                        <a:rPr lang="en-GB" sz="1200" u="sng" baseline="0" dirty="0" err="1" smtClean="0"/>
                        <a:t>Oracy</a:t>
                      </a:r>
                      <a:r>
                        <a:rPr lang="en-GB" sz="1200" u="sng" baseline="0" dirty="0" smtClean="0"/>
                        <a:t>: </a:t>
                      </a:r>
                      <a:r>
                        <a:rPr lang="en-GB" sz="800" u="none" baseline="0" dirty="0" smtClean="0"/>
                        <a:t>Making oral sentences using and/ 2 nouns</a:t>
                      </a:r>
                    </a:p>
                    <a:p>
                      <a:r>
                        <a:rPr lang="en-GB" sz="1200" u="sng" dirty="0" smtClean="0"/>
                        <a:t>Mighty Write: </a:t>
                      </a:r>
                      <a:r>
                        <a:rPr lang="en-GB" sz="800" u="none" dirty="0" smtClean="0"/>
                        <a:t>Write about what Jeff</a:t>
                      </a:r>
                      <a:r>
                        <a:rPr lang="en-GB" sz="800" u="none" baseline="0" dirty="0" smtClean="0"/>
                        <a:t> and Flo tried to do and what happened to them.</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strong  along  high  penguin train</a:t>
                      </a:r>
                    </a:p>
                    <a:p>
                      <a:endParaRPr lang="en-GB" dirty="0"/>
                    </a:p>
                  </a:txBody>
                  <a:tcPr/>
                </a:tc>
              </a:tr>
              <a:tr h="21258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a:t>
                      </a:r>
                      <a:r>
                        <a:rPr lang="en-GB" sz="1100" u="sng" baseline="0" dirty="0" smtClean="0"/>
                        <a:t>:</a:t>
                      </a:r>
                      <a:r>
                        <a:rPr lang="en-GB" sz="800" u="sng" baseline="0" dirty="0" smtClean="0"/>
                        <a:t> </a:t>
                      </a:r>
                      <a:r>
                        <a:rPr lang="en-GB" sz="800" u="none" baseline="0" dirty="0" smtClean="0"/>
                        <a:t>Read pages 1-12 and make a class story map</a:t>
                      </a:r>
                      <a:r>
                        <a:rPr lang="en-GB" sz="1100" u="none" baseline="0" dirty="0" smtClean="0"/>
                        <a:t>.</a:t>
                      </a:r>
                    </a:p>
                    <a:p>
                      <a:r>
                        <a:rPr lang="en-GB" sz="1200" u="sng" baseline="0" dirty="0" smtClean="0"/>
                        <a:t>Grammar</a:t>
                      </a:r>
                      <a:r>
                        <a:rPr lang="en-GB" sz="1200" u="none" baseline="0" dirty="0" smtClean="0"/>
                        <a:t>:  </a:t>
                      </a:r>
                      <a:r>
                        <a:rPr lang="en-GB" sz="800" u="none" baseline="0" dirty="0" smtClean="0"/>
                        <a:t>Using and to join 2 main clauses -  NNG Activity 1b.3:What’s in a Picture?</a:t>
                      </a:r>
                    </a:p>
                    <a:p>
                      <a:r>
                        <a:rPr lang="en-GB" sz="1200" u="sng" baseline="0" dirty="0" err="1" smtClean="0"/>
                        <a:t>Oracy</a:t>
                      </a:r>
                      <a:r>
                        <a:rPr lang="en-GB" sz="1200" u="sng" baseline="0" dirty="0" smtClean="0"/>
                        <a:t>: </a:t>
                      </a:r>
                      <a:r>
                        <a:rPr lang="en-GB" sz="800" u="none" baseline="0" dirty="0" smtClean="0"/>
                        <a:t>Discuss: </a:t>
                      </a:r>
                      <a:r>
                        <a:rPr lang="en-US" sz="800" u="none" baseline="0" dirty="0" smtClean="0"/>
                        <a:t>If you could have a brand new kite, what would it look like?</a:t>
                      </a:r>
                      <a:endParaRPr lang="en-GB" sz="800" u="sng" baseline="0" dirty="0" smtClean="0"/>
                    </a:p>
                    <a:p>
                      <a:r>
                        <a:rPr lang="en-GB" sz="1200" u="sng" dirty="0" smtClean="0"/>
                        <a:t>Mighty Write:</a:t>
                      </a:r>
                      <a:r>
                        <a:rPr lang="en-GB" sz="1200" u="none" dirty="0" smtClean="0"/>
                        <a:t> </a:t>
                      </a:r>
                      <a:r>
                        <a:rPr lang="en-GB" sz="800" u="none" dirty="0" smtClean="0"/>
                        <a:t>Model then children write about their kite using and to join 2 main clauses.</a:t>
                      </a:r>
                      <a:r>
                        <a:rPr lang="en-GB" sz="800" u="none" baseline="0" dirty="0" smtClean="0"/>
                        <a:t> </a:t>
                      </a:r>
                      <a:r>
                        <a:rPr lang="en-GB" sz="800" u="none" baseline="0" dirty="0" err="1" smtClean="0"/>
                        <a:t>Eg</a:t>
                      </a:r>
                      <a:r>
                        <a:rPr lang="en-GB" sz="800" u="none" baseline="0" dirty="0" smtClean="0"/>
                        <a:t>: </a:t>
                      </a:r>
                      <a:r>
                        <a:rPr lang="en-GB" sz="800" u="none" dirty="0" smtClean="0"/>
                        <a:t> My kite is blue and it has a long</a:t>
                      </a:r>
                      <a:r>
                        <a:rPr lang="en-GB" sz="800" u="none" baseline="0" dirty="0" smtClean="0"/>
                        <a:t> tail. The tail has yellow bows and it can fly up to the clouds.</a:t>
                      </a:r>
                    </a:p>
                    <a:p>
                      <a:r>
                        <a:rPr lang="en-GB" sz="1200" u="sng" baseline="0" dirty="0" smtClean="0"/>
                        <a:t>Assessment Toolkit </a:t>
                      </a:r>
                      <a:r>
                        <a:rPr lang="en-GB" sz="1100" u="none" baseline="0" dirty="0" smtClean="0"/>
                        <a:t>– </a:t>
                      </a:r>
                      <a:r>
                        <a:rPr lang="en-GB" sz="800" u="none" baseline="0" dirty="0" smtClean="0"/>
                        <a:t>Autumn  Term Description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plight  flight  fix  swoop  soar  ocean  lush  island  tiny </a:t>
                      </a:r>
                      <a:endParaRPr lang="en-GB" sz="800" u="none" dirty="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Predict what will happen next.  Read rest of story. Finish class map</a:t>
                      </a:r>
                      <a:r>
                        <a:rPr lang="en-GB" sz="1100" u="none" baseline="0" dirty="0" smtClean="0"/>
                        <a:t>.</a:t>
                      </a:r>
                    </a:p>
                    <a:p>
                      <a:r>
                        <a:rPr lang="en-GB" sz="1200" u="sng" baseline="0" dirty="0" smtClean="0"/>
                        <a:t>Grammar</a:t>
                      </a:r>
                      <a:r>
                        <a:rPr lang="en-GB" sz="1200" u="none" baseline="0" dirty="0" smtClean="0"/>
                        <a:t>: </a:t>
                      </a:r>
                      <a:r>
                        <a:rPr lang="en-GB" sz="800" u="none" baseline="0" dirty="0" smtClean="0"/>
                        <a:t>Using and to join 2 main clauses - </a:t>
                      </a:r>
                    </a:p>
                    <a:p>
                      <a:r>
                        <a:rPr lang="en-GB" sz="1200" u="sng" baseline="0" dirty="0" err="1" smtClean="0"/>
                        <a:t>Oracy</a:t>
                      </a:r>
                      <a:r>
                        <a:rPr lang="en-GB" sz="1200" u="sng" baseline="0" dirty="0" smtClean="0"/>
                        <a:t>: </a:t>
                      </a:r>
                      <a:r>
                        <a:rPr lang="en-GB" sz="800" u="none" baseline="0" dirty="0" smtClean="0"/>
                        <a:t>Predict what will happen next. </a:t>
                      </a:r>
                    </a:p>
                    <a:p>
                      <a:r>
                        <a:rPr lang="en-GB" sz="1200" u="sng" dirty="0" smtClean="0"/>
                        <a:t>Mighty Write: </a:t>
                      </a:r>
                      <a:r>
                        <a:rPr lang="en-GB" sz="800" u="none" dirty="0" smtClean="0"/>
                        <a:t>Model write/ children write summary of the story according to ability.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trapped   intrepid  vine travellers  gust crest  surf  companions</a:t>
                      </a:r>
                      <a:endParaRPr lang="en-GB" sz="800" u="none" dirty="0" smtClean="0"/>
                    </a:p>
                    <a:p>
                      <a:r>
                        <a:rPr lang="en-GB" u="none" dirty="0" smtClean="0"/>
                        <a:t> </a:t>
                      </a:r>
                      <a:endParaRPr lang="en-GB" u="none" dirty="0"/>
                    </a:p>
                  </a:txBody>
                  <a:tcPr/>
                </a:tc>
                <a:tc>
                  <a:txBody>
                    <a:bodyPr/>
                    <a:lstStyle/>
                    <a:p>
                      <a:r>
                        <a:rPr lang="en-GB" sz="1200" u="sng" dirty="0" smtClean="0"/>
                        <a:t>Lesson 6</a:t>
                      </a:r>
                      <a:r>
                        <a:rPr lang="en-GB" sz="1200" dirty="0" smtClean="0"/>
                        <a:t>: </a:t>
                      </a:r>
                    </a:p>
                    <a:p>
                      <a:r>
                        <a:rPr lang="en-GB" sz="1200" u="sng" baseline="0" dirty="0" smtClean="0"/>
                        <a:t>Intro: </a:t>
                      </a:r>
                      <a:r>
                        <a:rPr lang="en-GB" sz="800" u="none" baseline="0" dirty="0" smtClean="0"/>
                        <a:t>Reread  pages 1-12 up to Land Ahoy! </a:t>
                      </a:r>
                      <a:r>
                        <a:rPr lang="en-GB" sz="800" u="none" baseline="0" dirty="0" err="1" smtClean="0"/>
                        <a:t>Chn</a:t>
                      </a:r>
                      <a:r>
                        <a:rPr lang="en-GB" sz="800" u="none" baseline="0" dirty="0" smtClean="0"/>
                        <a:t> join in. Discuss where else they could have landed. Choose an idea and change on class story map.</a:t>
                      </a:r>
                    </a:p>
                    <a:p>
                      <a:r>
                        <a:rPr lang="en-GB" sz="1200" u="sng" baseline="0" dirty="0" smtClean="0"/>
                        <a:t>Grammar</a:t>
                      </a:r>
                      <a:r>
                        <a:rPr lang="en-GB" sz="1200" u="none" baseline="0" dirty="0" smtClean="0"/>
                        <a:t>: </a:t>
                      </a:r>
                      <a:r>
                        <a:rPr lang="en-GB" sz="800" u="none" baseline="0" dirty="0" smtClean="0"/>
                        <a:t>Using and to join 2 main clauses </a:t>
                      </a:r>
                    </a:p>
                    <a:p>
                      <a:r>
                        <a:rPr lang="en-GB" sz="1200" u="sng" baseline="0" dirty="0" err="1" smtClean="0"/>
                        <a:t>Oracy</a:t>
                      </a:r>
                      <a:r>
                        <a:rPr lang="en-GB" sz="1200" u="sng" baseline="0" dirty="0" smtClean="0"/>
                        <a:t>: </a:t>
                      </a:r>
                      <a:r>
                        <a:rPr lang="en-GB" sz="800" u="none" baseline="0" dirty="0" smtClean="0"/>
                        <a:t>Discuss ideas on places and what would be seen there.</a:t>
                      </a:r>
                    </a:p>
                    <a:p>
                      <a:r>
                        <a:rPr lang="en-GB" sz="1200" u="sng" dirty="0" smtClean="0"/>
                        <a:t>Extended Write:</a:t>
                      </a:r>
                      <a:r>
                        <a:rPr lang="en-GB" sz="1100" u="sng" dirty="0" smtClean="0"/>
                        <a:t> </a:t>
                      </a:r>
                      <a:r>
                        <a:rPr lang="en-GB" sz="800" u="none" dirty="0" smtClean="0"/>
                        <a:t>Model write beginning/ Children write own beginning. Repeat with middle and end.</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vocabulary</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Assessment Toolkit </a:t>
                      </a:r>
                      <a:r>
                        <a:rPr lang="en-GB" sz="1200" u="none" baseline="0" dirty="0" smtClean="0"/>
                        <a:t>– </a:t>
                      </a:r>
                      <a:r>
                        <a:rPr lang="en-GB" sz="800" u="none" baseline="0" dirty="0" smtClean="0"/>
                        <a:t>Autumn  Term Narrative</a:t>
                      </a:r>
                      <a:endParaRPr lang="en-GB" sz="8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p>
                  </a:txBody>
                  <a:tcPr/>
                </a:tc>
              </a:tr>
              <a:tr h="2093158">
                <a:tc>
                  <a:txBody>
                    <a:bodyPr/>
                    <a:lstStyle/>
                    <a:p>
                      <a:r>
                        <a:rPr lang="en-GB" sz="1200" u="sng" dirty="0" smtClean="0"/>
                        <a:t>Lesson 7:</a:t>
                      </a:r>
                    </a:p>
                    <a:p>
                      <a:r>
                        <a:rPr lang="en-GB" sz="1200" u="sng" baseline="0" dirty="0" smtClean="0"/>
                        <a:t>Intro: </a:t>
                      </a:r>
                      <a:r>
                        <a:rPr lang="en-GB" sz="800" u="none" baseline="0" dirty="0" smtClean="0">
                          <a:effectLst>
                            <a:outerShdw blurRad="38100" dist="38100" dir="2700000" algn="tl">
                              <a:srgbClr val="000000">
                                <a:alpha val="43137"/>
                              </a:srgbClr>
                            </a:outerShdw>
                          </a:effectLst>
                        </a:rPr>
                        <a:t>Examine a kite. Fly a kite. Discuss how the kite is able to fly. Annotate a picture of a kite/ stick labels on a kite to explain how it works.</a:t>
                      </a:r>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To talk about where things are- Activity 3.1: Where is…?  Relate to kite </a:t>
                      </a:r>
                      <a:r>
                        <a:rPr lang="en-GB" sz="800" kern="1200" dirty="0" err="1" smtClean="0">
                          <a:solidFill>
                            <a:schemeClr val="dk1"/>
                          </a:solidFill>
                          <a:latin typeface="+mn-lt"/>
                          <a:ea typeface="+mn-ea"/>
                          <a:cs typeface="+mn-cs"/>
                        </a:rPr>
                        <a:t>eg</a:t>
                      </a:r>
                      <a:r>
                        <a:rPr lang="en-GB" sz="800" kern="1200" dirty="0" smtClean="0">
                          <a:solidFill>
                            <a:schemeClr val="dk1"/>
                          </a:solidFill>
                          <a:latin typeface="+mn-lt"/>
                          <a:ea typeface="+mn-ea"/>
                          <a:cs typeface="+mn-cs"/>
                        </a:rPr>
                        <a:t>:</a:t>
                      </a:r>
                      <a:r>
                        <a:rPr lang="en-GB" sz="800" kern="1200" baseline="0" dirty="0" smtClean="0">
                          <a:solidFill>
                            <a:schemeClr val="dk1"/>
                          </a:solidFill>
                          <a:latin typeface="+mn-lt"/>
                          <a:ea typeface="+mn-ea"/>
                          <a:cs typeface="+mn-cs"/>
                        </a:rPr>
                        <a:t> On the end of the kite is a tail</a:t>
                      </a:r>
                      <a:endParaRPr lang="en-GB" sz="800" u="none" baseline="0" dirty="0" smtClean="0"/>
                    </a:p>
                    <a:p>
                      <a:r>
                        <a:rPr lang="en-GB" sz="1200" u="sng" baseline="0" dirty="0" err="1" smtClean="0"/>
                        <a:t>Oracy</a:t>
                      </a:r>
                      <a:r>
                        <a:rPr lang="en-GB" sz="1200" u="sng" baseline="0" dirty="0" smtClean="0"/>
                        <a:t>: </a:t>
                      </a:r>
                      <a:r>
                        <a:rPr lang="en-GB" sz="800" u="none" baseline="0" dirty="0" smtClean="0"/>
                        <a:t>Explain to their talk partner how a kite is able to fly</a:t>
                      </a:r>
                    </a:p>
                    <a:p>
                      <a:r>
                        <a:rPr lang="en-GB" sz="1200" u="sng" dirty="0" smtClean="0"/>
                        <a:t>Mighty Write: </a:t>
                      </a:r>
                      <a:r>
                        <a:rPr lang="en-GB" sz="800" u="none" dirty="0" smtClean="0"/>
                        <a:t>Model/share write an explanation of how a kite is able to fly.</a:t>
                      </a:r>
                      <a:r>
                        <a:rPr lang="en-GB" sz="800" u="none" baseline="0" dirty="0" smtClean="0"/>
                        <a:t>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tail back end lift air string cloth paper polythene</a:t>
                      </a:r>
                      <a:endParaRPr lang="en-GB" sz="800" u="none" dirty="0" smtClean="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8:</a:t>
                      </a:r>
                    </a:p>
                    <a:p>
                      <a:r>
                        <a:rPr lang="en-GB" sz="1200" u="sng" baseline="0" dirty="0" smtClean="0"/>
                        <a:t>Intro: </a:t>
                      </a:r>
                      <a:r>
                        <a:rPr lang="en-GB" sz="800" u="none" baseline="0" dirty="0" smtClean="0"/>
                        <a:t>Class teacher follows instructions  from the TA to make a class kite and write up each stage  on board as it is assembled.</a:t>
                      </a:r>
                    </a:p>
                    <a:p>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To talk about where things are – Put the tail</a:t>
                      </a:r>
                      <a:r>
                        <a:rPr lang="en-GB" sz="800" kern="1200" baseline="0" dirty="0" smtClean="0">
                          <a:solidFill>
                            <a:schemeClr val="dk1"/>
                          </a:solidFill>
                          <a:latin typeface="+mn-lt"/>
                          <a:ea typeface="+mn-ea"/>
                          <a:cs typeface="+mn-cs"/>
                        </a:rPr>
                        <a:t> at the end of the kite. Glue the sticks to the back of the paper/ Verbs- indentify command verb</a:t>
                      </a:r>
                      <a:endParaRPr lang="en-GB" sz="800" u="none" baseline="0" dirty="0" smtClean="0"/>
                    </a:p>
                    <a:p>
                      <a:r>
                        <a:rPr lang="en-GB" sz="1200" u="sng" baseline="0" dirty="0" err="1" smtClean="0"/>
                        <a:t>Oracy</a:t>
                      </a:r>
                      <a:r>
                        <a:rPr lang="en-GB" sz="1200" u="sng" baseline="0" dirty="0" smtClean="0"/>
                        <a:t>: </a:t>
                      </a:r>
                      <a:r>
                        <a:rPr lang="en-GB" sz="800" u="none" baseline="0" dirty="0" err="1" smtClean="0"/>
                        <a:t>Chn</a:t>
                      </a:r>
                      <a:r>
                        <a:rPr lang="en-GB" sz="800" u="none" baseline="0" dirty="0" smtClean="0"/>
                        <a:t> re read instruction to class teacher from the board </a:t>
                      </a:r>
                    </a:p>
                    <a:p>
                      <a:r>
                        <a:rPr lang="en-GB" sz="1200" u="sng" dirty="0" smtClean="0"/>
                        <a:t>Mighty Write: </a:t>
                      </a:r>
                      <a:r>
                        <a:rPr lang="en-GB" sz="800" u="none" dirty="0" smtClean="0"/>
                        <a:t>Write a</a:t>
                      </a:r>
                      <a:r>
                        <a:rPr lang="en-GB" sz="800" u="none" baseline="0" dirty="0" smtClean="0"/>
                        <a:t> </a:t>
                      </a:r>
                      <a:r>
                        <a:rPr lang="en-GB" sz="800" u="none" dirty="0" smtClean="0"/>
                        <a:t>sentence</a:t>
                      </a:r>
                      <a:r>
                        <a:rPr lang="en-GB" sz="800" u="none" baseline="0" dirty="0" smtClean="0"/>
                        <a:t> under given pictures to form an instruction sheet</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none" baseline="0" dirty="0" smtClean="0"/>
                        <a:t> </a:t>
                      </a:r>
                      <a:r>
                        <a:rPr lang="en-GB" sz="800" u="none" baseline="0" dirty="0" smtClean="0"/>
                        <a:t>Imperative verbs – glue  attach  put  tie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85852" cy="6858000"/>
          </a:xfrm>
          <a:solidFill>
            <a:schemeClr val="accent5">
              <a:lumMod val="60000"/>
              <a:lumOff val="40000"/>
            </a:schemeClr>
          </a:solidFill>
        </p:spPr>
        <p:txBody>
          <a:bodyPr/>
          <a:lstStyle/>
          <a:p>
            <a:endParaRPr lang="en-US" dirty="0"/>
          </a:p>
        </p:txBody>
      </p:sp>
      <p:pic>
        <p:nvPicPr>
          <p:cNvPr id="4098" name="Picture 2" descr="C:\Users\Teacher\Pictures\811WJ5aul4L._AC_UL160_.jpg"/>
          <p:cNvPicPr>
            <a:picLocks noGrp="1" noChangeAspect="1" noChangeArrowheads="1"/>
          </p:cNvPicPr>
          <p:nvPr>
            <p:ph idx="1"/>
          </p:nvPr>
        </p:nvPicPr>
        <p:blipFill>
          <a:blip r:embed="rId2"/>
          <a:srcRect/>
          <a:stretch>
            <a:fillRect/>
          </a:stretch>
        </p:blipFill>
        <p:spPr bwMode="auto">
          <a:xfrm>
            <a:off x="1285852" y="0"/>
            <a:ext cx="6715172" cy="6858000"/>
          </a:xfrm>
          <a:prstGeom prst="rect">
            <a:avLst/>
          </a:prstGeom>
          <a:noFill/>
        </p:spPr>
      </p:pic>
      <p:sp>
        <p:nvSpPr>
          <p:cNvPr id="5" name="Rectangle 4"/>
          <p:cNvSpPr/>
          <p:nvPr/>
        </p:nvSpPr>
        <p:spPr>
          <a:xfrm>
            <a:off x="8001024" y="0"/>
            <a:ext cx="1142976" cy="6858000"/>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gridCol w="3048000"/>
                <a:gridCol w="3048000"/>
              </a:tblGrid>
              <a:tr h="1052878">
                <a:tc gridSpan="3">
                  <a:txBody>
                    <a:bodyPr/>
                    <a:lstStyle/>
                    <a:p>
                      <a:r>
                        <a:rPr lang="en-GB" sz="2400" dirty="0" smtClean="0"/>
                        <a:t>English Text: Rainbow</a:t>
                      </a:r>
                      <a:r>
                        <a:rPr lang="en-GB" sz="2400" baseline="0" dirty="0" smtClean="0"/>
                        <a:t> Fish</a:t>
                      </a:r>
                      <a:endParaRPr lang="en-GB" sz="2400" dirty="0"/>
                    </a:p>
                  </a:txBody>
                  <a:tcPr/>
                </a:tc>
                <a:tc hMerge="1">
                  <a:txBody>
                    <a:bodyPr/>
                    <a:lstStyle/>
                    <a:p>
                      <a:endParaRPr lang="en-GB" dirty="0"/>
                    </a:p>
                  </a:txBody>
                  <a:tcPr/>
                </a:tc>
                <a:tc hMerge="1">
                  <a:txBody>
                    <a:bodyPr/>
                    <a:lstStyle/>
                    <a:p>
                      <a:endParaRPr lang="en-GB" dirty="0"/>
                    </a:p>
                  </a:txBody>
                  <a:tcPr/>
                </a:tc>
              </a:tr>
              <a:tr h="2611432">
                <a:tc>
                  <a:txBody>
                    <a:bodyPr/>
                    <a:lstStyle/>
                    <a:p>
                      <a:r>
                        <a:rPr lang="en-GB" sz="1200" u="sng" dirty="0" smtClean="0"/>
                        <a:t>Lesson</a:t>
                      </a:r>
                      <a:r>
                        <a:rPr lang="en-GB" sz="1200" u="sng" baseline="0" dirty="0" smtClean="0"/>
                        <a:t> 1:</a:t>
                      </a:r>
                    </a:p>
                    <a:p>
                      <a:r>
                        <a:rPr lang="en-GB" sz="1200" u="sng" baseline="0" dirty="0" smtClean="0"/>
                        <a:t>WOW: </a:t>
                      </a:r>
                      <a:r>
                        <a:rPr lang="en-GB" sz="800" kern="1200" dirty="0" smtClean="0">
                          <a:solidFill>
                            <a:schemeClr val="dk1"/>
                          </a:solidFill>
                          <a:latin typeface="+mn-lt"/>
                          <a:ea typeface="+mn-ea"/>
                          <a:cs typeface="+mn-cs"/>
                        </a:rPr>
                        <a:t>Bury objects in a large bucket of sand. Invite the children to take turns to put their hand into the sand and feel for an object. Before they pull it out, encourage the other children to try and guess what it is by asking questions: is it hard/soft/spiky/big/round etc.? Do they know what it is? Were they right? How did they know?</a:t>
                      </a:r>
                      <a:endParaRPr lang="en-GB" sz="800" u="none" baseline="0" dirty="0" smtClean="0"/>
                    </a:p>
                    <a:p>
                      <a:r>
                        <a:rPr lang="en-GB" sz="1200" u="sng" baseline="0" dirty="0" smtClean="0"/>
                        <a:t>Grammar</a:t>
                      </a:r>
                      <a:r>
                        <a:rPr lang="en-GB" sz="1200" u="none" baseline="0" dirty="0" smtClean="0"/>
                        <a:t>: </a:t>
                      </a:r>
                      <a:r>
                        <a:rPr lang="en-GB" sz="800" u="none" baseline="0" dirty="0" smtClean="0"/>
                        <a:t>Capital letter/ Full stop/ And as a conjunction/ adjectives </a:t>
                      </a:r>
                    </a:p>
                    <a:p>
                      <a:r>
                        <a:rPr lang="en-GB" sz="1200" u="sng" baseline="0" dirty="0" err="1" smtClean="0"/>
                        <a:t>Oracy</a:t>
                      </a:r>
                      <a:r>
                        <a:rPr lang="en-GB" sz="1200" u="sng" baseline="0" dirty="0" smtClean="0"/>
                        <a:t>: </a:t>
                      </a:r>
                      <a:r>
                        <a:rPr lang="en-GB" sz="800" u="none" baseline="0" dirty="0" smtClean="0"/>
                        <a:t>Make predictions/ Describe objects – shell,  seaweed, pebble etc ...</a:t>
                      </a:r>
                    </a:p>
                    <a:p>
                      <a:r>
                        <a:rPr lang="en-GB" sz="1200" u="sng" dirty="0" smtClean="0"/>
                        <a:t>Mighty Write:</a:t>
                      </a:r>
                      <a:r>
                        <a:rPr lang="en-GB" sz="1200" u="none" dirty="0" smtClean="0"/>
                        <a:t> </a:t>
                      </a:r>
                      <a:r>
                        <a:rPr lang="en-GB" sz="800" u="none" dirty="0" smtClean="0"/>
                        <a:t>Model/</a:t>
                      </a:r>
                      <a:r>
                        <a:rPr lang="en-GB" sz="800" u="none" baseline="0" dirty="0" smtClean="0"/>
                        <a:t> </a:t>
                      </a:r>
                      <a:r>
                        <a:rPr lang="en-GB" sz="800" u="none" baseline="0" dirty="0" err="1" smtClean="0"/>
                        <a:t>Chn</a:t>
                      </a:r>
                      <a:r>
                        <a:rPr lang="en-GB" sz="800" u="none" baseline="0" dirty="0" smtClean="0"/>
                        <a:t> w</a:t>
                      </a:r>
                      <a:r>
                        <a:rPr lang="en-GB" sz="800" u="none" dirty="0" smtClean="0"/>
                        <a:t>rite sentences</a:t>
                      </a:r>
                      <a:r>
                        <a:rPr lang="en-GB" sz="800" u="none" baseline="0" dirty="0" smtClean="0"/>
                        <a:t> to describe the objects. </a:t>
                      </a:r>
                      <a:endParaRPr lang="en-GB" sz="800" u="none" dirty="0" smtClean="0"/>
                    </a:p>
                    <a:p>
                      <a:r>
                        <a:rPr lang="en-GB" sz="1200" u="sng" baseline="0" dirty="0" smtClean="0"/>
                        <a:t>Vocabulary:</a:t>
                      </a:r>
                      <a:r>
                        <a:rPr lang="en-GB" sz="1200" u="none" baseline="0" dirty="0" smtClean="0"/>
                        <a:t> </a:t>
                      </a:r>
                      <a:r>
                        <a:rPr lang="en-GB" sz="800" u="none" baseline="0" dirty="0" smtClean="0"/>
                        <a:t>rough  smooth  soft  spiky  hard  etc...</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US" sz="800" u="none" baseline="0" dirty="0" smtClean="0"/>
                        <a:t>Read to page 10. Begin class story map. Discuss character of Rainbow fish. Pick out the adjectives which describe Rainbow Fish. Discuss phrase “poured out his troubles” </a:t>
                      </a:r>
                      <a:endParaRPr lang="en-GB" sz="800" u="none" baseline="0" dirty="0" smtClean="0"/>
                    </a:p>
                    <a:p>
                      <a:r>
                        <a:rPr lang="en-GB" sz="1200" u="sng" baseline="0" dirty="0" smtClean="0"/>
                        <a:t>Grammar</a:t>
                      </a:r>
                      <a:r>
                        <a:rPr lang="en-GB" sz="1200" u="none" baseline="0" dirty="0" smtClean="0"/>
                        <a:t>: </a:t>
                      </a:r>
                      <a:r>
                        <a:rPr lang="en-GB" sz="800" u="none" baseline="0" dirty="0" smtClean="0"/>
                        <a:t>Capital letter/ Full stop/ And as a conjunction/ adjectives </a:t>
                      </a:r>
                    </a:p>
                    <a:p>
                      <a:r>
                        <a:rPr lang="en-GB" sz="1200" u="sng" baseline="0" dirty="0" err="1" smtClean="0"/>
                        <a:t>Oracy</a:t>
                      </a:r>
                      <a:r>
                        <a:rPr lang="en-GB" sz="1200" u="sng" baseline="0" dirty="0" smtClean="0"/>
                        <a:t>: </a:t>
                      </a:r>
                      <a:r>
                        <a:rPr lang="en-GB" sz="800" u="none" baseline="0" dirty="0" smtClean="0"/>
                        <a:t>Act out little blue fish telling her friends about rainbow fish</a:t>
                      </a:r>
                    </a:p>
                    <a:p>
                      <a:r>
                        <a:rPr lang="en-GB" sz="1200" u="sng" dirty="0" smtClean="0"/>
                        <a:t>Mighty Write: </a:t>
                      </a:r>
                      <a:r>
                        <a:rPr lang="en-GB" sz="800" u="none" dirty="0" smtClean="0"/>
                        <a:t>Model sentence/ </a:t>
                      </a:r>
                      <a:r>
                        <a:rPr lang="en-GB" sz="800" u="none" dirty="0" err="1" smtClean="0"/>
                        <a:t>chn</a:t>
                      </a:r>
                      <a:r>
                        <a:rPr lang="en-GB" sz="800" u="none" dirty="0" smtClean="0"/>
                        <a:t> write</a:t>
                      </a:r>
                      <a:r>
                        <a:rPr lang="en-GB" sz="800" u="none" baseline="0" dirty="0" smtClean="0"/>
                        <a:t> sentences describing the Rainbow fish </a:t>
                      </a:r>
                      <a:endParaRPr lang="en-GB" sz="800" u="none" dirty="0" smtClean="0"/>
                    </a:p>
                    <a:p>
                      <a:r>
                        <a:rPr lang="en-GB" sz="1200" u="sng" baseline="0" dirty="0" smtClean="0"/>
                        <a:t>Vocabulary: </a:t>
                      </a:r>
                      <a:r>
                        <a:rPr lang="en-GB" sz="800" u="none" baseline="0" dirty="0" smtClean="0"/>
                        <a:t>ordinary shade  scales  sparkling  amazed  proud  glide  shimmer  silent  dazzling  loneliest  admire  entire  beyond</a:t>
                      </a:r>
                      <a:endParaRPr lang="en-GB" sz="800" u="none" dirty="0" smtClean="0"/>
                    </a:p>
                    <a:p>
                      <a:endParaRPr lang="en-GB" dirty="0"/>
                    </a:p>
                  </a:txBody>
                  <a:tcPr/>
                </a:tc>
                <a:tc>
                  <a:txBody>
                    <a:bodyPr/>
                    <a:lstStyle/>
                    <a:p>
                      <a:r>
                        <a:rPr lang="en-GB" sz="1200" u="sng" dirty="0" smtClean="0"/>
                        <a:t>Lesson 3</a:t>
                      </a:r>
                      <a:r>
                        <a:rPr lang="en-GB" sz="1200" dirty="0" smtClean="0"/>
                        <a:t>:</a:t>
                      </a:r>
                    </a:p>
                    <a:p>
                      <a:r>
                        <a:rPr lang="en-GB" sz="1200" u="sng" baseline="0" dirty="0" smtClean="0"/>
                        <a:t>Intro: </a:t>
                      </a:r>
                      <a:r>
                        <a:rPr lang="en-GB" sz="800" u="none" baseline="0" dirty="0" smtClean="0"/>
                        <a:t>Read to page 16. Add to story map. Deep  glittering  no longer  discover  ink  Discuss why the advice should be followed and how it will lead to happiness. Predict what Rainbow fish will do. </a:t>
                      </a:r>
                    </a:p>
                    <a:p>
                      <a:r>
                        <a:rPr lang="en-GB" sz="1200" u="sng" baseline="0" dirty="0" smtClean="0"/>
                        <a:t>Grammar</a:t>
                      </a:r>
                      <a:r>
                        <a:rPr lang="en-GB" sz="1200" u="none" baseline="0" dirty="0" smtClean="0">
                          <a:latin typeface="+mn-lt"/>
                        </a:rPr>
                        <a:t>: </a:t>
                      </a:r>
                      <a:r>
                        <a:rPr lang="en-GB" sz="800" u="none" baseline="0" dirty="0" smtClean="0">
                          <a:latin typeface="+mn-lt"/>
                        </a:rPr>
                        <a:t>NNG: </a:t>
                      </a:r>
                      <a:r>
                        <a:rPr lang="en-GB" sz="800" kern="1200" dirty="0" smtClean="0">
                          <a:solidFill>
                            <a:schemeClr val="dk1"/>
                          </a:solidFill>
                          <a:latin typeface="+mn-lt"/>
                          <a:ea typeface="+mn-ea"/>
                          <a:cs typeface="+mn-cs"/>
                        </a:rPr>
                        <a:t>Punctuate command sentences Activity 1c.5: Do as I tell you</a:t>
                      </a:r>
                      <a:endParaRPr lang="en-GB" sz="800" u="none" baseline="0" dirty="0" smtClean="0">
                        <a:latin typeface="+mn-lt"/>
                      </a:endParaRPr>
                    </a:p>
                    <a:p>
                      <a:r>
                        <a:rPr lang="en-GB" sz="1200" u="sng" baseline="0" dirty="0" err="1" smtClean="0"/>
                        <a:t>Oracy</a:t>
                      </a:r>
                      <a:r>
                        <a:rPr lang="en-GB" sz="1200" u="sng" baseline="0" dirty="0" smtClean="0"/>
                        <a:t>: </a:t>
                      </a:r>
                      <a:r>
                        <a:rPr lang="en-GB" sz="800" u="none" baseline="0" dirty="0" smtClean="0"/>
                        <a:t>Discuss how the RF is torn between conflicting emotions.</a:t>
                      </a:r>
                    </a:p>
                    <a:p>
                      <a:r>
                        <a:rPr lang="en-GB" sz="1200" u="sng" dirty="0" smtClean="0"/>
                        <a:t>Mighty Write:  </a:t>
                      </a:r>
                      <a:r>
                        <a:rPr lang="en-GB" sz="800" u="none" dirty="0" smtClean="0"/>
                        <a:t>Model sentence writing</a:t>
                      </a:r>
                      <a:r>
                        <a:rPr lang="en-GB" sz="800" u="none" baseline="0" dirty="0" smtClean="0"/>
                        <a:t> in the role of the octopus</a:t>
                      </a:r>
                      <a:r>
                        <a:rPr lang="en-GB" sz="800" u="none" dirty="0" smtClean="0"/>
                        <a:t>/ </a:t>
                      </a:r>
                      <a:r>
                        <a:rPr lang="en-GB" sz="800" u="none" dirty="0" err="1" smtClean="0"/>
                        <a:t>chn</a:t>
                      </a:r>
                      <a:r>
                        <a:rPr lang="en-GB" sz="800" u="none" dirty="0" smtClean="0"/>
                        <a:t> write</a:t>
                      </a:r>
                      <a:r>
                        <a:rPr lang="en-GB" sz="800" u="none" baseline="0" dirty="0" smtClean="0"/>
                        <a:t> sentences giving the rainbow fish advice.</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previous day and include – glare  emerged  deep  discover  </a:t>
                      </a:r>
                    </a:p>
                    <a:p>
                      <a:endParaRPr lang="en-GB" dirty="0"/>
                    </a:p>
                  </a:txBody>
                  <a:tcPr/>
                </a:tc>
              </a:tr>
              <a:tr h="319369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Read to the end of the story. Finish story map. Discuss why the RF is now happy.</a:t>
                      </a:r>
                      <a:r>
                        <a:rPr lang="en-GB" sz="1100" u="none" baseline="0" dirty="0" smtClean="0"/>
                        <a:t> </a:t>
                      </a:r>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Punctuate statement sentences Activity 1c.3: Fill in the slots</a:t>
                      </a:r>
                      <a:endParaRPr lang="en-GB" sz="800" u="none" baseline="0" dirty="0" smtClean="0"/>
                    </a:p>
                    <a:p>
                      <a:r>
                        <a:rPr lang="en-GB" sz="1200" u="sng" baseline="0" dirty="0" err="1" smtClean="0"/>
                        <a:t>Oracy</a:t>
                      </a:r>
                      <a:r>
                        <a:rPr lang="en-GB" sz="1200" u="sng" baseline="0" dirty="0" smtClean="0"/>
                        <a:t>: </a:t>
                      </a:r>
                      <a:r>
                        <a:rPr lang="en-GB" sz="800" u="none" baseline="0" dirty="0" smtClean="0"/>
                        <a:t>Discuss; What have you learnt about friendship from this story?</a:t>
                      </a:r>
                      <a:endParaRPr lang="en-GB" sz="800" u="sng" baseline="0" dirty="0" smtClean="0"/>
                    </a:p>
                    <a:p>
                      <a:r>
                        <a:rPr lang="en-GB" sz="1200" u="sng" dirty="0" smtClean="0"/>
                        <a:t>Extended Write: </a:t>
                      </a:r>
                      <a:r>
                        <a:rPr lang="en-GB" sz="800" u="none" dirty="0" smtClean="0"/>
                        <a:t>Model</a:t>
                      </a:r>
                      <a:r>
                        <a:rPr lang="en-GB" sz="800" u="none" baseline="0" dirty="0" smtClean="0"/>
                        <a:t> writing a letter in the role of the little blue fish </a:t>
                      </a:r>
                      <a:r>
                        <a:rPr lang="en-GB" sz="800" u="none" dirty="0" smtClean="0"/>
                        <a:t>/ </a:t>
                      </a:r>
                      <a:r>
                        <a:rPr lang="en-GB" sz="800" u="none" dirty="0" err="1" smtClean="0"/>
                        <a:t>chn</a:t>
                      </a:r>
                      <a:r>
                        <a:rPr lang="en-GB" sz="800" u="none" dirty="0" smtClean="0"/>
                        <a:t> write</a:t>
                      </a:r>
                      <a:r>
                        <a:rPr lang="en-GB" sz="800" u="none" baseline="0" dirty="0" smtClean="0"/>
                        <a:t> a letter saying thank you for his scale.</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previous day and include – wavered  tucked  bubbled  playfully  peculiar  forth  whizzed  surrounded  delighted  prized  possession </a:t>
                      </a:r>
                      <a:endParaRPr lang="en-GB" sz="800" u="none" dirty="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Using story map orally retell story.  </a:t>
                      </a:r>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To talk about when things happened Activity 3.2: When did…?</a:t>
                      </a:r>
                      <a:endParaRPr lang="en-GB" sz="800" u="none" baseline="0" dirty="0" smtClean="0"/>
                    </a:p>
                    <a:p>
                      <a:r>
                        <a:rPr lang="en-GB" sz="1200" u="sng" baseline="0" dirty="0" err="1" smtClean="0"/>
                        <a:t>Oracy</a:t>
                      </a:r>
                      <a:r>
                        <a:rPr lang="en-GB" sz="1200" u="sng" baseline="0" dirty="0" smtClean="0"/>
                        <a:t>: </a:t>
                      </a:r>
                      <a:r>
                        <a:rPr lang="en-GB" sz="800" u="none" baseline="0" dirty="0" smtClean="0"/>
                        <a:t>Retell story</a:t>
                      </a:r>
                    </a:p>
                    <a:p>
                      <a:r>
                        <a:rPr lang="en-GB" sz="1200" u="sng" dirty="0" smtClean="0"/>
                        <a:t>Extended Write: </a:t>
                      </a:r>
                      <a:r>
                        <a:rPr lang="en-GB" sz="800" u="none" dirty="0" smtClean="0"/>
                        <a:t>Model write/ children write summary of the story according to ability.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vocabulary</a:t>
                      </a:r>
                      <a:endParaRPr lang="en-GB" sz="800" u="none" dirty="0" smtClean="0"/>
                    </a:p>
                    <a:p>
                      <a:r>
                        <a:rPr lang="en-GB" u="none" dirty="0" smtClean="0"/>
                        <a:t> </a:t>
                      </a:r>
                      <a:endParaRPr lang="en-GB" u="none" dirty="0"/>
                    </a:p>
                  </a:txBody>
                  <a:tcPr/>
                </a:tc>
                <a:tc>
                  <a:txBody>
                    <a:bodyPr/>
                    <a:lstStyle/>
                    <a:p>
                      <a:r>
                        <a:rPr lang="en-GB" sz="1200" u="sng" dirty="0" smtClean="0"/>
                        <a:t>Lesson 6</a:t>
                      </a:r>
                      <a:r>
                        <a:rPr lang="en-GB" sz="1200" dirty="0" smtClean="0"/>
                        <a:t>: </a:t>
                      </a:r>
                    </a:p>
                    <a:p>
                      <a:r>
                        <a:rPr lang="en-GB" sz="1200" u="sng" baseline="0" dirty="0" smtClean="0"/>
                        <a:t>Intro: </a:t>
                      </a:r>
                      <a:r>
                        <a:rPr lang="en-GB" sz="800" u="none" baseline="0" dirty="0" smtClean="0"/>
                        <a:t>Using the map as a structure change the story to a different animal and feature </a:t>
                      </a:r>
                      <a:r>
                        <a:rPr lang="en-GB" sz="800" u="none" baseline="0" dirty="0" err="1" smtClean="0"/>
                        <a:t>eg</a:t>
                      </a:r>
                      <a:r>
                        <a:rPr lang="en-GB" sz="800" u="none" baseline="0" dirty="0" smtClean="0"/>
                        <a:t>: ladybird/spots    </a:t>
                      </a:r>
                    </a:p>
                    <a:p>
                      <a:r>
                        <a:rPr lang="en-GB" sz="800" u="none" baseline="0" dirty="0" smtClean="0"/>
                        <a:t>Make new story map.</a:t>
                      </a:r>
                    </a:p>
                    <a:p>
                      <a:r>
                        <a:rPr lang="en-GB" sz="1200" u="sng" baseline="0" dirty="0" smtClean="0"/>
                        <a:t>Grammar</a:t>
                      </a:r>
                      <a:r>
                        <a:rPr lang="en-GB" sz="1200" u="none" baseline="0" dirty="0" smtClean="0"/>
                        <a:t>: </a:t>
                      </a:r>
                      <a:r>
                        <a:rPr lang="en-GB" sz="800" u="none" baseline="0" dirty="0" smtClean="0"/>
                        <a:t>Using and to join 2 main clauses </a:t>
                      </a:r>
                    </a:p>
                    <a:p>
                      <a:r>
                        <a:rPr lang="en-GB" sz="1200" u="sng" baseline="0" dirty="0" err="1" smtClean="0"/>
                        <a:t>Oracy</a:t>
                      </a:r>
                      <a:r>
                        <a:rPr lang="en-GB" sz="1200" u="sng" baseline="0" dirty="0" smtClean="0"/>
                        <a:t>: </a:t>
                      </a:r>
                      <a:r>
                        <a:rPr lang="en-GB" sz="800" u="none" baseline="0" dirty="0" smtClean="0"/>
                        <a:t>Discuss ideas for the story.</a:t>
                      </a:r>
                    </a:p>
                    <a:p>
                      <a:r>
                        <a:rPr lang="en-GB" sz="1200" u="sng" dirty="0" smtClean="0"/>
                        <a:t>Extended Write: </a:t>
                      </a:r>
                      <a:r>
                        <a:rPr lang="en-GB" sz="800" u="none" dirty="0" smtClean="0"/>
                        <a:t>Model write beginning/ Children write own beginning. Repeat with middle and end.</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vocabulary</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r>
                        <a:rPr lang="en-GB" sz="1200" u="sng" baseline="0" dirty="0" smtClean="0"/>
                        <a:t>Assessment Toolkit </a:t>
                      </a:r>
                      <a:r>
                        <a:rPr lang="en-GB" sz="1200" u="none" baseline="0" dirty="0" smtClean="0"/>
                        <a:t>–   </a:t>
                      </a:r>
                      <a:r>
                        <a:rPr lang="en-GB" sz="800" u="none" baseline="0" dirty="0" smtClean="0"/>
                        <a:t>Narrative</a:t>
                      </a:r>
                      <a:endParaRPr lang="en-GB" sz="8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357290" cy="6858000"/>
          </a:xfrm>
          <a:solidFill>
            <a:srgbClr val="00B050"/>
          </a:solidFill>
        </p:spPr>
        <p:txBody>
          <a:bodyPr/>
          <a:lstStyle/>
          <a:p>
            <a:endParaRPr lang="en-US" dirty="0"/>
          </a:p>
        </p:txBody>
      </p:sp>
      <p:pic>
        <p:nvPicPr>
          <p:cNvPr id="5122" name="Picture 2" descr="C:\Users\Teacher\Pictures\618UF9-TYeL._SX260_.jpg"/>
          <p:cNvPicPr>
            <a:picLocks noGrp="1" noChangeAspect="1" noChangeArrowheads="1"/>
          </p:cNvPicPr>
          <p:nvPr>
            <p:ph idx="1"/>
          </p:nvPr>
        </p:nvPicPr>
        <p:blipFill>
          <a:blip r:embed="rId2"/>
          <a:srcRect/>
          <a:stretch>
            <a:fillRect/>
          </a:stretch>
        </p:blipFill>
        <p:spPr bwMode="auto">
          <a:xfrm>
            <a:off x="1357290" y="0"/>
            <a:ext cx="6429420" cy="6858000"/>
          </a:xfrm>
          <a:prstGeom prst="rect">
            <a:avLst/>
          </a:prstGeom>
          <a:noFill/>
        </p:spPr>
      </p:pic>
      <p:sp>
        <p:nvSpPr>
          <p:cNvPr id="5" name="Rectangle 4"/>
          <p:cNvSpPr/>
          <p:nvPr/>
        </p:nvSpPr>
        <p:spPr>
          <a:xfrm>
            <a:off x="7786710" y="0"/>
            <a:ext cx="1357290" cy="68580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gridCol w="3048000"/>
                <a:gridCol w="3048000"/>
              </a:tblGrid>
              <a:tr h="1095091">
                <a:tc gridSpan="3">
                  <a:txBody>
                    <a:bodyPr/>
                    <a:lstStyle/>
                    <a:p>
                      <a:r>
                        <a:rPr lang="en-GB" sz="2400" dirty="0" smtClean="0"/>
                        <a:t>English Text: </a:t>
                      </a:r>
                      <a:r>
                        <a:rPr lang="en-GB" sz="2400" dirty="0" err="1" smtClean="0"/>
                        <a:t>Handa’s</a:t>
                      </a:r>
                      <a:r>
                        <a:rPr lang="en-GB" sz="2400" baseline="0" dirty="0" smtClean="0"/>
                        <a:t> Surprise</a:t>
                      </a:r>
                      <a:endParaRPr lang="en-GB" sz="2400" dirty="0"/>
                    </a:p>
                  </a:txBody>
                  <a:tcPr/>
                </a:tc>
                <a:tc hMerge="1">
                  <a:txBody>
                    <a:bodyPr/>
                    <a:lstStyle/>
                    <a:p>
                      <a:endParaRPr lang="en-GB" dirty="0"/>
                    </a:p>
                  </a:txBody>
                  <a:tcPr/>
                </a:tc>
                <a:tc hMerge="1">
                  <a:txBody>
                    <a:bodyPr/>
                    <a:lstStyle/>
                    <a:p>
                      <a:endParaRPr lang="en-GB" dirty="0"/>
                    </a:p>
                  </a:txBody>
                  <a:tcPr/>
                </a:tc>
              </a:tr>
              <a:tr h="2648796">
                <a:tc>
                  <a:txBody>
                    <a:bodyPr/>
                    <a:lstStyle/>
                    <a:p>
                      <a:r>
                        <a:rPr lang="en-GB" sz="1200" u="sng" dirty="0" smtClean="0"/>
                        <a:t>Lesson</a:t>
                      </a:r>
                      <a:r>
                        <a:rPr lang="en-GB" sz="1200" u="sng" baseline="0" dirty="0" smtClean="0"/>
                        <a:t> 1:</a:t>
                      </a:r>
                    </a:p>
                    <a:p>
                      <a:r>
                        <a:rPr lang="en-GB" sz="1200" u="sng" baseline="0" dirty="0" smtClean="0"/>
                        <a:t>WOW: </a:t>
                      </a:r>
                      <a:r>
                        <a:rPr lang="en-GB" sz="800" u="none" baseline="0" dirty="0" err="1" smtClean="0"/>
                        <a:t>Bllindfold</a:t>
                      </a:r>
                      <a:r>
                        <a:rPr lang="en-GB" sz="800" u="none" baseline="0" dirty="0" smtClean="0"/>
                        <a:t> guess the fruit testing activity. Read story. </a:t>
                      </a:r>
                      <a:r>
                        <a:rPr lang="en-GB" sz="800" u="none" kern="1200" baseline="0" dirty="0" smtClean="0">
                          <a:solidFill>
                            <a:schemeClr val="dk1"/>
                          </a:solidFill>
                          <a:latin typeface="+mn-lt"/>
                          <a:ea typeface="+mn-ea"/>
                          <a:cs typeface="+mn-cs"/>
                        </a:rPr>
                        <a:t>P</a:t>
                      </a:r>
                      <a:r>
                        <a:rPr lang="en-GB" sz="800" kern="1200" dirty="0" smtClean="0">
                          <a:solidFill>
                            <a:schemeClr val="dk1"/>
                          </a:solidFill>
                          <a:latin typeface="+mn-lt"/>
                          <a:ea typeface="+mn-ea"/>
                          <a:cs typeface="+mn-cs"/>
                        </a:rPr>
                        <a:t>redict which animal might steal one of the fruits on the next page as you read. </a:t>
                      </a:r>
                      <a:r>
                        <a:rPr lang="en-GB" sz="800" u="none" baseline="0" dirty="0" smtClean="0"/>
                        <a:t> Identify Kenya on map.</a:t>
                      </a:r>
                    </a:p>
                    <a:p>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Understand what a noun is in a sentence NNG: Activity 2.1: All in a name</a:t>
                      </a:r>
                      <a:endParaRPr lang="en-GB" sz="800" u="none" baseline="0" dirty="0" smtClean="0"/>
                    </a:p>
                    <a:p>
                      <a:r>
                        <a:rPr lang="en-GB" sz="1200" u="sng" baseline="0" dirty="0" err="1" smtClean="0"/>
                        <a:t>Oracy</a:t>
                      </a:r>
                      <a:r>
                        <a:rPr lang="en-GB" sz="1200" u="sng" baseline="0" dirty="0" smtClean="0"/>
                        <a:t>: </a:t>
                      </a:r>
                      <a:r>
                        <a:rPr lang="en-GB" sz="800" u="none" baseline="0" dirty="0" smtClean="0"/>
                        <a:t>D</a:t>
                      </a:r>
                      <a:r>
                        <a:rPr lang="en-GB" sz="800" kern="1200" dirty="0" smtClean="0">
                          <a:solidFill>
                            <a:schemeClr val="dk1"/>
                          </a:solidFill>
                          <a:latin typeface="+mn-lt"/>
                          <a:ea typeface="+mn-ea"/>
                          <a:cs typeface="+mn-cs"/>
                        </a:rPr>
                        <a:t>escribe the shape, colour and taste of the fruits. </a:t>
                      </a:r>
                      <a:r>
                        <a:rPr lang="en-GB" sz="800" u="none" baseline="0" dirty="0" smtClean="0"/>
                        <a:t> </a:t>
                      </a:r>
                    </a:p>
                    <a:p>
                      <a:r>
                        <a:rPr lang="en-GB" sz="1200" u="sng" dirty="0" smtClean="0"/>
                        <a:t>Mighty Write:</a:t>
                      </a:r>
                      <a:r>
                        <a:rPr lang="en-GB" sz="1200" u="none" dirty="0" smtClean="0"/>
                        <a:t> </a:t>
                      </a:r>
                      <a:r>
                        <a:rPr lang="en-GB" sz="800" u="none" dirty="0" smtClean="0"/>
                        <a:t>Model/</a:t>
                      </a:r>
                      <a:r>
                        <a:rPr lang="en-GB" sz="800" u="none" baseline="0" dirty="0" smtClean="0"/>
                        <a:t> </a:t>
                      </a:r>
                      <a:r>
                        <a:rPr lang="en-GB" sz="800" u="none" baseline="0" dirty="0" err="1" smtClean="0"/>
                        <a:t>Chn</a:t>
                      </a:r>
                      <a:r>
                        <a:rPr lang="en-GB" sz="800" u="none" baseline="0" dirty="0" smtClean="0"/>
                        <a:t> w</a:t>
                      </a:r>
                      <a:r>
                        <a:rPr lang="en-GB" sz="800" u="none" dirty="0" smtClean="0"/>
                        <a:t>rite sentences</a:t>
                      </a:r>
                      <a:r>
                        <a:rPr lang="en-GB" sz="800" u="none" baseline="0" dirty="0" smtClean="0"/>
                        <a:t> to describe a fruit/fruits. </a:t>
                      </a:r>
                      <a:endParaRPr lang="en-GB" sz="800" u="none" dirty="0" smtClean="0"/>
                    </a:p>
                    <a:p>
                      <a:r>
                        <a:rPr lang="en-GB" sz="1200" u="sng" baseline="0" dirty="0" smtClean="0"/>
                        <a:t>Vocabulary:</a:t>
                      </a:r>
                      <a:r>
                        <a:rPr lang="en-GB" sz="1200" u="none" baseline="0" dirty="0" smtClean="0"/>
                        <a:t> </a:t>
                      </a:r>
                      <a:r>
                        <a:rPr lang="en-GB" sz="800" u="none" baseline="0" dirty="0" smtClean="0"/>
                        <a:t>rough  smooth  soft  spiky  juicy etc...</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GB" sz="800" kern="1200" dirty="0" smtClean="0">
                          <a:solidFill>
                            <a:schemeClr val="dk1"/>
                          </a:solidFill>
                          <a:latin typeface="+mn-lt"/>
                          <a:ea typeface="+mn-ea"/>
                          <a:cs typeface="+mn-cs"/>
                        </a:rPr>
                        <a:t>Re-read the story of </a:t>
                      </a:r>
                      <a:r>
                        <a:rPr lang="en-GB" sz="800" i="1" kern="1200" dirty="0" err="1" smtClean="0">
                          <a:solidFill>
                            <a:schemeClr val="dk1"/>
                          </a:solidFill>
                          <a:latin typeface="+mn-lt"/>
                          <a:ea typeface="+mn-ea"/>
                          <a:cs typeface="+mn-cs"/>
                        </a:rPr>
                        <a:t>Handa’s</a:t>
                      </a:r>
                      <a:r>
                        <a:rPr lang="en-GB" sz="800" i="1" kern="1200" dirty="0" smtClean="0">
                          <a:solidFill>
                            <a:schemeClr val="dk1"/>
                          </a:solidFill>
                          <a:latin typeface="+mn-lt"/>
                          <a:ea typeface="+mn-ea"/>
                          <a:cs typeface="+mn-cs"/>
                        </a:rPr>
                        <a:t> surprise </a:t>
                      </a:r>
                      <a:r>
                        <a:rPr lang="en-GB" sz="800" kern="1200" dirty="0" smtClean="0">
                          <a:solidFill>
                            <a:schemeClr val="dk1"/>
                          </a:solidFill>
                          <a:latin typeface="+mn-lt"/>
                          <a:ea typeface="+mn-ea"/>
                          <a:cs typeface="+mn-cs"/>
                        </a:rPr>
                        <a:t>with the class. You can read each line for the children to echo back. Identify the different characters in the story.  Discuss with the class what they think each animal might have said to </a:t>
                      </a:r>
                      <a:r>
                        <a:rPr lang="en-GB" sz="800" kern="1200" dirty="0" err="1" smtClean="0">
                          <a:solidFill>
                            <a:schemeClr val="dk1"/>
                          </a:solidFill>
                          <a:latin typeface="+mn-lt"/>
                          <a:ea typeface="+mn-ea"/>
                          <a:cs typeface="+mn-cs"/>
                        </a:rPr>
                        <a:t>Handa</a:t>
                      </a:r>
                      <a:r>
                        <a:rPr lang="en-GB" sz="800" kern="1200" dirty="0" smtClean="0">
                          <a:solidFill>
                            <a:schemeClr val="dk1"/>
                          </a:solidFill>
                          <a:latin typeface="+mn-lt"/>
                          <a:ea typeface="+mn-ea"/>
                          <a:cs typeface="+mn-cs"/>
                        </a:rPr>
                        <a:t> about the fruit. Write a list of the children’s suggestions as sentences on the board. </a:t>
                      </a:r>
                      <a:endParaRPr lang="en-GB" sz="800" u="none" baseline="0" dirty="0" smtClean="0"/>
                    </a:p>
                    <a:p>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Understand what a noun is in a sentence NNG: Activity 2.2: Grammar goggles</a:t>
                      </a:r>
                      <a:endParaRPr lang="en-GB" sz="800" u="none" baseline="0" dirty="0" smtClean="0"/>
                    </a:p>
                    <a:p>
                      <a:r>
                        <a:rPr lang="en-GB" sz="1200" u="sng" baseline="0" dirty="0" err="1" smtClean="0"/>
                        <a:t>Oracy</a:t>
                      </a:r>
                      <a:r>
                        <a:rPr lang="en-GB" sz="1200" u="sng" baseline="0" dirty="0" smtClean="0"/>
                        <a:t>: </a:t>
                      </a:r>
                      <a:r>
                        <a:rPr lang="en-GB" sz="800" u="none" baseline="0" dirty="0" smtClean="0"/>
                        <a:t>Act out </a:t>
                      </a:r>
                      <a:r>
                        <a:rPr lang="en-GB" sz="800" kern="1200" dirty="0" smtClean="0">
                          <a:solidFill>
                            <a:schemeClr val="dk1"/>
                          </a:solidFill>
                          <a:latin typeface="+mn-lt"/>
                          <a:ea typeface="+mn-ea"/>
                          <a:cs typeface="+mn-cs"/>
                        </a:rPr>
                        <a:t>each sentence using a character voice for each animal. </a:t>
                      </a:r>
                      <a:endParaRPr lang="en-GB" sz="800" u="none" baseline="0" dirty="0" smtClean="0"/>
                    </a:p>
                    <a:p>
                      <a:r>
                        <a:rPr lang="en-GB" sz="1200" u="sng" dirty="0" smtClean="0"/>
                        <a:t>Mighty Write: </a:t>
                      </a:r>
                      <a:r>
                        <a:rPr lang="en-GB" sz="800" u="none" dirty="0" smtClean="0"/>
                        <a:t>Model sentence/ </a:t>
                      </a:r>
                      <a:r>
                        <a:rPr lang="en-GB" sz="800" u="none" dirty="0" err="1" smtClean="0"/>
                        <a:t>chn</a:t>
                      </a:r>
                      <a:r>
                        <a:rPr lang="en-GB" sz="800" u="none" dirty="0" smtClean="0"/>
                        <a:t> write</a:t>
                      </a:r>
                      <a:r>
                        <a:rPr lang="en-GB" sz="800" u="none" baseline="0" dirty="0" smtClean="0"/>
                        <a:t> sentences from the viewpoint of each animal. </a:t>
                      </a:r>
                      <a:endParaRPr lang="en-GB" sz="800" u="none" dirty="0" smtClean="0"/>
                    </a:p>
                    <a:p>
                      <a:r>
                        <a:rPr lang="en-GB" sz="1200" u="sng" baseline="0" dirty="0" smtClean="0"/>
                        <a:t>Vocabulary:</a:t>
                      </a:r>
                      <a:r>
                        <a:rPr lang="en-GB" sz="1200" u="none" baseline="0" dirty="0" smtClean="0"/>
                        <a:t> </a:t>
                      </a:r>
                      <a:r>
                        <a:rPr lang="en-GB" sz="800" u="none" baseline="0" dirty="0" smtClean="0"/>
                        <a:t>delicious  basket  wonder  sweet – smelling  ripe  </a:t>
                      </a:r>
                      <a:endParaRPr lang="en-GB" sz="800" u="none" dirty="0" smtClean="0"/>
                    </a:p>
                    <a:p>
                      <a:endParaRPr lang="en-GB" dirty="0"/>
                    </a:p>
                  </a:txBody>
                  <a:tcPr/>
                </a:tc>
                <a:tc>
                  <a:txBody>
                    <a:bodyPr/>
                    <a:lstStyle/>
                    <a:p>
                      <a:r>
                        <a:rPr lang="en-GB" sz="1200" u="sng" dirty="0" smtClean="0"/>
                        <a:t>Lesson 3</a:t>
                      </a:r>
                      <a:r>
                        <a:rPr lang="en-GB" sz="1200" dirty="0" smtClean="0"/>
                        <a:t>:</a:t>
                      </a:r>
                    </a:p>
                    <a:p>
                      <a:r>
                        <a:rPr lang="en-GB" sz="1200" u="sng" baseline="0" dirty="0" smtClean="0"/>
                        <a:t>Intro:</a:t>
                      </a:r>
                      <a:r>
                        <a:rPr lang="en-GB" sz="1200" u="none" baseline="0" dirty="0" smtClean="0"/>
                        <a:t> </a:t>
                      </a:r>
                      <a:r>
                        <a:rPr lang="en-GB" sz="800" kern="1200" dirty="0" smtClean="0">
                          <a:solidFill>
                            <a:schemeClr val="dk1"/>
                          </a:solidFill>
                          <a:latin typeface="+mn-lt"/>
                          <a:ea typeface="+mn-ea"/>
                          <a:cs typeface="+mn-cs"/>
                        </a:rPr>
                        <a:t>Sing the song </a:t>
                      </a:r>
                      <a:r>
                        <a:rPr lang="en-GB" sz="800" u="sng" kern="1200" dirty="0" smtClean="0">
                          <a:solidFill>
                            <a:schemeClr val="dk1"/>
                          </a:solidFill>
                          <a:latin typeface="+mn-lt"/>
                          <a:ea typeface="+mn-ea"/>
                          <a:cs typeface="+mn-cs"/>
                          <a:hlinkClick r:id="rId3"/>
                        </a:rPr>
                        <a:t>http://www.tes.co.uk/teaching-resource/handa-s-surprise-6034616/</a:t>
                      </a:r>
                      <a:r>
                        <a:rPr lang="en-GB" sz="800" kern="1200" dirty="0" smtClean="0">
                          <a:solidFill>
                            <a:schemeClr val="dk1"/>
                          </a:solidFill>
                          <a:latin typeface="+mn-lt"/>
                          <a:ea typeface="+mn-ea"/>
                          <a:cs typeface="+mn-cs"/>
                        </a:rPr>
                        <a:t> </a:t>
                      </a:r>
                      <a:endParaRPr lang="en-GB" sz="800" u="none" baseline="0" dirty="0" smtClean="0"/>
                    </a:p>
                    <a:p>
                      <a:r>
                        <a:rPr lang="en-GB" sz="1200" u="sng" baseline="0" dirty="0" smtClean="0"/>
                        <a:t>Grammar</a:t>
                      </a:r>
                      <a:r>
                        <a:rPr lang="en-GB" sz="1200" u="none" baseline="0" dirty="0" smtClean="0">
                          <a:latin typeface="+mn-lt"/>
                        </a:rPr>
                        <a:t>: </a:t>
                      </a:r>
                      <a:r>
                        <a:rPr lang="en-GB" sz="800" u="none" baseline="0" dirty="0" smtClean="0">
                          <a:effectLst/>
                          <a:latin typeface="+mn-lt"/>
                        </a:rPr>
                        <a:t>Time Connectives </a:t>
                      </a: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Sit with the children in a circle and explain that together we are going to retell the story, saying one line each and passing it round the circle. Encourage them to think about linking the story using time connectives and repetitive story language, including speech – using voices</a:t>
                      </a:r>
                      <a:endParaRPr lang="en-GB" sz="800" u="none" baseline="0" dirty="0" smtClean="0"/>
                    </a:p>
                    <a:p>
                      <a:r>
                        <a:rPr lang="en-GB" sz="1200" u="sng" dirty="0" smtClean="0"/>
                        <a:t>Extended Write:  </a:t>
                      </a:r>
                      <a:r>
                        <a:rPr lang="en-GB" sz="800" u="none" dirty="0" smtClean="0"/>
                        <a:t>Model sentence writing a summary of the story .</a:t>
                      </a:r>
                      <a:r>
                        <a:rPr lang="en-GB" sz="800" u="none" baseline="0" dirty="0" smtClean="0"/>
                        <a:t>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previous day</a:t>
                      </a:r>
                    </a:p>
                    <a:p>
                      <a:endParaRPr lang="en-GB" dirty="0"/>
                    </a:p>
                  </a:txBody>
                  <a:tcPr/>
                </a:tc>
              </a:tr>
              <a:tr h="311411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Make a story map of the story. </a:t>
                      </a:r>
                      <a:r>
                        <a:rPr lang="en-GB" sz="800" kern="1200" dirty="0" smtClean="0">
                          <a:solidFill>
                            <a:schemeClr val="dk1"/>
                          </a:solidFill>
                          <a:latin typeface="+mn-lt"/>
                          <a:ea typeface="+mn-ea"/>
                          <a:cs typeface="+mn-cs"/>
                        </a:rPr>
                        <a:t>Explain that we will be writing our own version of the story but that it will be set in </a:t>
                      </a:r>
                      <a:r>
                        <a:rPr lang="en-GB" sz="800" kern="1200" dirty="0" err="1" smtClean="0">
                          <a:solidFill>
                            <a:schemeClr val="dk1"/>
                          </a:solidFill>
                          <a:latin typeface="+mn-lt"/>
                          <a:ea typeface="+mn-ea"/>
                          <a:cs typeface="+mn-cs"/>
                        </a:rPr>
                        <a:t>Melling</a:t>
                      </a:r>
                      <a:r>
                        <a:rPr lang="en-GB" sz="800" kern="1200" dirty="0" smtClean="0">
                          <a:solidFill>
                            <a:schemeClr val="dk1"/>
                          </a:solidFill>
                          <a:latin typeface="+mn-lt"/>
                          <a:ea typeface="+mn-ea"/>
                          <a:cs typeface="+mn-cs"/>
                        </a:rPr>
                        <a:t>. Change story map to own ideas.</a:t>
                      </a:r>
                      <a:endParaRPr lang="en-GB" sz="800" u="none" baseline="0" dirty="0" smtClean="0"/>
                    </a:p>
                    <a:p>
                      <a:r>
                        <a:rPr lang="en-GB" sz="1200" u="sng" baseline="0" dirty="0" smtClean="0"/>
                        <a:t>Grammar</a:t>
                      </a:r>
                      <a:r>
                        <a:rPr lang="en-GB" sz="1200" u="none" baseline="0" dirty="0" smtClean="0"/>
                        <a:t>: </a:t>
                      </a:r>
                      <a:r>
                        <a:rPr lang="en-GB" sz="800" u="none" baseline="0" dirty="0" smtClean="0"/>
                        <a:t>Time Connectives</a:t>
                      </a:r>
                    </a:p>
                    <a:p>
                      <a:r>
                        <a:rPr lang="en-GB" sz="1200" u="sng" baseline="0" dirty="0" err="1" smtClean="0"/>
                        <a:t>Oracy</a:t>
                      </a:r>
                      <a:r>
                        <a:rPr lang="en-GB" sz="1200" u="sng" baseline="0" dirty="0" smtClean="0"/>
                        <a:t>: </a:t>
                      </a:r>
                      <a:r>
                        <a:rPr lang="en-GB" sz="800" u="none" baseline="0" dirty="0" smtClean="0"/>
                        <a:t>Share ideas for own version of story.</a:t>
                      </a:r>
                    </a:p>
                    <a:p>
                      <a:r>
                        <a:rPr lang="en-GB" sz="1200" u="sng" dirty="0" smtClean="0"/>
                        <a:t>Mighty Write:</a:t>
                      </a:r>
                      <a:r>
                        <a:rPr lang="en-GB" sz="1200" u="none" baseline="0" dirty="0" smtClean="0"/>
                        <a:t> </a:t>
                      </a:r>
                      <a:r>
                        <a:rPr lang="en-GB" sz="800" u="none" baseline="0" dirty="0" smtClean="0"/>
                        <a:t>Draw story map of their own version.</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Words from their own version</a:t>
                      </a:r>
                      <a:endParaRPr lang="en-GB" sz="800" u="none" dirty="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Using own version story map orally retell story. </a:t>
                      </a:r>
                    </a:p>
                    <a:p>
                      <a:r>
                        <a:rPr lang="en-GB" sz="1200" u="sng" baseline="0" dirty="0" smtClean="0"/>
                        <a:t>Grammar</a:t>
                      </a:r>
                      <a:r>
                        <a:rPr lang="en-GB" sz="1200" u="none" baseline="0" dirty="0" smtClean="0"/>
                        <a:t>: </a:t>
                      </a:r>
                      <a:r>
                        <a:rPr lang="en-GB" sz="800" u="none" baseline="0" dirty="0" smtClean="0"/>
                        <a:t>Identify start (capital letter) End (full stop) noun  verb  adjective in a sentence as you model write </a:t>
                      </a:r>
                    </a:p>
                    <a:p>
                      <a:r>
                        <a:rPr lang="en-GB" sz="1200" u="sng" baseline="0" dirty="0" err="1" smtClean="0"/>
                        <a:t>Oracy</a:t>
                      </a:r>
                      <a:r>
                        <a:rPr lang="en-GB" sz="1200" u="sng" baseline="0" dirty="0" smtClean="0"/>
                        <a:t>: </a:t>
                      </a:r>
                      <a:r>
                        <a:rPr lang="en-GB" sz="800" u="none" baseline="0" dirty="0" smtClean="0"/>
                        <a:t>Choose one of the animals in their version. Act out animals thoughts. </a:t>
                      </a:r>
                    </a:p>
                    <a:p>
                      <a:r>
                        <a:rPr lang="en-GB" sz="1200" u="sng" dirty="0" smtClean="0"/>
                        <a:t>Extended Write: </a:t>
                      </a:r>
                      <a:r>
                        <a:rPr lang="en-GB" sz="800" kern="1200" dirty="0" smtClean="0">
                          <a:solidFill>
                            <a:schemeClr val="dk1"/>
                          </a:solidFill>
                          <a:latin typeface="+mn-lt"/>
                          <a:ea typeface="+mn-ea"/>
                          <a:cs typeface="+mn-cs"/>
                        </a:rPr>
                        <a:t>Model writing the thoughts</a:t>
                      </a:r>
                      <a:r>
                        <a:rPr lang="en-GB" sz="800" kern="1200" baseline="0" dirty="0" smtClean="0">
                          <a:solidFill>
                            <a:schemeClr val="dk1"/>
                          </a:solidFill>
                          <a:latin typeface="+mn-lt"/>
                          <a:ea typeface="+mn-ea"/>
                          <a:cs typeface="+mn-cs"/>
                        </a:rPr>
                        <a:t> of an animal. </a:t>
                      </a:r>
                      <a:r>
                        <a:rPr lang="en-GB" sz="800" kern="1200" baseline="0" dirty="0" err="1" smtClean="0">
                          <a:solidFill>
                            <a:schemeClr val="dk1"/>
                          </a:solidFill>
                          <a:latin typeface="+mn-lt"/>
                          <a:ea typeface="+mn-ea"/>
                          <a:cs typeface="+mn-cs"/>
                        </a:rPr>
                        <a:t>Chn</a:t>
                      </a:r>
                      <a:r>
                        <a:rPr lang="en-GB" sz="800" kern="1200" baseline="0" dirty="0" smtClean="0">
                          <a:solidFill>
                            <a:schemeClr val="dk1"/>
                          </a:solidFill>
                          <a:latin typeface="+mn-lt"/>
                          <a:ea typeface="+mn-ea"/>
                          <a:cs typeface="+mn-cs"/>
                        </a:rPr>
                        <a:t> choose an animal and write their thoughts </a:t>
                      </a:r>
                      <a:r>
                        <a:rPr lang="en-GB" sz="800" kern="1200" baseline="0" dirty="0" err="1" smtClean="0">
                          <a:solidFill>
                            <a:schemeClr val="dk1"/>
                          </a:solidFill>
                          <a:latin typeface="+mn-lt"/>
                          <a:ea typeface="+mn-ea"/>
                          <a:cs typeface="+mn-cs"/>
                        </a:rPr>
                        <a:t>eg</a:t>
                      </a:r>
                      <a:r>
                        <a:rPr lang="en-GB" sz="800" kern="1200" baseline="0" dirty="0" smtClean="0">
                          <a:solidFill>
                            <a:schemeClr val="dk1"/>
                          </a:solidFill>
                          <a:latin typeface="+mn-lt"/>
                          <a:ea typeface="+mn-ea"/>
                          <a:cs typeface="+mn-cs"/>
                        </a:rPr>
                        <a:t>: When I saw the crisp green apple I had to have a bite!</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vocabulary</a:t>
                      </a:r>
                      <a:endParaRPr lang="en-GB" sz="800" u="none" dirty="0" smtClean="0"/>
                    </a:p>
                    <a:p>
                      <a:r>
                        <a:rPr lang="en-GB" u="none" dirty="0" smtClean="0"/>
                        <a:t> </a:t>
                      </a:r>
                      <a:endParaRPr lang="en-GB" u="none" dirty="0"/>
                    </a:p>
                  </a:txBody>
                  <a:tcPr/>
                </a:tc>
                <a:tc>
                  <a:txBody>
                    <a:bodyPr/>
                    <a:lstStyle/>
                    <a:p>
                      <a:r>
                        <a:rPr lang="en-GB" sz="1200" u="sng" dirty="0" smtClean="0"/>
                        <a:t>Lesson 6</a:t>
                      </a:r>
                      <a:r>
                        <a:rPr lang="en-GB" sz="1200" dirty="0" smtClean="0"/>
                        <a:t>: </a:t>
                      </a:r>
                    </a:p>
                    <a:p>
                      <a:r>
                        <a:rPr lang="en-GB" sz="1400" u="sng" baseline="0" dirty="0" smtClean="0"/>
                        <a:t>I</a:t>
                      </a:r>
                      <a:r>
                        <a:rPr lang="en-GB" sz="1200" u="sng" baseline="0" dirty="0" smtClean="0"/>
                        <a:t>ntro: </a:t>
                      </a:r>
                      <a:r>
                        <a:rPr lang="en-GB" sz="800" u="none" baseline="0" dirty="0" smtClean="0"/>
                        <a:t>Using own version story map orally retell story. </a:t>
                      </a:r>
                    </a:p>
                    <a:p>
                      <a:r>
                        <a:rPr lang="en-GB" sz="1200" u="sng" baseline="0" dirty="0" smtClean="0"/>
                        <a:t>Grammar</a:t>
                      </a:r>
                      <a:r>
                        <a:rPr lang="en-GB" sz="1200" u="none" baseline="0" dirty="0" smtClean="0"/>
                        <a:t>: </a:t>
                      </a:r>
                      <a:r>
                        <a:rPr lang="en-GB" sz="800" u="none" baseline="0" dirty="0" smtClean="0"/>
                        <a:t>Identify start (capital letter) End (full stop) noun  verb  adjective in a sentence as you model write </a:t>
                      </a:r>
                    </a:p>
                    <a:p>
                      <a:r>
                        <a:rPr lang="en-GB" sz="1200" u="sng" baseline="0" dirty="0" err="1" smtClean="0"/>
                        <a:t>Oracy</a:t>
                      </a:r>
                      <a:r>
                        <a:rPr lang="en-GB" sz="1200" u="sng" baseline="0" dirty="0" smtClean="0"/>
                        <a:t>: </a:t>
                      </a:r>
                      <a:r>
                        <a:rPr lang="en-GB" sz="800" u="none" baseline="0" dirty="0" smtClean="0"/>
                        <a:t>Retell story</a:t>
                      </a:r>
                    </a:p>
                    <a:p>
                      <a:r>
                        <a:rPr lang="en-GB" sz="1200" u="sng" dirty="0" smtClean="0"/>
                        <a:t>Extended Write:</a:t>
                      </a:r>
                      <a:r>
                        <a:rPr lang="en-GB" sz="800" u="sng" dirty="0" smtClean="0"/>
                        <a:t> </a:t>
                      </a:r>
                      <a:r>
                        <a:rPr lang="en-GB" sz="800" kern="1200" dirty="0" smtClean="0">
                          <a:solidFill>
                            <a:schemeClr val="dk1"/>
                          </a:solidFill>
                          <a:latin typeface="+mn-lt"/>
                          <a:ea typeface="+mn-ea"/>
                          <a:cs typeface="+mn-cs"/>
                        </a:rPr>
                        <a:t>Model writing the beginning of a story using the story</a:t>
                      </a:r>
                      <a:r>
                        <a:rPr lang="en-GB" sz="800" kern="1200" baseline="0" dirty="0" smtClean="0">
                          <a:solidFill>
                            <a:schemeClr val="dk1"/>
                          </a:solidFill>
                          <a:latin typeface="+mn-lt"/>
                          <a:ea typeface="+mn-ea"/>
                          <a:cs typeface="+mn-cs"/>
                        </a:rPr>
                        <a:t> map. </a:t>
                      </a:r>
                      <a:r>
                        <a:rPr lang="en-GB" sz="800" kern="1200" baseline="0" dirty="0" err="1" smtClean="0">
                          <a:solidFill>
                            <a:schemeClr val="dk1"/>
                          </a:solidFill>
                          <a:latin typeface="+mn-lt"/>
                          <a:ea typeface="+mn-ea"/>
                          <a:cs typeface="+mn-cs"/>
                        </a:rPr>
                        <a:t>Chn</a:t>
                      </a:r>
                      <a:r>
                        <a:rPr lang="en-GB" sz="800" kern="1200" baseline="0" dirty="0" smtClean="0">
                          <a:solidFill>
                            <a:schemeClr val="dk1"/>
                          </a:solidFill>
                          <a:latin typeface="+mn-lt"/>
                          <a:ea typeface="+mn-ea"/>
                          <a:cs typeface="+mn-cs"/>
                        </a:rPr>
                        <a:t> write own beginning. Repeat this lesson with middle and end.</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vocabulary</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Assessment toolkit </a:t>
                      </a:r>
                      <a:r>
                        <a:rPr lang="en-GB" sz="1200" u="none" baseline="0" dirty="0" smtClean="0"/>
                        <a:t>- </a:t>
                      </a:r>
                      <a:r>
                        <a:rPr lang="en-GB" sz="800" u="none" baseline="0" dirty="0" smtClean="0"/>
                        <a:t>Narrative</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146" name="Picture 2" descr="C:\Users\Teacher\Pictures\image.jpg"/>
          <p:cNvPicPr>
            <a:picLocks noGrp="1" noChangeAspect="1" noChangeArrowheads="1"/>
          </p:cNvPicPr>
          <p:nvPr>
            <p:ph idx="1"/>
          </p:nvPr>
        </p:nvPicPr>
        <p:blipFill>
          <a:blip r:embed="rId2"/>
          <a:srcRect/>
          <a:stretch>
            <a:fillRect/>
          </a:stretch>
        </p:blipFill>
        <p:spPr bwMode="auto">
          <a:xfrm>
            <a:off x="0" y="0"/>
            <a:ext cx="8929717" cy="6858000"/>
          </a:xfrm>
          <a:prstGeom prst="rect">
            <a:avLst/>
          </a:prstGeom>
          <a:noFill/>
        </p:spPr>
      </p:pic>
      <p:sp>
        <p:nvSpPr>
          <p:cNvPr id="5" name="Rectangle 4"/>
          <p:cNvSpPr/>
          <p:nvPr/>
        </p:nvSpPr>
        <p:spPr>
          <a:xfrm>
            <a:off x="0" y="0"/>
            <a:ext cx="1071538" cy="685800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7858148" y="0"/>
            <a:ext cx="1271590" cy="685800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gridCol w="3048000"/>
                <a:gridCol w="3048000"/>
              </a:tblGrid>
              <a:tr h="842315">
                <a:tc gridSpan="3">
                  <a:txBody>
                    <a:bodyPr/>
                    <a:lstStyle/>
                    <a:p>
                      <a:r>
                        <a:rPr lang="en-GB" sz="2400" dirty="0" smtClean="0"/>
                        <a:t>English Text: The</a:t>
                      </a:r>
                      <a:r>
                        <a:rPr lang="en-GB" sz="2400" baseline="0" dirty="0" smtClean="0"/>
                        <a:t> Tiger Who Came To Tea</a:t>
                      </a:r>
                      <a:endParaRPr lang="en-GB" sz="2400" dirty="0"/>
                    </a:p>
                  </a:txBody>
                  <a:tcPr/>
                </a:tc>
                <a:tc hMerge="1">
                  <a:txBody>
                    <a:bodyPr/>
                    <a:lstStyle/>
                    <a:p>
                      <a:endParaRPr lang="en-GB" dirty="0"/>
                    </a:p>
                  </a:txBody>
                  <a:tcPr/>
                </a:tc>
                <a:tc hMerge="1">
                  <a:txBody>
                    <a:bodyPr/>
                    <a:lstStyle/>
                    <a:p>
                      <a:endParaRPr lang="en-GB" dirty="0"/>
                    </a:p>
                  </a:txBody>
                  <a:tcPr/>
                </a:tc>
              </a:tr>
              <a:tr h="2513819">
                <a:tc>
                  <a:txBody>
                    <a:bodyPr/>
                    <a:lstStyle/>
                    <a:p>
                      <a:r>
                        <a:rPr lang="en-GB" sz="1200" u="sng" dirty="0" smtClean="0"/>
                        <a:t>Lesson</a:t>
                      </a:r>
                      <a:r>
                        <a:rPr lang="en-GB" sz="1200" u="sng" baseline="0" dirty="0" smtClean="0"/>
                        <a:t> 1:</a:t>
                      </a:r>
                    </a:p>
                    <a:p>
                      <a:r>
                        <a:rPr lang="en-GB" sz="1200" u="sng" baseline="0" dirty="0" smtClean="0"/>
                        <a:t>WOW:</a:t>
                      </a:r>
                      <a:r>
                        <a:rPr lang="en-GB" sz="800" u="sng" baseline="0" dirty="0" smtClean="0"/>
                        <a:t> </a:t>
                      </a:r>
                      <a:r>
                        <a:rPr lang="en-GB" sz="800" u="none" baseline="0" dirty="0" smtClean="0"/>
                        <a:t>Listen to Hey Tiger song by Robbie Williams </a:t>
                      </a:r>
                      <a:r>
                        <a:rPr lang="en-GB" sz="800" u="none" baseline="0" dirty="0" err="1" smtClean="0"/>
                        <a:t>Youtube</a:t>
                      </a:r>
                      <a:r>
                        <a:rPr lang="en-GB" sz="800" u="none" baseline="0" dirty="0" smtClean="0"/>
                        <a:t> </a:t>
                      </a:r>
                      <a:r>
                        <a:rPr lang="en-GB" sz="800" u="none" baseline="0" dirty="0" err="1" smtClean="0"/>
                        <a:t>Karoke</a:t>
                      </a:r>
                      <a:r>
                        <a:rPr lang="en-GB" sz="800" u="none" baseline="0" dirty="0" smtClean="0"/>
                        <a:t> Version. </a:t>
                      </a:r>
                      <a:r>
                        <a:rPr lang="en-GB" sz="800" kern="1200" dirty="0" smtClean="0">
                          <a:solidFill>
                            <a:schemeClr val="dk1"/>
                          </a:solidFill>
                          <a:latin typeface="+mn-lt"/>
                          <a:ea typeface="+mn-ea"/>
                          <a:cs typeface="+mn-cs"/>
                        </a:rPr>
                        <a:t>Read until end of page 3. Discuss in partners what will happen next. Feedback. Read</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story until Sophie’s Daddy comes home. Predict again</a:t>
                      </a:r>
                      <a:r>
                        <a:rPr lang="en-US" sz="800" kern="1200" dirty="0" smtClean="0">
                          <a:solidFill>
                            <a:schemeClr val="dk1"/>
                          </a:solidFill>
                          <a:latin typeface="+mn-lt"/>
                          <a:ea typeface="+mn-ea"/>
                          <a:cs typeface="+mn-cs"/>
                        </a:rPr>
                        <a:t>.</a:t>
                      </a:r>
                      <a:r>
                        <a:rPr lang="en-GB" sz="800" kern="1200" dirty="0" smtClean="0">
                          <a:solidFill>
                            <a:schemeClr val="dk1"/>
                          </a:solidFill>
                          <a:latin typeface="+mn-lt"/>
                          <a:ea typeface="+mn-ea"/>
                          <a:cs typeface="+mn-cs"/>
                        </a:rPr>
                        <a:t>Read the end of the story.</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Identify the doing, having or being verb in a sentence. Activity 4.1: Sort it!</a:t>
                      </a:r>
                      <a:endParaRPr lang="en-GB" sz="800" u="none" baseline="0" dirty="0" smtClean="0"/>
                    </a:p>
                    <a:p>
                      <a:r>
                        <a:rPr lang="en-GB" sz="1200" u="sng" baseline="0" dirty="0" err="1" smtClean="0"/>
                        <a:t>Oracy</a:t>
                      </a:r>
                      <a:r>
                        <a:rPr lang="en-GB" sz="1200" u="sng" baseline="0" dirty="0" smtClean="0"/>
                        <a:t>: </a:t>
                      </a:r>
                      <a:r>
                        <a:rPr lang="en-GB" sz="800" u="none" baseline="0" dirty="0" smtClean="0"/>
                        <a:t>Make predictions. Discuss favourite part of the story.</a:t>
                      </a:r>
                    </a:p>
                    <a:p>
                      <a:r>
                        <a:rPr lang="en-GB" sz="1200" u="sng" dirty="0" smtClean="0"/>
                        <a:t>Mighty Write:</a:t>
                      </a:r>
                      <a:r>
                        <a:rPr lang="en-GB" sz="1200" u="none" dirty="0" smtClean="0"/>
                        <a:t> </a:t>
                      </a:r>
                      <a:r>
                        <a:rPr lang="en-GB" sz="800" u="none" dirty="0" smtClean="0"/>
                        <a:t>Model/</a:t>
                      </a:r>
                      <a:r>
                        <a:rPr lang="en-GB" sz="800" u="none" baseline="0" dirty="0" smtClean="0"/>
                        <a:t> </a:t>
                      </a:r>
                      <a:r>
                        <a:rPr lang="en-GB" sz="800" u="none" baseline="0" dirty="0" err="1" smtClean="0"/>
                        <a:t>Chn</a:t>
                      </a:r>
                      <a:r>
                        <a:rPr lang="en-GB" sz="800" u="none" baseline="0" dirty="0" smtClean="0"/>
                        <a:t> w</a:t>
                      </a:r>
                      <a:r>
                        <a:rPr lang="en-GB" sz="800" u="none" dirty="0" smtClean="0"/>
                        <a:t>rite their favourite part of the story. I liked the part when______ because it was_______.</a:t>
                      </a:r>
                    </a:p>
                    <a:p>
                      <a:r>
                        <a:rPr lang="en-GB" sz="1200" u="sng" baseline="0" dirty="0" smtClean="0"/>
                        <a:t>Vocabulary:</a:t>
                      </a:r>
                      <a:r>
                        <a:rPr lang="en-GB" sz="1100" u="none" baseline="0" dirty="0" smtClean="0"/>
                        <a:t> </a:t>
                      </a:r>
                      <a:r>
                        <a:rPr lang="en-GB" sz="800" u="none" baseline="0" dirty="0" smtClean="0"/>
                        <a:t>once grocer  can’t  wonder stripy  excuse me  of course</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GB" sz="800" u="none" baseline="0" dirty="0" smtClean="0"/>
                        <a:t>Join in with Hey Tiger song by Robbie Williams </a:t>
                      </a:r>
                      <a:r>
                        <a:rPr lang="en-GB" sz="800" u="none" baseline="0" dirty="0" err="1" smtClean="0"/>
                        <a:t>Youtube</a:t>
                      </a:r>
                      <a:r>
                        <a:rPr lang="en-GB" sz="800" u="none" baseline="0" dirty="0" smtClean="0"/>
                        <a:t> </a:t>
                      </a:r>
                      <a:r>
                        <a:rPr lang="en-GB" sz="800" u="none" baseline="0" dirty="0" err="1" smtClean="0"/>
                        <a:t>Karoke</a:t>
                      </a:r>
                      <a:r>
                        <a:rPr lang="en-GB" sz="800" u="none" baseline="0" dirty="0" smtClean="0"/>
                        <a:t> Version. Reread the story omitting words for </a:t>
                      </a:r>
                      <a:r>
                        <a:rPr lang="en-GB" sz="800" u="none" baseline="0" dirty="0" err="1" smtClean="0"/>
                        <a:t>chn</a:t>
                      </a:r>
                      <a:r>
                        <a:rPr lang="en-GB" sz="800" u="none" baseline="0" dirty="0" smtClean="0"/>
                        <a:t> to join in. Sequence pictures from the story. Make a story map. </a:t>
                      </a:r>
                    </a:p>
                    <a:p>
                      <a:r>
                        <a:rPr lang="en-GB" sz="1200" u="sng" baseline="0" dirty="0" smtClean="0"/>
                        <a:t>Grammar</a:t>
                      </a:r>
                      <a:r>
                        <a:rPr lang="en-GB" sz="1200" u="none" baseline="0" dirty="0" smtClean="0"/>
                        <a:t>: </a:t>
                      </a:r>
                      <a:r>
                        <a:rPr lang="en-GB" sz="800" u="none" baseline="0" dirty="0" smtClean="0"/>
                        <a:t>Identify verbs in the sentences on some pages.</a:t>
                      </a:r>
                    </a:p>
                    <a:p>
                      <a:r>
                        <a:rPr lang="en-GB" sz="1200" u="sng" baseline="0" dirty="0" err="1" smtClean="0"/>
                        <a:t>Oracy</a:t>
                      </a:r>
                      <a:r>
                        <a:rPr lang="en-GB" sz="1200" u="sng" baseline="0" dirty="0" smtClean="0"/>
                        <a:t>: </a:t>
                      </a:r>
                      <a:r>
                        <a:rPr lang="en-GB" sz="800" u="none" baseline="0" dirty="0" smtClean="0"/>
                        <a:t>Join in with text/ summarise the story</a:t>
                      </a:r>
                    </a:p>
                    <a:p>
                      <a:r>
                        <a:rPr lang="en-GB" sz="1200" u="sng" dirty="0" smtClean="0"/>
                        <a:t>Mighty Write: </a:t>
                      </a:r>
                      <a:r>
                        <a:rPr lang="en-GB" sz="800" u="none" dirty="0" smtClean="0"/>
                        <a:t>Model sentence/ </a:t>
                      </a:r>
                      <a:r>
                        <a:rPr lang="en-GB" sz="800" u="none" dirty="0" err="1" smtClean="0"/>
                        <a:t>chn</a:t>
                      </a:r>
                      <a:r>
                        <a:rPr lang="en-GB" sz="800" u="none" dirty="0" smtClean="0"/>
                        <a:t> write</a:t>
                      </a:r>
                      <a:r>
                        <a:rPr lang="en-GB" sz="800" u="none" baseline="0" dirty="0" smtClean="0"/>
                        <a:t> </a:t>
                      </a:r>
                      <a:r>
                        <a:rPr lang="en-GB" sz="800" kern="1200" dirty="0" smtClean="0">
                          <a:solidFill>
                            <a:schemeClr val="dk1"/>
                          </a:solidFill>
                          <a:latin typeface="+mn-lt"/>
                          <a:ea typeface="+mn-ea"/>
                          <a:cs typeface="+mn-cs"/>
                        </a:rPr>
                        <a:t>a sentence to sum up the story. </a:t>
                      </a:r>
                      <a:r>
                        <a:rPr lang="en-GB" sz="800" i="1" kern="1200" dirty="0" smtClean="0">
                          <a:solidFill>
                            <a:schemeClr val="dk1"/>
                          </a:solidFill>
                          <a:latin typeface="+mn-lt"/>
                          <a:ea typeface="+mn-ea"/>
                          <a:cs typeface="+mn-cs"/>
                        </a:rPr>
                        <a:t>The tiger came to </a:t>
                      </a:r>
                      <a:r>
                        <a:rPr lang="en-GB" sz="800" i="1" kern="1200" dirty="0" err="1" smtClean="0">
                          <a:solidFill>
                            <a:schemeClr val="dk1"/>
                          </a:solidFill>
                          <a:latin typeface="+mn-lt"/>
                          <a:ea typeface="+mn-ea"/>
                          <a:cs typeface="+mn-cs"/>
                        </a:rPr>
                        <a:t>Sophies</a:t>
                      </a:r>
                      <a:r>
                        <a:rPr lang="en-GB" sz="800" i="1" kern="1200" dirty="0" smtClean="0">
                          <a:solidFill>
                            <a:schemeClr val="dk1"/>
                          </a:solidFill>
                          <a:latin typeface="+mn-lt"/>
                          <a:ea typeface="+mn-ea"/>
                          <a:cs typeface="+mn-cs"/>
                        </a:rPr>
                        <a:t>’ house for tea and ate all the food!. </a:t>
                      </a:r>
                      <a:endParaRPr lang="en-GB" sz="800" u="none" dirty="0" smtClean="0"/>
                    </a:p>
                    <a:p>
                      <a:r>
                        <a:rPr lang="en-GB" sz="1200" u="sng" baseline="0" dirty="0" smtClean="0"/>
                        <a:t>Vocabulary: </a:t>
                      </a:r>
                      <a:r>
                        <a:rPr lang="en-GB" sz="800" u="none" baseline="0" dirty="0" smtClean="0"/>
                        <a:t>mouthful passed  ate  drank  what else  supper</a:t>
                      </a:r>
                      <a:endParaRPr lang="en-GB" sz="800" u="none" dirty="0" smtClean="0"/>
                    </a:p>
                    <a:p>
                      <a:endParaRPr lang="en-GB" dirty="0"/>
                    </a:p>
                  </a:txBody>
                  <a:tcPr/>
                </a:tc>
                <a:tc>
                  <a:txBody>
                    <a:bodyPr/>
                    <a:lstStyle/>
                    <a:p>
                      <a:r>
                        <a:rPr lang="en-GB" sz="1200" u="sng" dirty="0" smtClean="0"/>
                        <a:t>Lesson 3</a:t>
                      </a:r>
                      <a:r>
                        <a:rPr lang="en-GB" sz="1200" dirty="0" smtClean="0"/>
                        <a:t>:</a:t>
                      </a:r>
                    </a:p>
                    <a:p>
                      <a:r>
                        <a:rPr lang="en-GB" sz="1200" u="sng" baseline="0" dirty="0" smtClean="0"/>
                        <a:t>Intro: </a:t>
                      </a:r>
                      <a:r>
                        <a:rPr lang="en-GB" sz="800" u="none" baseline="0" dirty="0" smtClean="0"/>
                        <a:t>Watch trailer to animation – Channel 4</a:t>
                      </a:r>
                    </a:p>
                    <a:p>
                      <a:r>
                        <a:rPr lang="en-GB" sz="800" u="none" baseline="0" dirty="0" smtClean="0"/>
                        <a:t>Read a page from the story – identify verbs - Freeze frame it.</a:t>
                      </a:r>
                    </a:p>
                    <a:p>
                      <a:r>
                        <a:rPr lang="en-GB" sz="1200" u="sng" baseline="0" dirty="0" smtClean="0"/>
                        <a:t>Grammar</a:t>
                      </a:r>
                      <a:r>
                        <a:rPr lang="en-GB" sz="1200" u="none" baseline="0" dirty="0" smtClean="0">
                          <a:latin typeface="+mn-lt"/>
                        </a:rPr>
                        <a:t>: </a:t>
                      </a:r>
                      <a:r>
                        <a:rPr lang="en-GB" sz="800" u="none" baseline="0" dirty="0" smtClean="0">
                          <a:latin typeface="+mn-lt"/>
                        </a:rPr>
                        <a:t>NNG: </a:t>
                      </a:r>
                      <a:r>
                        <a:rPr lang="en-GB" sz="800" kern="1200" dirty="0" smtClean="0">
                          <a:solidFill>
                            <a:schemeClr val="dk1"/>
                          </a:solidFill>
                          <a:latin typeface="+mn-lt"/>
                          <a:ea typeface="+mn-ea"/>
                          <a:cs typeface="+mn-cs"/>
                        </a:rPr>
                        <a:t>Understand a sentence has a does, is or has verb Activity 4.2: Verb bingo</a:t>
                      </a:r>
                      <a:endParaRPr lang="en-GB" sz="800" u="none" baseline="0" dirty="0" smtClean="0">
                        <a:latin typeface="+mn-lt"/>
                      </a:endParaRPr>
                    </a:p>
                    <a:p>
                      <a:r>
                        <a:rPr lang="en-GB" sz="1200" u="sng" baseline="0" dirty="0" err="1" smtClean="0"/>
                        <a:t>Oracy</a:t>
                      </a:r>
                      <a:r>
                        <a:rPr lang="en-GB" sz="1200" u="sng" baseline="0" dirty="0" smtClean="0"/>
                        <a:t>: </a:t>
                      </a:r>
                      <a:r>
                        <a:rPr lang="en-GB" sz="800" u="none" baseline="0" dirty="0" smtClean="0"/>
                        <a:t>Freeze frame/ Role play character</a:t>
                      </a:r>
                    </a:p>
                    <a:p>
                      <a:r>
                        <a:rPr lang="en-GB" sz="1200" u="sng" dirty="0" smtClean="0"/>
                        <a:t>Mighty Write:  </a:t>
                      </a:r>
                      <a:r>
                        <a:rPr lang="en-GB" sz="800" u="none" dirty="0" smtClean="0"/>
                        <a:t>Model sentence writing a speech bubble from the</a:t>
                      </a:r>
                      <a:r>
                        <a:rPr lang="en-GB" sz="800" u="none" baseline="0" dirty="0" smtClean="0"/>
                        <a:t> freeze frame activity. </a:t>
                      </a:r>
                      <a:r>
                        <a:rPr lang="en-GB" sz="800" u="none" baseline="0" dirty="0" err="1" smtClean="0"/>
                        <a:t>Chn</a:t>
                      </a:r>
                      <a:r>
                        <a:rPr lang="en-GB" sz="800" u="none" baseline="0" dirty="0" smtClean="0"/>
                        <a:t> write their own speech bubble.</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800" u="none" baseline="0" dirty="0" smtClean="0"/>
                        <a:t> Verbs</a:t>
                      </a:r>
                    </a:p>
                    <a:p>
                      <a:endParaRPr lang="en-GB" dirty="0"/>
                    </a:p>
                  </a:txBody>
                  <a:tcPr/>
                </a:tc>
              </a:tr>
              <a:tr h="350186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Watch whole animation- channel 4</a:t>
                      </a:r>
                    </a:p>
                    <a:p>
                      <a:r>
                        <a:rPr lang="en-GB" sz="1200" u="sng" baseline="0" dirty="0" smtClean="0"/>
                        <a:t>Grammar</a:t>
                      </a:r>
                      <a:r>
                        <a:rPr lang="en-GB" sz="1200" u="none" baseline="0" dirty="0" smtClean="0"/>
                        <a:t>: </a:t>
                      </a:r>
                      <a:r>
                        <a:rPr lang="en-GB" sz="800" u="none" baseline="0" dirty="0" smtClean="0">
                          <a:latin typeface="+mn-lt"/>
                        </a:rPr>
                        <a:t>NNG: </a:t>
                      </a:r>
                      <a:r>
                        <a:rPr lang="en-GB" sz="800" kern="1200" dirty="0" smtClean="0">
                          <a:solidFill>
                            <a:schemeClr val="dk1"/>
                          </a:solidFill>
                          <a:latin typeface="+mn-lt"/>
                          <a:ea typeface="+mn-ea"/>
                          <a:cs typeface="+mn-cs"/>
                        </a:rPr>
                        <a:t>Understand a sentence has a does, is or has verb Activity 4.2: Verb bingo</a:t>
                      </a:r>
                      <a:endParaRPr lang="en-GB" sz="800" u="none" baseline="0" dirty="0" smtClean="0"/>
                    </a:p>
                    <a:p>
                      <a:r>
                        <a:rPr lang="en-GB" sz="1200" u="sng" baseline="0" dirty="0" err="1" smtClean="0"/>
                        <a:t>Oracy</a:t>
                      </a:r>
                      <a:r>
                        <a:rPr lang="en-GB" sz="1200" u="sng" baseline="0" dirty="0" smtClean="0"/>
                        <a:t>: </a:t>
                      </a:r>
                      <a:r>
                        <a:rPr lang="en-GB" sz="800" u="none" baseline="0" dirty="0" smtClean="0"/>
                        <a:t>Using a story map with a partner take turns to retell the story.</a:t>
                      </a:r>
                    </a:p>
                    <a:p>
                      <a:r>
                        <a:rPr lang="en-GB" sz="1200" u="sng" dirty="0" smtClean="0"/>
                        <a:t>Extended Write: </a:t>
                      </a:r>
                      <a:r>
                        <a:rPr lang="en-GB" sz="800" u="none" dirty="0" smtClean="0"/>
                        <a:t>Give </a:t>
                      </a:r>
                      <a:r>
                        <a:rPr lang="en-GB" sz="800" u="none" dirty="0" err="1" smtClean="0"/>
                        <a:t>chn</a:t>
                      </a:r>
                      <a:r>
                        <a:rPr lang="en-GB" sz="800" u="none" dirty="0" smtClean="0"/>
                        <a:t> a comic strip of the story with</a:t>
                      </a:r>
                      <a:r>
                        <a:rPr lang="en-GB" sz="800" u="none" baseline="0" dirty="0" smtClean="0"/>
                        <a:t> chosen pictures from the story. Model write then </a:t>
                      </a:r>
                      <a:r>
                        <a:rPr lang="en-GB" sz="800" u="none" baseline="0" dirty="0" err="1" smtClean="0"/>
                        <a:t>chn</a:t>
                      </a:r>
                      <a:r>
                        <a:rPr lang="en-GB" sz="800" u="none" baseline="0" dirty="0" smtClean="0"/>
                        <a:t> write a sentence for each picture to build up to a finished story.</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800" u="none" baseline="0" dirty="0" smtClean="0"/>
                        <a:t> verbs</a:t>
                      </a:r>
                      <a:endParaRPr lang="en-GB" sz="800" u="none" dirty="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Tell </a:t>
                      </a:r>
                      <a:r>
                        <a:rPr lang="en-GB" sz="800" u="none" baseline="0" dirty="0" err="1" smtClean="0"/>
                        <a:t>chn</a:t>
                      </a:r>
                      <a:r>
                        <a:rPr lang="en-GB" sz="800" u="none" baseline="0" dirty="0" smtClean="0"/>
                        <a:t> they are going to hold a tea party for someone in their family/ soft toy ? Discuss plans for the tea party.</a:t>
                      </a:r>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Begin to understand present and past tense. Activity 4.3:Past and present</a:t>
                      </a:r>
                      <a:endParaRPr lang="en-GB" sz="800" u="none" baseline="0" dirty="0" smtClean="0"/>
                    </a:p>
                    <a:p>
                      <a:r>
                        <a:rPr lang="en-GB" sz="1200" u="sng" baseline="0" dirty="0" err="1" smtClean="0"/>
                        <a:t>Oracy</a:t>
                      </a:r>
                      <a:r>
                        <a:rPr lang="en-GB" sz="1200" u="sng" baseline="0" dirty="0" smtClean="0"/>
                        <a:t>: </a:t>
                      </a:r>
                      <a:r>
                        <a:rPr lang="en-GB" sz="800" u="none" baseline="0" dirty="0" smtClean="0"/>
                        <a:t>Give ideas for a tea party</a:t>
                      </a:r>
                    </a:p>
                    <a:p>
                      <a:r>
                        <a:rPr lang="en-GB" sz="1200" u="sng" dirty="0" smtClean="0"/>
                        <a:t>Extended Write: </a:t>
                      </a:r>
                      <a:r>
                        <a:rPr lang="en-GB" sz="800" u="none" dirty="0" smtClean="0"/>
                        <a:t>Model write then </a:t>
                      </a:r>
                      <a:r>
                        <a:rPr lang="en-GB" sz="800" u="none" dirty="0" err="1" smtClean="0"/>
                        <a:t>chn</a:t>
                      </a:r>
                      <a:r>
                        <a:rPr lang="en-GB" sz="800" u="none" dirty="0" smtClean="0"/>
                        <a:t> write a</a:t>
                      </a:r>
                      <a:r>
                        <a:rPr lang="en-GB" sz="800" u="none" baseline="0" dirty="0" smtClean="0"/>
                        <a:t> persuasive </a:t>
                      </a:r>
                      <a:r>
                        <a:rPr lang="en-GB" sz="800" u="none" dirty="0" smtClean="0"/>
                        <a:t> invitation to take home.</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persuasive language</a:t>
                      </a:r>
                      <a:endParaRPr lang="en-GB" sz="800" u="none" dirty="0" smtClean="0"/>
                    </a:p>
                    <a:p>
                      <a:r>
                        <a:rPr lang="en-GB" u="none" dirty="0" smtClean="0"/>
                        <a:t> </a:t>
                      </a:r>
                      <a:endParaRPr lang="en-GB" u="none" dirty="0"/>
                    </a:p>
                  </a:txBody>
                  <a:tcPr/>
                </a:tc>
                <a:tc>
                  <a:txBody>
                    <a:bodyPr/>
                    <a:lstStyle/>
                    <a:p>
                      <a:r>
                        <a:rPr lang="en-GB" sz="1200" u="sng" dirty="0" smtClean="0"/>
                        <a:t>Lesson 6</a:t>
                      </a:r>
                      <a:r>
                        <a:rPr lang="en-GB" sz="1200" dirty="0" smtClean="0"/>
                        <a:t>: </a:t>
                      </a:r>
                    </a:p>
                    <a:p>
                      <a:r>
                        <a:rPr lang="en-GB" sz="1400" u="sng" baseline="0" dirty="0" smtClean="0"/>
                        <a:t>I</a:t>
                      </a:r>
                      <a:r>
                        <a:rPr lang="en-GB" sz="1200" u="sng" baseline="0" dirty="0" smtClean="0"/>
                        <a:t>ntro: </a:t>
                      </a:r>
                      <a:r>
                        <a:rPr lang="en-GB" sz="800" u="none" baseline="0" dirty="0" smtClean="0"/>
                        <a:t>Tell </a:t>
                      </a:r>
                      <a:r>
                        <a:rPr lang="en-GB" sz="800" u="none" baseline="0" dirty="0" err="1" smtClean="0"/>
                        <a:t>chn</a:t>
                      </a:r>
                      <a:r>
                        <a:rPr lang="en-GB" sz="800" u="none" baseline="0" dirty="0" smtClean="0"/>
                        <a:t> they are going to write their own version of the story to share with their family when they attend the tea party. Using story plan change to their own version.</a:t>
                      </a:r>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Spell the suffixes </a:t>
                      </a:r>
                      <a:r>
                        <a:rPr lang="en-GB" sz="800" kern="1200" dirty="0" err="1" smtClean="0">
                          <a:solidFill>
                            <a:schemeClr val="dk1"/>
                          </a:solidFill>
                          <a:latin typeface="+mn-lt"/>
                          <a:ea typeface="+mn-ea"/>
                          <a:cs typeface="+mn-cs"/>
                        </a:rPr>
                        <a:t>ing</a:t>
                      </a:r>
                      <a:r>
                        <a:rPr lang="en-GB" sz="800" kern="1200" dirty="0" smtClean="0">
                          <a:solidFill>
                            <a:schemeClr val="dk1"/>
                          </a:solidFill>
                          <a:latin typeface="+mn-lt"/>
                          <a:ea typeface="+mn-ea"/>
                          <a:cs typeface="+mn-cs"/>
                        </a:rPr>
                        <a:t> and ed. Activity 4.4: Adding -</a:t>
                      </a:r>
                      <a:r>
                        <a:rPr lang="en-GB" sz="800" kern="1200" dirty="0" err="1" smtClean="0">
                          <a:solidFill>
                            <a:schemeClr val="dk1"/>
                          </a:solidFill>
                          <a:latin typeface="+mn-lt"/>
                          <a:ea typeface="+mn-ea"/>
                          <a:cs typeface="+mn-cs"/>
                        </a:rPr>
                        <a:t>ed</a:t>
                      </a:r>
                      <a:endParaRPr lang="en-GB" sz="800" u="none" baseline="0" dirty="0" smtClean="0"/>
                    </a:p>
                    <a:p>
                      <a:r>
                        <a:rPr lang="en-GB" sz="1200" u="sng" baseline="0" dirty="0" err="1" smtClean="0"/>
                        <a:t>Oracy</a:t>
                      </a:r>
                      <a:r>
                        <a:rPr lang="en-GB" sz="1200" u="sng" baseline="0" dirty="0" smtClean="0"/>
                        <a:t>: </a:t>
                      </a:r>
                      <a:r>
                        <a:rPr lang="en-GB" sz="800" u="none" baseline="0" dirty="0" smtClean="0"/>
                        <a:t>Discuss ideas for a new version of the story.</a:t>
                      </a:r>
                    </a:p>
                    <a:p>
                      <a:r>
                        <a:rPr lang="en-GB" sz="1200" u="sng" dirty="0" smtClean="0"/>
                        <a:t>Extended Write: </a:t>
                      </a:r>
                      <a:r>
                        <a:rPr lang="en-GB" sz="1200" u="none" baseline="0" dirty="0" smtClean="0"/>
                        <a:t> </a:t>
                      </a:r>
                      <a:r>
                        <a:rPr lang="en-GB" sz="800" u="none" baseline="0" dirty="0" smtClean="0"/>
                        <a:t>Using story map model write then </a:t>
                      </a:r>
                      <a:r>
                        <a:rPr lang="en-GB" sz="800" u="none" baseline="0" dirty="0" err="1" smtClean="0"/>
                        <a:t>chn</a:t>
                      </a:r>
                      <a:r>
                        <a:rPr lang="en-GB" sz="800" u="none" baseline="0" dirty="0" smtClean="0"/>
                        <a:t> write a sentences to build up to a finished story.</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endParaRPr lang="en-GB" sz="1400" dirty="0"/>
                    </a:p>
                  </a:txBody>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2892</TotalTime>
  <Words>3450</Words>
  <Application>Microsoft Office PowerPoint</Application>
  <PresentationFormat>On-screen Show (4:3)</PresentationFormat>
  <Paragraphs>262</Paragraphs>
  <Slides>13</Slides>
  <Notes>5</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English Read to Write Journey</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journey overview Y5</dc:title>
  <dc:creator>User</dc:creator>
  <cp:lastModifiedBy>Teacher</cp:lastModifiedBy>
  <cp:revision>272</cp:revision>
  <dcterms:created xsi:type="dcterms:W3CDTF">2018-01-30T15:51:49Z</dcterms:created>
  <dcterms:modified xsi:type="dcterms:W3CDTF">2021-05-04T11:00:22Z</dcterms:modified>
</cp:coreProperties>
</file>