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75" r:id="rId3"/>
    <p:sldId id="276" r:id="rId4"/>
    <p:sldId id="277" r:id="rId5"/>
    <p:sldId id="278" r:id="rId6"/>
    <p:sldId id="279" r:id="rId7"/>
    <p:sldId id="280" r:id="rId8"/>
    <p:sldId id="281" r:id="rId9"/>
    <p:sldId id="282" r:id="rId10"/>
    <p:sldId id="283" r:id="rId11"/>
    <p:sldId id="264" r:id="rId12"/>
    <p:sldId id="259" r:id="rId13"/>
    <p:sldId id="265" r:id="rId14"/>
    <p:sldId id="260" r:id="rId15"/>
    <p:sldId id="285" r:id="rId16"/>
    <p:sldId id="284" r:id="rId17"/>
    <p:sldId id="266" r:id="rId18"/>
    <p:sldId id="261" r:id="rId19"/>
    <p:sldId id="267" r:id="rId20"/>
    <p:sldId id="263" r:id="rId21"/>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FF5050"/>
    <a:srgbClr val="CCFF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216" y="11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CF7EB784-C431-4763-95E9-1069B57BB0EC}" type="datetimeFigureOut">
              <a:rPr lang="en-US" smtClean="0"/>
              <a:pPr/>
              <a:t>6/22/2021</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16463"/>
            <a:ext cx="5438775" cy="4467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4967ED3-785E-42C9-974A-C23119B7ADB9}"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4967ED3-785E-42C9-974A-C23119B7ADB9}"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BE495D8-72F5-4313-ACA7-F083D7931732}"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8A07E7-1DE1-4D9B-AF1D-5C6D41EA6C6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E495D8-72F5-4313-ACA7-F083D7931732}" type="datetimeFigureOut">
              <a:rPr lang="en-GB" smtClean="0"/>
              <a:pPr/>
              <a:t>22/06/2021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8A07E7-1DE1-4D9B-AF1D-5C6D41EA6C6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pmEph902N8w"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etsy.com/uk/shop/ChoconChoc?ref=simple-shop-header-name&amp;listing_id=58903555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780928"/>
            <a:ext cx="7772400" cy="1470025"/>
          </a:xfrm>
        </p:spPr>
        <p:txBody>
          <a:bodyPr/>
          <a:lstStyle/>
          <a:p>
            <a:r>
              <a:rPr lang="en-GB" dirty="0"/>
              <a:t>English Read to Write Journey</a:t>
            </a:r>
          </a:p>
        </p:txBody>
      </p:sp>
      <p:sp>
        <p:nvSpPr>
          <p:cNvPr id="3" name="Subtitle 2"/>
          <p:cNvSpPr>
            <a:spLocks noGrp="1"/>
          </p:cNvSpPr>
          <p:nvPr>
            <p:ph type="subTitle" idx="1"/>
          </p:nvPr>
        </p:nvSpPr>
        <p:spPr>
          <a:xfrm>
            <a:off x="1403648" y="4437112"/>
            <a:ext cx="6400800" cy="2088232"/>
          </a:xfrm>
        </p:spPr>
        <p:txBody>
          <a:bodyPr>
            <a:normAutofit/>
          </a:bodyPr>
          <a:lstStyle/>
          <a:p>
            <a:r>
              <a:rPr lang="en-GB" sz="4800" dirty="0">
                <a:solidFill>
                  <a:schemeClr val="tx1"/>
                </a:solidFill>
              </a:rPr>
              <a:t>Y3</a:t>
            </a:r>
          </a:p>
        </p:txBody>
      </p:sp>
      <p:pic>
        <p:nvPicPr>
          <p:cNvPr id="1026" name="Picture 2"/>
          <p:cNvPicPr>
            <a:picLocks noChangeAspect="1" noChangeArrowheads="1"/>
          </p:cNvPicPr>
          <p:nvPr/>
        </p:nvPicPr>
        <p:blipFill>
          <a:blip r:embed="rId2" cstate="print"/>
          <a:srcRect/>
          <a:stretch>
            <a:fillRect/>
          </a:stretch>
        </p:blipFill>
        <p:spPr bwMode="auto">
          <a:xfrm>
            <a:off x="3203848" y="332656"/>
            <a:ext cx="2352675" cy="2371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28794" cy="6858000"/>
          </a:xfrm>
          <a:solidFill>
            <a:schemeClr val="accent5">
              <a:lumMod val="75000"/>
            </a:schemeClr>
          </a:solidFill>
        </p:spPr>
        <p:txBody>
          <a:bodyPr/>
          <a:lstStyle/>
          <a:p>
            <a:endParaRPr lang="en-US" dirty="0"/>
          </a:p>
        </p:txBody>
      </p:sp>
      <p:pic>
        <p:nvPicPr>
          <p:cNvPr id="5124" name="Picture 4" descr="C:\Users\Teacher\Pictures\shopping.jpg"/>
          <p:cNvPicPr>
            <a:picLocks noGrp="1" noChangeAspect="1" noChangeArrowheads="1"/>
          </p:cNvPicPr>
          <p:nvPr>
            <p:ph idx="1"/>
          </p:nvPr>
        </p:nvPicPr>
        <p:blipFill>
          <a:blip r:embed="rId2"/>
          <a:srcRect/>
          <a:stretch>
            <a:fillRect/>
          </a:stretch>
        </p:blipFill>
        <p:spPr bwMode="auto">
          <a:xfrm>
            <a:off x="1928794" y="0"/>
            <a:ext cx="5143536" cy="6857999"/>
          </a:xfrm>
          <a:prstGeom prst="rect">
            <a:avLst/>
          </a:prstGeom>
          <a:noFill/>
        </p:spPr>
      </p:pic>
      <p:sp>
        <p:nvSpPr>
          <p:cNvPr id="8" name="Rectangle 7"/>
          <p:cNvSpPr/>
          <p:nvPr/>
        </p:nvSpPr>
        <p:spPr>
          <a:xfrm>
            <a:off x="7072330" y="0"/>
            <a:ext cx="2071670" cy="68580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8371577"/>
        </p:xfrm>
        <a:graphic>
          <a:graphicData uri="http://schemas.openxmlformats.org/drawingml/2006/table">
            <a:tbl>
              <a:tblPr firstRow="1" bandRow="1">
                <a:tableStyleId>{5C22544A-7EE6-4342-B048-85BDC9FD1C3A}</a:tableStyleId>
              </a:tblPr>
              <a:tblGrid>
                <a:gridCol w="3048000"/>
                <a:gridCol w="3048000"/>
                <a:gridCol w="3048000"/>
              </a:tblGrid>
              <a:tr h="690617">
                <a:tc gridSpan="3">
                  <a:txBody>
                    <a:bodyPr/>
                    <a:lstStyle/>
                    <a:p>
                      <a:r>
                        <a:rPr lang="en-GB" sz="2400" dirty="0" smtClean="0"/>
                        <a:t>English Text:  A Bear Called Paddington</a:t>
                      </a:r>
                      <a:endParaRPr lang="en-GB" sz="2400" dirty="0"/>
                    </a:p>
                  </a:txBody>
                  <a:tcPr/>
                </a:tc>
                <a:tc hMerge="1">
                  <a:txBody>
                    <a:bodyPr/>
                    <a:lstStyle/>
                    <a:p>
                      <a:endParaRPr lang="en-GB" dirty="0"/>
                    </a:p>
                  </a:txBody>
                  <a:tcPr/>
                </a:tc>
                <a:tc hMerge="1">
                  <a:txBody>
                    <a:bodyPr/>
                    <a:lstStyle/>
                    <a:p>
                      <a:endParaRPr lang="en-GB" dirty="0"/>
                    </a:p>
                  </a:txBody>
                  <a:tcPr/>
                </a:tc>
              </a:tr>
              <a:tr h="3595641">
                <a:tc>
                  <a:txBody>
                    <a:bodyPr/>
                    <a:lstStyle/>
                    <a:p>
                      <a:r>
                        <a:rPr lang="en-GB" u="sng" dirty="0" smtClean="0"/>
                        <a:t>Lesson</a:t>
                      </a:r>
                      <a:r>
                        <a:rPr lang="en-GB" u="sng" baseline="0" dirty="0" smtClean="0"/>
                        <a:t> 1:</a:t>
                      </a:r>
                    </a:p>
                    <a:p>
                      <a:r>
                        <a:rPr lang="en-GB" sz="1200" u="sng" baseline="0" dirty="0" smtClean="0"/>
                        <a:t>WOW: </a:t>
                      </a:r>
                      <a:r>
                        <a:rPr lang="en-GB" sz="800" u="none" baseline="0" dirty="0" smtClean="0"/>
                        <a:t>Show</a:t>
                      </a:r>
                      <a:r>
                        <a:rPr lang="en-US" sz="800" u="none" baseline="0" dirty="0" smtClean="0"/>
                        <a:t> a prop from the story, e.g. Paddington’s suitcase filled with jars of marmalade. Discuss and make connections. Read pages 7 – 11. Watch film clip  film clip https://www.youtube.com/watch?v=sCgnuhb45ik (</a:t>
                      </a:r>
                      <a:r>
                        <a:rPr lang="en-US" sz="800" u="none" baseline="0" dirty="0" err="1" smtClean="0"/>
                        <a:t>Youtube</a:t>
                      </a:r>
                      <a:r>
                        <a:rPr lang="en-US" sz="800" u="none" baseline="0" dirty="0" smtClean="0"/>
                        <a:t>: PADDINGTON – Paddington Meets the Brown Family – Film Clip). Collect examples of similarities and differences.</a:t>
                      </a:r>
                    </a:p>
                    <a:p>
                      <a:r>
                        <a:rPr lang="en-GB" sz="800" b="0" i="0" u="none" strike="noStrike" kern="1200" baseline="0" dirty="0" smtClean="0">
                          <a:solidFill>
                            <a:schemeClr val="dk1"/>
                          </a:solidFill>
                          <a:latin typeface="+mn-lt"/>
                          <a:ea typeface="+mn-ea"/>
                          <a:cs typeface="+mn-cs"/>
                        </a:rPr>
                        <a:t>Begin role on the wall character analysis of Paddington and Mr and Mrs Brown.  Display on working wall.</a:t>
                      </a:r>
                    </a:p>
                    <a:p>
                      <a:r>
                        <a:rPr lang="en-GB" sz="800" b="0" i="0" u="none" strike="noStrike" kern="1200" baseline="0" dirty="0" smtClean="0">
                          <a:solidFill>
                            <a:schemeClr val="dk1"/>
                          </a:solidFill>
                          <a:latin typeface="+mn-lt"/>
                          <a:ea typeface="+mn-ea"/>
                          <a:cs typeface="+mn-cs"/>
                        </a:rPr>
                        <a:t>Begin story map. Display on working wall.</a:t>
                      </a:r>
                      <a:endParaRPr lang="en-US" sz="800" b="0" i="0" u="none" strike="noStrike" kern="1200" baseline="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nouns in the text. </a:t>
                      </a:r>
                      <a:r>
                        <a:rPr lang="en-US" sz="800" u="none" baseline="0" dirty="0" smtClean="0"/>
                        <a:t>Create complex sentences using the conjunction – when both within and at the start of the sentence/ comma to separate clauses </a:t>
                      </a:r>
                    </a:p>
                    <a:p>
                      <a:r>
                        <a:rPr lang="en-GB" sz="1200" u="sng" baseline="0" dirty="0" err="1" smtClean="0"/>
                        <a:t>Oracy</a:t>
                      </a:r>
                      <a:r>
                        <a:rPr lang="en-GB" sz="1200" u="sng" baseline="0" dirty="0" smtClean="0"/>
                        <a:t>: </a:t>
                      </a:r>
                      <a:r>
                        <a:rPr lang="en-GB" sz="800" u="none" baseline="0" dirty="0" smtClean="0"/>
                        <a:t>Discuss characters of Paddington, Mr and Mrs Brown. </a:t>
                      </a:r>
                      <a:r>
                        <a:rPr lang="en-US" sz="800" u="none" baseline="0" dirty="0" err="1" smtClean="0"/>
                        <a:t>Chn</a:t>
                      </a:r>
                      <a:r>
                        <a:rPr lang="en-US" sz="800" u="none" baseline="0" dirty="0" smtClean="0"/>
                        <a:t> to base their points on evidence from the text.</a:t>
                      </a:r>
                      <a:endParaRPr lang="en-GB" sz="800" u="none" baseline="0" dirty="0" smtClean="0"/>
                    </a:p>
                    <a:p>
                      <a:r>
                        <a:rPr lang="en-GB" sz="1200" u="sng" dirty="0" smtClean="0"/>
                        <a:t>Mighty Write: </a:t>
                      </a:r>
                      <a:r>
                        <a:rPr lang="en-GB" sz="800" u="none" dirty="0" smtClean="0"/>
                        <a:t>Model write sentences using the conjunction when</a:t>
                      </a:r>
                      <a:r>
                        <a:rPr lang="en-GB" sz="800" u="none" baseline="0" dirty="0" smtClean="0"/>
                        <a:t> in the middle of the sentence. EG: Mr s Brown clutched at her husband when she saw the bear.  </a:t>
                      </a:r>
                      <a:r>
                        <a:rPr lang="en-GB" sz="800" u="none" baseline="0" dirty="0" err="1" smtClean="0"/>
                        <a:t>Chn</a:t>
                      </a:r>
                      <a:r>
                        <a:rPr lang="en-GB" sz="800" u="none" baseline="0" dirty="0" smtClean="0"/>
                        <a:t> write their own. Repeat task using when at the start of the sentence using a comma to separate main and subordinate clause. EG: When she saw the bear, Mrs Brown clutched at her husband.</a:t>
                      </a:r>
                      <a:endParaRPr lang="en-GB" sz="800" u="none" dirty="0" smtClean="0"/>
                    </a:p>
                    <a:p>
                      <a:r>
                        <a:rPr lang="en-GB" sz="1200" u="sng" baseline="0" dirty="0" smtClean="0"/>
                        <a:t>Vocabulary: </a:t>
                      </a:r>
                      <a:r>
                        <a:rPr lang="en-US" sz="800" u="none" baseline="0" dirty="0" smtClean="0"/>
                        <a:t>railway platform  unusual  crowded  loudspeaker  blaring  porter  amazement  adjusted  distinctly  laden  triumphantly  clutched   brim  revealing  stowaway  anxiously   emigrated  glimpse  </a:t>
                      </a:r>
                      <a:endParaRPr lang="en-GB" sz="800" u="none" baseline="0" dirty="0" smtClean="0"/>
                    </a:p>
                    <a:p>
                      <a:r>
                        <a:rPr lang="en-GB" sz="800" u="none" dirty="0" smtClean="0"/>
                        <a:t>Begin display of said words:  insisted  announced  replied  </a:t>
                      </a:r>
                      <a:r>
                        <a:rPr lang="en-US" sz="800" u="none" baseline="0" dirty="0" smtClean="0"/>
                        <a:t>exclaimed  inquiringly  asked  </a:t>
                      </a:r>
                      <a:endParaRPr lang="en-GB" sz="800" u="none" dirty="0"/>
                    </a:p>
                  </a:txBody>
                  <a:tcPr/>
                </a:tc>
                <a:tc>
                  <a:txBody>
                    <a:bodyPr/>
                    <a:lstStyle/>
                    <a:p>
                      <a:r>
                        <a:rPr lang="en-GB" u="sng" dirty="0" smtClean="0"/>
                        <a:t>Lesson 2</a:t>
                      </a:r>
                      <a:r>
                        <a:rPr lang="en-GB" dirty="0" smtClean="0"/>
                        <a:t>:</a:t>
                      </a:r>
                    </a:p>
                    <a:p>
                      <a:r>
                        <a:rPr lang="en-GB" sz="1200" u="sng" baseline="0" dirty="0" smtClean="0"/>
                        <a:t>Intro: </a:t>
                      </a:r>
                      <a:r>
                        <a:rPr lang="en-US" sz="800" u="none" baseline="0" dirty="0" smtClean="0"/>
                        <a:t>Read pages 12– 20. Watch film clip  https://www.youtube.com/watch?v=VBku6tXLDo4  (</a:t>
                      </a:r>
                      <a:r>
                        <a:rPr lang="en-US" sz="800" u="none" baseline="0" dirty="0" err="1" smtClean="0"/>
                        <a:t>Youtube</a:t>
                      </a:r>
                      <a:r>
                        <a:rPr lang="en-US" sz="800" u="none" baseline="0" dirty="0" smtClean="0"/>
                        <a:t>: PADDINGTON – Tearoom – Film Clip)Collect examples of similarities and differences. Model  use of tentative language, e.g. Perhaps …; At first I thought…; Maybe …; particularly when exploring early parts of the story, where much is yet to be revealed. </a:t>
                      </a:r>
                      <a:r>
                        <a:rPr lang="en-US" sz="800" u="none" baseline="0" dirty="0" err="1" smtClean="0"/>
                        <a:t>Chn</a:t>
                      </a:r>
                      <a:r>
                        <a:rPr lang="en-US" sz="800" u="none" baseline="0" dirty="0" smtClean="0"/>
                        <a:t> to use this language to make inferences – continue role on the wall and the story map. </a:t>
                      </a:r>
                      <a:endParaRPr lang="en-GB" sz="800" u="sng" baseline="0" dirty="0" smtClean="0"/>
                    </a:p>
                    <a:p>
                      <a:r>
                        <a:rPr lang="en-GB" sz="1200" u="sng" baseline="0" dirty="0" smtClean="0"/>
                        <a:t>Grammar</a:t>
                      </a:r>
                      <a:r>
                        <a:rPr lang="en-GB" sz="1200" u="none" baseline="0" dirty="0" smtClean="0"/>
                        <a:t>: </a:t>
                      </a:r>
                      <a:r>
                        <a:rPr lang="en-GB" sz="800" u="none" baseline="0" dirty="0" smtClean="0"/>
                        <a:t>Identify nouns in the text – introduce terms common proper</a:t>
                      </a:r>
                      <a:r>
                        <a:rPr lang="en-US" sz="800" u="none" baseline="0" dirty="0" smtClean="0"/>
                        <a:t>. Revise when. Introduce the conjunction before. </a:t>
                      </a:r>
                      <a:endParaRPr lang="en-GB" sz="800" u="none" baseline="0" dirty="0" smtClean="0"/>
                    </a:p>
                    <a:p>
                      <a:r>
                        <a:rPr lang="en-GB" sz="1200" u="sng" baseline="0" dirty="0" err="1" smtClean="0"/>
                        <a:t>Oracy</a:t>
                      </a:r>
                      <a:r>
                        <a:rPr lang="en-GB" sz="1200" u="sng" baseline="0" dirty="0" smtClean="0"/>
                        <a:t>: </a:t>
                      </a:r>
                      <a:r>
                        <a:rPr lang="en-GB" sz="800" u="none" baseline="0" dirty="0" smtClean="0"/>
                        <a:t>Using tentative language to support opinions.</a:t>
                      </a:r>
                    </a:p>
                    <a:p>
                      <a:r>
                        <a:rPr lang="en-GB" sz="1200" u="sng" dirty="0" smtClean="0"/>
                        <a:t>Mighty Write: </a:t>
                      </a:r>
                      <a:r>
                        <a:rPr lang="en-GB" sz="800" u="none" dirty="0" smtClean="0"/>
                        <a:t>Model write sentences using the conjunction before</a:t>
                      </a:r>
                      <a:r>
                        <a:rPr lang="en-GB" sz="800" u="none" baseline="0" dirty="0" smtClean="0"/>
                        <a:t> in the middle of the sentence. EG: You need to know our names before you come home .  </a:t>
                      </a:r>
                      <a:r>
                        <a:rPr lang="en-GB" sz="800" u="none" baseline="0" dirty="0" err="1" smtClean="0"/>
                        <a:t>Chn</a:t>
                      </a:r>
                      <a:r>
                        <a:rPr lang="en-GB" sz="800" u="none" baseline="0" dirty="0" smtClean="0"/>
                        <a:t> write their own. Repeat task using before at the start of the sentence using a comma to separate main and subordinate clause. EG: Before you come home, you need to know our names. </a:t>
                      </a:r>
                      <a:endParaRPr lang="en-GB" sz="800" u="sng" dirty="0" smtClean="0"/>
                    </a:p>
                    <a:p>
                      <a:r>
                        <a:rPr lang="en-GB" sz="1200" u="sng" baseline="0" dirty="0" smtClean="0"/>
                        <a:t>Vocabulary: </a:t>
                      </a:r>
                      <a:r>
                        <a:rPr lang="en-GB" sz="800" u="none" baseline="0" dirty="0" smtClean="0"/>
                        <a:t>highly  irregular  hastily  doubtfully  expression  inspiration  wail  distinguished  hesitated  lamely  aware  promptly  </a:t>
                      </a:r>
                      <a:endParaRPr lang="en-GB" sz="800" u="none" dirty="0" smtClean="0"/>
                    </a:p>
                    <a:p>
                      <a:endParaRPr lang="en-GB" dirty="0"/>
                    </a:p>
                  </a:txBody>
                  <a:tcPr/>
                </a:tc>
                <a:tc>
                  <a:txBody>
                    <a:bodyPr/>
                    <a:lstStyle/>
                    <a:p>
                      <a:r>
                        <a:rPr lang="en-GB" u="sng" dirty="0" smtClean="0"/>
                        <a:t>Lesson 3</a:t>
                      </a:r>
                      <a:r>
                        <a:rPr lang="en-GB" dirty="0" smtClean="0"/>
                        <a:t>:</a:t>
                      </a:r>
                    </a:p>
                    <a:p>
                      <a:r>
                        <a:rPr lang="en-GB" sz="1200" u="sng" baseline="0" dirty="0" smtClean="0"/>
                        <a:t>Intro: </a:t>
                      </a:r>
                      <a:r>
                        <a:rPr lang="en-GB" sz="800" u="none" baseline="0" dirty="0" smtClean="0"/>
                        <a:t>Read .21 – 24 - hot seat activity.</a:t>
                      </a:r>
                    </a:p>
                    <a:p>
                      <a:r>
                        <a:rPr lang="en-GB" sz="800" u="none" baseline="0" dirty="0" smtClean="0"/>
                        <a:t>Read pages 25 – 43. Watch film clip  </a:t>
                      </a:r>
                      <a:r>
                        <a:rPr lang="en-US" sz="800" u="none" baseline="0" dirty="0" smtClean="0"/>
                        <a:t>https://www.youtube.com/watch?v=xTye8Mj5hpU (</a:t>
                      </a:r>
                      <a:r>
                        <a:rPr lang="en-US" sz="800" u="none" baseline="0" dirty="0" err="1" smtClean="0"/>
                        <a:t>Youtube</a:t>
                      </a:r>
                      <a:r>
                        <a:rPr lang="en-US" sz="800" u="none" baseline="0" dirty="0" smtClean="0"/>
                        <a:t>: Paddington Movie Clip (2014) -Sally Hawkins, Hugh Bonneville Movie HD).(bathroom scene) Collect examples of similarities and differences. </a:t>
                      </a:r>
                      <a:endParaRPr lang="en-GB" sz="800" u="none" baseline="0" dirty="0" smtClean="0"/>
                    </a:p>
                    <a:p>
                      <a:r>
                        <a:rPr lang="en-GB" sz="800" u="none" baseline="0" dirty="0" smtClean="0"/>
                        <a:t>Continue role on the wall- begin Mrs Bird . Continue story map.</a:t>
                      </a:r>
                    </a:p>
                    <a:p>
                      <a:r>
                        <a:rPr lang="en-GB" sz="1200" u="sng" baseline="0" dirty="0" smtClean="0"/>
                        <a:t>Grammar</a:t>
                      </a:r>
                      <a:r>
                        <a:rPr lang="en-GB" sz="1200" u="none" baseline="0" dirty="0" smtClean="0"/>
                        <a:t>: </a:t>
                      </a:r>
                      <a:r>
                        <a:rPr lang="en-GB" sz="800" u="none" baseline="0" dirty="0" smtClean="0"/>
                        <a:t>Identify the noun phrase in a sentence</a:t>
                      </a:r>
                      <a:r>
                        <a:rPr lang="en-US" sz="800" u="none" baseline="0" dirty="0" smtClean="0"/>
                        <a:t>. Revise when, before. Introduce after. </a:t>
                      </a:r>
                      <a:r>
                        <a:rPr lang="en-GB" sz="800" u="none" dirty="0" smtClean="0"/>
                        <a:t>Model write sentences using the conjunction after</a:t>
                      </a:r>
                      <a:r>
                        <a:rPr lang="en-GB" sz="800" u="none" baseline="0" dirty="0" smtClean="0"/>
                        <a:t> in the middle of the sentence. EG:.  </a:t>
                      </a:r>
                      <a:r>
                        <a:rPr lang="en-GB" sz="800" u="none" baseline="0" dirty="0" err="1" smtClean="0"/>
                        <a:t>Chn</a:t>
                      </a:r>
                      <a:r>
                        <a:rPr lang="en-GB" sz="800" u="none" baseline="0" dirty="0" smtClean="0"/>
                        <a:t> write their own. Repeat task using after at the start of the sentence using a comma to separate main and subordinate clause. EG:. </a:t>
                      </a:r>
                    </a:p>
                    <a:p>
                      <a:r>
                        <a:rPr lang="en-GB" sz="1200" u="sng" baseline="0" dirty="0" err="1" smtClean="0"/>
                        <a:t>Oracy</a:t>
                      </a:r>
                      <a:r>
                        <a:rPr lang="en-GB" sz="1200" u="sng" baseline="0" dirty="0" smtClean="0"/>
                        <a:t>: </a:t>
                      </a:r>
                      <a:r>
                        <a:rPr lang="en-GB" sz="800" u="none" baseline="0" dirty="0" smtClean="0"/>
                        <a:t>Hot seat: How does Paddington feel after the events in chapter 1?</a:t>
                      </a:r>
                    </a:p>
                    <a:p>
                      <a:r>
                        <a:rPr lang="en-GB" sz="1200" u="sng" dirty="0" smtClean="0"/>
                        <a:t>Mighty Write: </a:t>
                      </a:r>
                      <a:r>
                        <a:rPr lang="en-GB" sz="800" u="none" dirty="0" smtClean="0"/>
                        <a:t>Model/</a:t>
                      </a:r>
                      <a:r>
                        <a:rPr lang="en-GB" sz="800" u="none" baseline="0" dirty="0" smtClean="0"/>
                        <a:t> share </a:t>
                      </a:r>
                      <a:r>
                        <a:rPr lang="en-GB" sz="800" u="none" dirty="0" smtClean="0"/>
                        <a:t>write </a:t>
                      </a:r>
                      <a:r>
                        <a:rPr lang="en-GB" sz="800" u="none" baseline="0" dirty="0" smtClean="0"/>
                        <a:t> a letter from the children to Aunt Lucy. Include the use of conjunctions when, before, after.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1200" u="none" baseline="0" dirty="0" smtClean="0"/>
                        <a:t>e</a:t>
                      </a:r>
                      <a:r>
                        <a:rPr lang="en-GB" sz="800" u="none" baseline="0" dirty="0" smtClean="0"/>
                        <a:t>xpect  pleasantly  greeted  replying  mysteriously  whispered  retreating  grocer  flight  tread   remarked   fumbled  retired  indignantly  cried  pleaded  impression  blissfully  fate  baling  ominous  crestfallen</a:t>
                      </a:r>
                    </a:p>
                    <a:p>
                      <a:endParaRPr lang="en-GB" dirty="0"/>
                    </a:p>
                  </a:txBody>
                  <a:tcPr/>
                </a:tc>
              </a:tr>
              <a:tr h="39186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4:</a:t>
                      </a:r>
                      <a:endParaRPr lang="en-GB" dirty="0" smtClean="0"/>
                    </a:p>
                    <a:p>
                      <a:r>
                        <a:rPr lang="en-GB" sz="1200" u="sng" baseline="0" dirty="0" smtClean="0"/>
                        <a:t>Intro: </a:t>
                      </a:r>
                      <a:r>
                        <a:rPr lang="en-US" sz="1200" u="sng" baseline="0" dirty="0" smtClean="0"/>
                        <a:t> </a:t>
                      </a:r>
                      <a:r>
                        <a:rPr lang="en-US" sz="800" u="none" baseline="0" dirty="0" smtClean="0"/>
                        <a:t>Introduce a competitive dynamic by providing a single page of text and asking them to scan for information . After reading Chapter 3, Paddington Goes Underground, return to these pages to scan and find  information: Who brought Paddington his breakfast? (p45) What did the notice say in the underground station? (p52) How much was the fine for not using the escalators properly? (p55).  Start with names, dates, numbers, </a:t>
                      </a:r>
                      <a:r>
                        <a:rPr lang="en-US" sz="800" u="none" baseline="0" dirty="0" err="1" smtClean="0"/>
                        <a:t>italicised</a:t>
                      </a:r>
                      <a:r>
                        <a:rPr lang="en-US" sz="800" u="none" baseline="0" dirty="0" smtClean="0"/>
                        <a:t> or emboldened text – facts that are easy to find and ‘jump out’ from the piece, before moving on to information that perhaps is harder to locate. E.g. What excuses does </a:t>
                      </a:r>
                      <a:r>
                        <a:rPr lang="en-US" sz="800" u="none" baseline="0" dirty="0" err="1" smtClean="0"/>
                        <a:t>Mrs</a:t>
                      </a:r>
                      <a:r>
                        <a:rPr lang="en-US" sz="800" u="none" baseline="0" dirty="0" smtClean="0"/>
                        <a:t> Brown give the ticket inspector for Paddington’s </a:t>
                      </a:r>
                      <a:r>
                        <a:rPr lang="en-US" sz="800" u="none" baseline="0" dirty="0" err="1" smtClean="0"/>
                        <a:t>behaviour</a:t>
                      </a:r>
                      <a:r>
                        <a:rPr lang="en-US" sz="800" u="none" baseline="0" dirty="0" smtClean="0"/>
                        <a:t>? (p59).Continue role on wall and story map.</a:t>
                      </a:r>
                      <a:endParaRPr lang="en-GB" sz="800" u="none" baseline="0" dirty="0" smtClean="0"/>
                    </a:p>
                    <a:p>
                      <a:r>
                        <a:rPr lang="en-GB" sz="1200" u="sng" baseline="0" dirty="0" smtClean="0"/>
                        <a:t>Grammar</a:t>
                      </a:r>
                      <a:r>
                        <a:rPr lang="en-GB" sz="1200" u="none" baseline="0" dirty="0" smtClean="0"/>
                        <a:t>: </a:t>
                      </a:r>
                      <a:r>
                        <a:rPr lang="en-GB" sz="800" u="none" baseline="0" dirty="0" smtClean="0"/>
                        <a:t>Identify the noun phrase in a sentence – identify tense. </a:t>
                      </a:r>
                      <a:r>
                        <a:rPr lang="en-US" sz="800" u="none" baseline="0" dirty="0" smtClean="0"/>
                        <a:t>Revise when, before, after. Introduce while. Use the comma to separate clauses.</a:t>
                      </a:r>
                      <a:endParaRPr lang="en-GB" sz="800" u="none" baseline="0" dirty="0" smtClean="0"/>
                    </a:p>
                    <a:p>
                      <a:r>
                        <a:rPr lang="en-GB" sz="1200" u="sng" baseline="0" dirty="0" err="1" smtClean="0"/>
                        <a:t>Oracy</a:t>
                      </a:r>
                      <a:r>
                        <a:rPr lang="en-GB" sz="1200" u="sng" baseline="0" dirty="0" smtClean="0"/>
                        <a:t>: </a:t>
                      </a:r>
                      <a:r>
                        <a:rPr lang="en-US" sz="800" u="none" baseline="0" dirty="0" err="1" smtClean="0"/>
                        <a:t>Chn</a:t>
                      </a:r>
                      <a:r>
                        <a:rPr lang="en-US" sz="800" u="none" baseline="0" dirty="0" smtClean="0"/>
                        <a:t> to step through the ‘magic mirror’ at key moments and interview them in role. literal retrieval moving on to inference. E.g. Who are you? What’s just happened? (literal-recounting of information. How are you feeling about this? What made you do this? What would you like to happen next? (inference – character thoughts, feelings and motivation). </a:t>
                      </a:r>
                      <a:endParaRPr lang="en-GB" sz="800" u="none" baseline="0" dirty="0" smtClean="0"/>
                    </a:p>
                    <a:p>
                      <a:r>
                        <a:rPr lang="en-GB" sz="1200" u="sng" dirty="0" smtClean="0"/>
                        <a:t>Mighty Write: </a:t>
                      </a:r>
                      <a:r>
                        <a:rPr lang="en-GB" sz="800" u="none" dirty="0" smtClean="0"/>
                        <a:t>Model/</a:t>
                      </a:r>
                      <a:r>
                        <a:rPr lang="en-GB" sz="800" u="none" baseline="0" dirty="0" smtClean="0"/>
                        <a:t> share </a:t>
                      </a:r>
                      <a:r>
                        <a:rPr lang="en-GB" sz="800" u="none" dirty="0" smtClean="0"/>
                        <a:t>write </a:t>
                      </a:r>
                      <a:r>
                        <a:rPr lang="en-GB" sz="800" u="none" baseline="0" dirty="0" smtClean="0"/>
                        <a:t> a letter from the Paddington to Aunt Lucy describing the day he has had. Include the use of conjunctions when, before, after, while.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advantage  cautiously  privileged  perched  muffled  thoughtful  innocent  trailing  bounding  sternly  vaguely  flustered  gratefully  depths  descended  shifted  uneasily  ignorance  ominously  reassuringly  abide  </a:t>
                      </a:r>
                      <a:endParaRPr lang="en-GB" sz="800" u="none" dirty="0"/>
                    </a:p>
                  </a:txBody>
                  <a:tcPr/>
                </a:tc>
                <a:tc>
                  <a:txBody>
                    <a:bodyPr/>
                    <a:lstStyle/>
                    <a:p>
                      <a:r>
                        <a:rPr lang="en-GB" u="sng" dirty="0" smtClean="0"/>
                        <a:t>Lesson 5</a:t>
                      </a:r>
                      <a:r>
                        <a:rPr lang="en-GB" dirty="0" smtClean="0"/>
                        <a:t>:</a:t>
                      </a:r>
                    </a:p>
                    <a:p>
                      <a:r>
                        <a:rPr lang="en-GB" sz="1200" u="sng" baseline="0" dirty="0" smtClean="0"/>
                        <a:t>Intro: </a:t>
                      </a:r>
                      <a:r>
                        <a:rPr lang="en-GB" sz="800" u="none" baseline="0" dirty="0" smtClean="0"/>
                        <a:t>Read chapter 4. </a:t>
                      </a:r>
                      <a:r>
                        <a:rPr lang="en-US" sz="800" u="none" baseline="0" dirty="0" smtClean="0"/>
                        <a:t>draw up a toolkit of what is included within a Paddington adventure story. E.g. Paddington encounters a problem or tries something new; he tries to solve the problem or try something out, but in doing so, the problem/situation invariably gets worse before it is resolved; members of the Brown family are involved – though sometimes Paddington has been left on his own; there is always </a:t>
                      </a:r>
                      <a:r>
                        <a:rPr lang="en-US" sz="800" u="none" baseline="0" dirty="0" err="1" smtClean="0"/>
                        <a:t>humour</a:t>
                      </a:r>
                      <a:r>
                        <a:rPr lang="en-US" sz="800" u="none" baseline="0" dirty="0" smtClean="0"/>
                        <a:t>; the reader is likely to feel sorry for Paddington with his </a:t>
                      </a:r>
                      <a:r>
                        <a:rPr lang="en-US" sz="800" u="none" baseline="0" dirty="0" err="1" smtClean="0"/>
                        <a:t>misdemeanours</a:t>
                      </a:r>
                      <a:r>
                        <a:rPr lang="en-US" sz="800" u="none" baseline="0" dirty="0" smtClean="0"/>
                        <a:t> etc.</a:t>
                      </a:r>
                    </a:p>
                    <a:p>
                      <a:r>
                        <a:rPr lang="en-GB" sz="800" u="none" baseline="0" dirty="0" smtClean="0"/>
                        <a:t>Continue role on the wall.</a:t>
                      </a:r>
                    </a:p>
                    <a:p>
                      <a:r>
                        <a:rPr lang="en-GB" sz="1200" u="sng" baseline="0" dirty="0" smtClean="0"/>
                        <a:t>Grammar</a:t>
                      </a:r>
                      <a:r>
                        <a:rPr lang="en-GB" sz="1200" u="none" baseline="0" dirty="0" smtClean="0"/>
                        <a:t>: </a:t>
                      </a:r>
                      <a:r>
                        <a:rPr lang="en-GB" sz="800" u="none" baseline="0" dirty="0" smtClean="0"/>
                        <a:t>Identify the verb in a sentence – identify tense.  </a:t>
                      </a:r>
                      <a:r>
                        <a:rPr lang="en-US" sz="800" u="none" baseline="0" dirty="0" smtClean="0"/>
                        <a:t>Revise  when, before, after, while. Introduce until. Use the comma to separate clauses.</a:t>
                      </a:r>
                      <a:endParaRPr lang="en-GB" sz="800" u="none" baseline="0" dirty="0" smtClean="0"/>
                    </a:p>
                    <a:p>
                      <a:r>
                        <a:rPr lang="en-GB" sz="1200" u="sng" baseline="0" dirty="0" err="1" smtClean="0"/>
                        <a:t>Oracy</a:t>
                      </a:r>
                      <a:r>
                        <a:rPr lang="en-GB" sz="1200" u="sng" baseline="0" dirty="0" smtClean="0"/>
                        <a:t>:  </a:t>
                      </a:r>
                      <a:r>
                        <a:rPr lang="en-GB" sz="800" u="none" baseline="0" dirty="0" smtClean="0"/>
                        <a:t>Discuss timeline of events with their group.</a:t>
                      </a:r>
                    </a:p>
                    <a:p>
                      <a:r>
                        <a:rPr lang="en-GB" sz="1200" u="sng" dirty="0" smtClean="0"/>
                        <a:t>Mighty Write:</a:t>
                      </a:r>
                      <a:r>
                        <a:rPr lang="en-GB" sz="800" u="none" dirty="0" smtClean="0"/>
                        <a:t> Working in a small group , chunk events from chapter</a:t>
                      </a:r>
                      <a:r>
                        <a:rPr lang="en-GB" sz="800" u="none" baseline="0" dirty="0" smtClean="0"/>
                        <a:t> 4 and put into a timeline. </a:t>
                      </a:r>
                      <a:r>
                        <a:rPr lang="en-GB" sz="800" u="none" dirty="0" smtClean="0"/>
                        <a:t>Model/</a:t>
                      </a:r>
                      <a:r>
                        <a:rPr lang="en-GB" sz="800" u="none" baseline="0" dirty="0" smtClean="0"/>
                        <a:t> share </a:t>
                      </a:r>
                      <a:r>
                        <a:rPr lang="en-GB" sz="800" u="none" dirty="0" smtClean="0"/>
                        <a:t>write </a:t>
                      </a:r>
                      <a:r>
                        <a:rPr lang="en-GB" sz="800" u="none" baseline="0" dirty="0" smtClean="0"/>
                        <a:t> a letter from the Paddington to Aunt Lucy describing the day he has had. Include the use of conjunctions when, before, after, while.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department  distastefully  shuddered  averting  offending   rummage  wretched  persistent  constant  possessed  unpredictable  assistant  mournful  sheepishly  observant  rickety  </a:t>
                      </a:r>
                      <a:endParaRPr lang="en-GB" sz="800" u="none" dirty="0" smtClean="0"/>
                    </a:p>
                    <a:p>
                      <a:endParaRPr lang="en-GB" dirty="0"/>
                    </a:p>
                  </a:txBody>
                  <a:tcPr/>
                </a:tc>
                <a:tc>
                  <a:txBody>
                    <a:bodyPr/>
                    <a:lstStyle/>
                    <a:p>
                      <a:r>
                        <a:rPr lang="en-GB" u="sng" dirty="0" smtClean="0"/>
                        <a:t>Lesson 6</a:t>
                      </a:r>
                      <a:r>
                        <a:rPr lang="en-GB" dirty="0" smtClean="0"/>
                        <a:t>: </a:t>
                      </a:r>
                    </a:p>
                    <a:p>
                      <a:r>
                        <a:rPr lang="en-GB" sz="1200" u="sng" baseline="0" dirty="0" smtClean="0"/>
                        <a:t>Intro:  </a:t>
                      </a:r>
                      <a:r>
                        <a:rPr lang="en-GB" sz="800" u="none" baseline="0" dirty="0" err="1" smtClean="0"/>
                        <a:t>Rewatch</a:t>
                      </a:r>
                      <a:r>
                        <a:rPr lang="en-GB" sz="800" u="none" baseline="0" dirty="0" smtClean="0"/>
                        <a:t> film clip  </a:t>
                      </a:r>
                      <a:r>
                        <a:rPr lang="en-US" sz="800" u="none" baseline="0" dirty="0" smtClean="0"/>
                        <a:t>https://www.youtube.com/watch?v=xTye8Mj5hpU (</a:t>
                      </a:r>
                      <a:r>
                        <a:rPr lang="en-US" sz="800" u="none" baseline="0" dirty="0" err="1" smtClean="0"/>
                        <a:t>Youtube</a:t>
                      </a:r>
                      <a:r>
                        <a:rPr lang="en-US" sz="800" u="none" baseline="0" dirty="0" smtClean="0"/>
                        <a:t>: Paddington Movie Clip (2014) -Sally Hawkins, Hugh Bonneville Movie HD).(bathroom scene)  Give </a:t>
                      </a:r>
                      <a:r>
                        <a:rPr lang="en-US" sz="800" u="none" baseline="0" dirty="0" err="1" smtClean="0"/>
                        <a:t>chn</a:t>
                      </a:r>
                      <a:r>
                        <a:rPr lang="en-US" sz="800" u="none" baseline="0" dirty="0" smtClean="0"/>
                        <a:t> sentence strips of the events in the chapter. </a:t>
                      </a:r>
                      <a:r>
                        <a:rPr lang="en-US" sz="800" u="none" baseline="0" dirty="0" err="1" smtClean="0"/>
                        <a:t>Chn</a:t>
                      </a:r>
                      <a:r>
                        <a:rPr lang="en-US" sz="800" u="none" baseline="0" dirty="0" smtClean="0"/>
                        <a:t> order them into chronological order. </a:t>
                      </a:r>
                      <a:endParaRPr lang="en-GB" sz="800" u="none" baseline="0" dirty="0" smtClean="0"/>
                    </a:p>
                    <a:p>
                      <a:r>
                        <a:rPr lang="en-GB" sz="1200" u="sng" baseline="0" dirty="0" smtClean="0"/>
                        <a:t>Grammar</a:t>
                      </a:r>
                      <a:r>
                        <a:rPr lang="en-GB" sz="1200" u="none" baseline="0" dirty="0" smtClean="0"/>
                        <a:t>: </a:t>
                      </a:r>
                      <a:r>
                        <a:rPr lang="en-GB" sz="800" u="none" baseline="0" dirty="0" smtClean="0"/>
                        <a:t>Identify the verb in a sentence – identify tense. Revise all conjunctions from the week. </a:t>
                      </a:r>
                    </a:p>
                    <a:p>
                      <a:r>
                        <a:rPr lang="en-GB" sz="800" u="none" baseline="0" dirty="0" smtClean="0"/>
                        <a:t>NNG: </a:t>
                      </a:r>
                      <a:r>
                        <a:rPr lang="en-GB" sz="800" u="none" kern="1200" dirty="0" smtClean="0">
                          <a:solidFill>
                            <a:schemeClr val="dk1"/>
                          </a:solidFill>
                          <a:latin typeface="+mn-lt"/>
                          <a:ea typeface="+mn-ea"/>
                          <a:cs typeface="+mn-cs"/>
                        </a:rPr>
                        <a:t>To use a wide range of conjunctions Activity 1b.10: Patterning sentences. </a:t>
                      </a:r>
                      <a:r>
                        <a:rPr lang="en-GB" sz="800" u="none" baseline="0" dirty="0" smtClean="0"/>
                        <a:t>Address any misunderstandings. Create an intervention group for those who are still struggling or continue as a class.</a:t>
                      </a:r>
                    </a:p>
                    <a:p>
                      <a:r>
                        <a:rPr lang="en-GB" sz="1200" u="sng" baseline="0" dirty="0" err="1" smtClean="0"/>
                        <a:t>Oracy</a:t>
                      </a:r>
                      <a:r>
                        <a:rPr lang="en-GB" sz="1200" u="sng" baseline="0" dirty="0" smtClean="0"/>
                        <a:t>: </a:t>
                      </a:r>
                      <a:r>
                        <a:rPr lang="en-GB" sz="800" u="none" baseline="0" dirty="0" smtClean="0"/>
                        <a:t>Order strips and use to  describe their day to Aunt Lucy  (their partner) in the role of Paddington. Ask 2 </a:t>
                      </a:r>
                      <a:r>
                        <a:rPr lang="en-GB" sz="800" u="none" baseline="0" dirty="0" err="1" smtClean="0"/>
                        <a:t>chn</a:t>
                      </a:r>
                      <a:r>
                        <a:rPr lang="en-GB" sz="800" u="none" baseline="0" dirty="0" smtClean="0"/>
                        <a:t> to present to the class ( using dressing up props) </a:t>
                      </a:r>
                    </a:p>
                    <a:p>
                      <a:r>
                        <a:rPr lang="en-GB" sz="1200" u="sng" dirty="0" smtClean="0"/>
                        <a:t>Extended Write: </a:t>
                      </a:r>
                      <a:r>
                        <a:rPr lang="en-GB" sz="800" u="none" dirty="0" smtClean="0"/>
                        <a:t>Using ordered sentence strips</a:t>
                      </a:r>
                      <a:r>
                        <a:rPr lang="en-GB" sz="800" u="none" baseline="0" dirty="0" smtClean="0"/>
                        <a:t> </a:t>
                      </a:r>
                      <a:r>
                        <a:rPr lang="en-GB" sz="800" u="none" dirty="0" smtClean="0"/>
                        <a:t>Independently write a letter to Aunt Lucy describe your day in the role of Paddington. After marking identify class weaknesses</a:t>
                      </a:r>
                      <a:r>
                        <a:rPr lang="en-GB" sz="800" u="none" baseline="0" dirty="0" smtClean="0"/>
                        <a:t> and address in following sessions. Plan intervention groups accordingly.</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 </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762137">
                <a:tc gridSpan="3">
                  <a:txBody>
                    <a:bodyPr/>
                    <a:lstStyle/>
                    <a:p>
                      <a:r>
                        <a:rPr lang="en-GB" sz="2400" dirty="0" smtClean="0"/>
                        <a:t>English Text:  A Bear Called Paddington</a:t>
                      </a:r>
                      <a:endParaRPr lang="en-GB" sz="2400" dirty="0"/>
                    </a:p>
                  </a:txBody>
                  <a:tcPr/>
                </a:tc>
                <a:tc hMerge="1">
                  <a:txBody>
                    <a:bodyPr/>
                    <a:lstStyle/>
                    <a:p>
                      <a:endParaRPr lang="en-GB" dirty="0"/>
                    </a:p>
                  </a:txBody>
                  <a:tcPr/>
                </a:tc>
                <a:tc hMerge="1">
                  <a:txBody>
                    <a:bodyPr/>
                    <a:lstStyle/>
                    <a:p>
                      <a:endParaRPr lang="en-GB" dirty="0"/>
                    </a:p>
                  </a:txBody>
                  <a:tcPr/>
                </a:tc>
              </a:tr>
              <a:tr h="2927334">
                <a:tc>
                  <a:txBody>
                    <a:bodyPr/>
                    <a:lstStyle/>
                    <a:p>
                      <a:r>
                        <a:rPr lang="en-GB" sz="1200" u="sng" dirty="0" smtClean="0"/>
                        <a:t>Lesson</a:t>
                      </a:r>
                      <a:r>
                        <a:rPr lang="en-GB" sz="1200" u="sng" baseline="0" dirty="0" smtClean="0"/>
                        <a:t> 7:</a:t>
                      </a:r>
                    </a:p>
                    <a:p>
                      <a:r>
                        <a:rPr lang="en-GB" sz="1200" u="sng" baseline="0" dirty="0" smtClean="0"/>
                        <a:t>Intro : </a:t>
                      </a:r>
                      <a:r>
                        <a:rPr lang="en-GB" sz="800" u="none" baseline="0" dirty="0" smtClean="0"/>
                        <a:t>Watch a classic Paddington Bear clip.  Compare with the movie. Discuss similarities/ differences. Discuss preferences.</a:t>
                      </a:r>
                      <a:endParaRPr lang="en-US" sz="800" b="0" i="0" u="none" strike="noStrik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US" sz="800" u="none" baseline="0" dirty="0" smtClean="0"/>
                        <a:t>Inverted commas to punctuate direct speech (speech marks).  Give </a:t>
                      </a:r>
                      <a:r>
                        <a:rPr lang="en-US" sz="800" u="none" baseline="0" dirty="0" err="1" smtClean="0"/>
                        <a:t>chn</a:t>
                      </a:r>
                      <a:r>
                        <a:rPr lang="en-US" sz="800" u="none" baseline="0" dirty="0" smtClean="0"/>
                        <a:t> a page from the text. </a:t>
                      </a:r>
                      <a:r>
                        <a:rPr lang="en-US" sz="800" u="none" baseline="0" dirty="0" err="1" smtClean="0"/>
                        <a:t>Chn</a:t>
                      </a:r>
                      <a:r>
                        <a:rPr lang="en-US" sz="800" u="none" baseline="0" dirty="0" smtClean="0"/>
                        <a:t> highlight the direct speech and rest of sentence in different </a:t>
                      </a:r>
                      <a:r>
                        <a:rPr lang="en-US" sz="800" u="none" baseline="0" dirty="0" err="1" smtClean="0"/>
                        <a:t>colours</a:t>
                      </a:r>
                      <a:r>
                        <a:rPr lang="en-US" sz="800" u="none" baseline="0" dirty="0" smtClean="0"/>
                        <a:t>. Circle punctuation. </a:t>
                      </a:r>
                      <a:r>
                        <a:rPr lang="en-US" sz="800" u="none" baseline="0" dirty="0" err="1" smtClean="0"/>
                        <a:t>Chn</a:t>
                      </a:r>
                      <a:r>
                        <a:rPr lang="en-US" sz="800" u="none" baseline="0" dirty="0" smtClean="0"/>
                        <a:t> punctuate given sentences from the text with direct speech (punctuation omitted) </a:t>
                      </a:r>
                      <a:endParaRPr lang="en-GB" sz="800" u="none" baseline="0" dirty="0" smtClean="0"/>
                    </a:p>
                    <a:p>
                      <a:r>
                        <a:rPr lang="en-GB" sz="1200" u="sng" baseline="0" dirty="0" err="1" smtClean="0"/>
                        <a:t>Oracy</a:t>
                      </a:r>
                      <a:r>
                        <a:rPr lang="en-GB" sz="1200" u="sng" baseline="0" dirty="0" smtClean="0"/>
                        <a:t>: </a:t>
                      </a:r>
                      <a:r>
                        <a:rPr lang="en-GB" sz="800" u="none" baseline="0" dirty="0" smtClean="0"/>
                        <a:t>Choose </a:t>
                      </a:r>
                      <a:r>
                        <a:rPr lang="en-GB" sz="800" u="none" baseline="0" dirty="0" err="1" smtClean="0"/>
                        <a:t>chn</a:t>
                      </a:r>
                      <a:r>
                        <a:rPr lang="en-GB" sz="800" u="none" baseline="0" dirty="0" smtClean="0"/>
                        <a:t> to rehearse and present a page from the story. Act out in the character roles and also as the narrator. </a:t>
                      </a:r>
                    </a:p>
                    <a:p>
                      <a:r>
                        <a:rPr lang="en-GB" sz="1200" u="sng" dirty="0" smtClean="0"/>
                        <a:t>Mighty Write:  </a:t>
                      </a:r>
                      <a:r>
                        <a:rPr lang="en-GB" sz="800" u="none" dirty="0" smtClean="0"/>
                        <a:t>Model/</a:t>
                      </a:r>
                      <a:r>
                        <a:rPr lang="en-GB" sz="800" u="none" baseline="0" dirty="0" smtClean="0"/>
                        <a:t> share write dialogue between 2 characters (freeze frame an image from the movie as a guide)</a:t>
                      </a:r>
                      <a:endParaRPr lang="en-GB" sz="800" u="none" dirty="0" smtClean="0"/>
                    </a:p>
                    <a:p>
                      <a:r>
                        <a:rPr lang="en-GB" sz="1200" u="sng" baseline="0" dirty="0" smtClean="0"/>
                        <a:t>Vocabulary: </a:t>
                      </a:r>
                      <a:r>
                        <a:rPr lang="en-GB" sz="800" u="none" baseline="0" dirty="0" smtClean="0"/>
                        <a:t>Synonyms for said </a:t>
                      </a:r>
                    </a:p>
                    <a:p>
                      <a:endParaRPr lang="en-GB" sz="1400" u="sng" dirty="0"/>
                    </a:p>
                  </a:txBody>
                  <a:tcPr/>
                </a:tc>
                <a:tc>
                  <a:txBody>
                    <a:bodyPr/>
                    <a:lstStyle/>
                    <a:p>
                      <a:r>
                        <a:rPr lang="en-GB" sz="1200" u="sng" dirty="0" smtClean="0"/>
                        <a:t>Lesson 8</a:t>
                      </a:r>
                      <a:r>
                        <a:rPr lang="en-GB" sz="1200" dirty="0" smtClean="0"/>
                        <a:t>:</a:t>
                      </a:r>
                    </a:p>
                    <a:p>
                      <a:r>
                        <a:rPr lang="en-GB" sz="1200" u="sng" baseline="0" dirty="0" smtClean="0"/>
                        <a:t>Intro: </a:t>
                      </a:r>
                      <a:r>
                        <a:rPr lang="en-GB" sz="800" u="none" baseline="0" dirty="0" smtClean="0"/>
                        <a:t>Give </a:t>
                      </a:r>
                      <a:r>
                        <a:rPr lang="en-GB" sz="800" u="none" baseline="0" dirty="0" err="1" smtClean="0"/>
                        <a:t>chn</a:t>
                      </a:r>
                      <a:r>
                        <a:rPr lang="en-GB" sz="800" u="none" baseline="0" dirty="0" smtClean="0"/>
                        <a:t> the titles of the other chapters. Have a vote which one they would like to hear. Predict what will happen. Work in groups to make a timeline of their predicted events. Read the chapter. </a:t>
                      </a:r>
                      <a:r>
                        <a:rPr lang="en-GB" sz="800" u="none" baseline="0" dirty="0" err="1" smtClean="0"/>
                        <a:t>Chn</a:t>
                      </a:r>
                      <a:r>
                        <a:rPr lang="en-GB" sz="800" u="none" baseline="0" dirty="0" smtClean="0"/>
                        <a:t> compare with their predictions.</a:t>
                      </a:r>
                    </a:p>
                    <a:p>
                      <a:r>
                        <a:rPr lang="en-GB" sz="1200" u="sng" baseline="0" dirty="0" smtClean="0"/>
                        <a:t>Grammar</a:t>
                      </a:r>
                      <a:r>
                        <a:rPr lang="en-GB" sz="1200" u="none" baseline="0" dirty="0" smtClean="0"/>
                        <a:t>: </a:t>
                      </a:r>
                      <a:r>
                        <a:rPr lang="en-US" sz="800" u="none" baseline="0" dirty="0" smtClean="0"/>
                        <a:t>Inverted commas to punctuate direct speech (speech marks).  Give </a:t>
                      </a:r>
                      <a:r>
                        <a:rPr lang="en-US" sz="800" u="none" baseline="0" dirty="0" err="1" smtClean="0"/>
                        <a:t>chn</a:t>
                      </a:r>
                      <a:r>
                        <a:rPr lang="en-US" sz="800" u="none" baseline="0" dirty="0" smtClean="0"/>
                        <a:t> a page from the text. </a:t>
                      </a:r>
                      <a:r>
                        <a:rPr lang="en-US" sz="800" u="none" baseline="0" dirty="0" err="1" smtClean="0"/>
                        <a:t>Chn</a:t>
                      </a:r>
                      <a:r>
                        <a:rPr lang="en-US" sz="800" u="none" baseline="0" dirty="0" smtClean="0"/>
                        <a:t> highlight the direct speech and rest of sentence in different </a:t>
                      </a:r>
                      <a:r>
                        <a:rPr lang="en-US" sz="800" u="none" baseline="0" dirty="0" err="1" smtClean="0"/>
                        <a:t>colours</a:t>
                      </a:r>
                      <a:r>
                        <a:rPr lang="en-US" sz="800" u="none" baseline="0" dirty="0" smtClean="0"/>
                        <a:t>. Circle punctuation. </a:t>
                      </a:r>
                      <a:r>
                        <a:rPr lang="en-US" sz="800" u="none" baseline="0" dirty="0" err="1" smtClean="0"/>
                        <a:t>Chn</a:t>
                      </a:r>
                      <a:r>
                        <a:rPr lang="en-US" sz="800" u="none" baseline="0" dirty="0" smtClean="0"/>
                        <a:t> punctuate given sentences from the text with direct speech.</a:t>
                      </a:r>
                      <a:r>
                        <a:rPr lang="en-US" sz="1200" u="none" baseline="0" dirty="0" smtClean="0"/>
                        <a:t> </a:t>
                      </a:r>
                      <a:endParaRPr lang="en-GB" sz="1200" u="none" baseline="0" dirty="0" smtClean="0"/>
                    </a:p>
                    <a:p>
                      <a:r>
                        <a:rPr lang="en-GB" sz="1200" u="sng" baseline="0" dirty="0" err="1" smtClean="0"/>
                        <a:t>Oracy</a:t>
                      </a:r>
                      <a:r>
                        <a:rPr lang="en-GB" sz="1200" u="sng" baseline="0" dirty="0" smtClean="0"/>
                        <a:t>:  </a:t>
                      </a:r>
                      <a:r>
                        <a:rPr lang="en-GB" sz="800" u="none" baseline="0" dirty="0" smtClean="0"/>
                        <a:t>Discuss, suggest ideas and predictions in group.</a:t>
                      </a:r>
                    </a:p>
                    <a:p>
                      <a:r>
                        <a:rPr lang="en-GB" sz="1200" u="sng" dirty="0" smtClean="0"/>
                        <a:t>Mighty Write: </a:t>
                      </a:r>
                      <a:r>
                        <a:rPr lang="en-GB" sz="2400" u="sng" dirty="0" smtClean="0"/>
                        <a:t> </a:t>
                      </a:r>
                      <a:r>
                        <a:rPr lang="en-GB" sz="800" u="none" dirty="0" smtClean="0"/>
                        <a:t>Model/</a:t>
                      </a:r>
                      <a:r>
                        <a:rPr lang="en-GB" sz="800" u="none" baseline="0" dirty="0" smtClean="0"/>
                        <a:t> share write dialogue between 3 characters  from the chapter. </a:t>
                      </a:r>
                    </a:p>
                    <a:p>
                      <a:r>
                        <a:rPr lang="en-GB" sz="1200" u="sng" baseline="0" dirty="0" smtClean="0"/>
                        <a:t>Vocabulary: </a:t>
                      </a:r>
                      <a:r>
                        <a:rPr lang="en-GB" sz="800" u="none" baseline="0" dirty="0" smtClean="0"/>
                        <a:t>Synonyms for said</a:t>
                      </a:r>
                      <a:endParaRPr lang="en-GB" sz="800" u="none" dirty="0" smtClean="0"/>
                    </a:p>
                    <a:p>
                      <a:endParaRPr lang="en-GB" dirty="0"/>
                    </a:p>
                  </a:txBody>
                  <a:tcPr/>
                </a:tc>
                <a:tc>
                  <a:txBody>
                    <a:bodyPr/>
                    <a:lstStyle/>
                    <a:p>
                      <a:r>
                        <a:rPr lang="en-GB" sz="1200" u="sng" dirty="0" smtClean="0"/>
                        <a:t>Lesson 9</a:t>
                      </a:r>
                      <a:r>
                        <a:rPr lang="en-GB" sz="1200" dirty="0" smtClean="0"/>
                        <a:t>:</a:t>
                      </a:r>
                    </a:p>
                    <a:p>
                      <a:r>
                        <a:rPr lang="en-GB" sz="1200" u="sng" baseline="0" dirty="0" smtClean="0"/>
                        <a:t>Intro: </a:t>
                      </a:r>
                      <a:r>
                        <a:rPr lang="en-US" sz="800" u="none" baseline="0" dirty="0" smtClean="0"/>
                        <a:t>Explore with the children a number of choices from which they can select ideas for their own story. Where might their scene of chaos take place? What task could Paddington start out doing? Which unfamiliar objects might Paddington find in the chosen setting and might he misuse? How might things go wrong? Which character is going to uncover the scene of chaos? Vote for and note down final decision.</a:t>
                      </a:r>
                      <a:endParaRPr lang="en-GB" sz="800" u="none" baseline="0" dirty="0" smtClean="0"/>
                    </a:p>
                    <a:p>
                      <a:r>
                        <a:rPr lang="en-GB" sz="1200" u="sng" baseline="0" dirty="0" smtClean="0"/>
                        <a:t>Grammar</a:t>
                      </a:r>
                      <a:r>
                        <a:rPr lang="en-GB" sz="1200" u="none" baseline="0" dirty="0" smtClean="0"/>
                        <a:t>: </a:t>
                      </a:r>
                      <a:r>
                        <a:rPr lang="en-GB" sz="800" u="none" baseline="0" dirty="0" smtClean="0"/>
                        <a:t>Warm up – Quiz of grammar taught throughout unit: nouns, verbs, conjunctions, direct speech. </a:t>
                      </a:r>
                    </a:p>
                    <a:p>
                      <a:r>
                        <a:rPr lang="en-GB" sz="1200" u="sng" baseline="0" dirty="0" err="1" smtClean="0"/>
                        <a:t>Oracy</a:t>
                      </a:r>
                      <a:r>
                        <a:rPr lang="en-GB" sz="1200" u="sng" baseline="0" dirty="0" smtClean="0"/>
                        <a:t>: </a:t>
                      </a:r>
                      <a:r>
                        <a:rPr lang="en-GB" sz="800" u="none" baseline="0" dirty="0" smtClean="0"/>
                        <a:t>Discuss/ share ideas for a class adventure. Justify their vote.</a:t>
                      </a:r>
                    </a:p>
                    <a:p>
                      <a:r>
                        <a:rPr lang="en-GB" sz="1200" u="sng" dirty="0" smtClean="0"/>
                        <a:t>Extended Write: </a:t>
                      </a:r>
                      <a:r>
                        <a:rPr lang="en-GB" sz="800" u="none" dirty="0" smtClean="0"/>
                        <a:t>Model write a plan</a:t>
                      </a:r>
                      <a:r>
                        <a:rPr lang="en-GB" sz="800" u="none" baseline="0" dirty="0" smtClean="0"/>
                        <a:t>.  Share write the beginning of their story. Include / refer to grammar  terms that have been taught throughout  unit. </a:t>
                      </a:r>
                      <a:r>
                        <a:rPr lang="en-GB" sz="800" u="none" baseline="0" dirty="0" err="1" smtClean="0"/>
                        <a:t>Chn</a:t>
                      </a:r>
                      <a:r>
                        <a:rPr lang="en-GB" sz="800" u="none" baseline="0" dirty="0" smtClean="0"/>
                        <a:t> write their own beginning.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Adjectives to describe nouns in their plan</a:t>
                      </a:r>
                    </a:p>
                    <a:p>
                      <a:endParaRPr lang="en-GB" dirty="0"/>
                    </a:p>
                  </a:txBody>
                  <a:tcPr/>
                </a:tc>
              </a:tr>
              <a:tr h="31685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10:</a:t>
                      </a:r>
                      <a:endParaRPr lang="en-GB" sz="1200" dirty="0" smtClean="0"/>
                    </a:p>
                    <a:p>
                      <a:r>
                        <a:rPr lang="en-GB" sz="1200" u="sng" baseline="0" dirty="0" smtClean="0"/>
                        <a:t>Intro: </a:t>
                      </a:r>
                      <a:r>
                        <a:rPr lang="en-GB" sz="800" u="none" baseline="0" dirty="0" smtClean="0"/>
                        <a:t>Read high quality  writing from previous day. Use to reinforce grammar terms. </a:t>
                      </a:r>
                      <a:r>
                        <a:rPr lang="en-GB" sz="800" u="none" baseline="0" dirty="0" err="1" smtClean="0"/>
                        <a:t>Chn</a:t>
                      </a:r>
                      <a:r>
                        <a:rPr lang="en-GB" sz="800" u="none" baseline="0" dirty="0" smtClean="0"/>
                        <a:t> offer some sentences containing pink highlighter  and demonstrate how to improve them.</a:t>
                      </a:r>
                    </a:p>
                    <a:p>
                      <a:r>
                        <a:rPr lang="en-GB" sz="1200" u="sng" baseline="0" dirty="0" smtClean="0"/>
                        <a:t>Grammar</a:t>
                      </a:r>
                      <a:r>
                        <a:rPr lang="en-GB" sz="1200" u="none" baseline="0" dirty="0" smtClean="0"/>
                        <a:t>: </a:t>
                      </a:r>
                      <a:r>
                        <a:rPr lang="en-GB" sz="800" u="none" baseline="0" dirty="0" smtClean="0"/>
                        <a:t>Work on any class issues which were evident after marking.</a:t>
                      </a:r>
                    </a:p>
                    <a:p>
                      <a:r>
                        <a:rPr lang="en-GB" sz="1200" u="sng" baseline="0" dirty="0" err="1" smtClean="0"/>
                        <a:t>Oracy</a:t>
                      </a:r>
                      <a:r>
                        <a:rPr lang="en-GB" sz="1200" u="sng" baseline="0" dirty="0" smtClean="0"/>
                        <a:t>: </a:t>
                      </a:r>
                      <a:r>
                        <a:rPr lang="en-GB" sz="800" u="none" baseline="0" dirty="0" smtClean="0"/>
                        <a:t>Justify their opinions when discussing pieces of writing.</a:t>
                      </a:r>
                    </a:p>
                    <a:p>
                      <a:r>
                        <a:rPr lang="en-GB" sz="1200" u="sng" dirty="0" smtClean="0"/>
                        <a:t>Extended</a:t>
                      </a:r>
                      <a:r>
                        <a:rPr lang="en-GB" sz="1200" u="sng" baseline="0" dirty="0" smtClean="0"/>
                        <a:t> </a:t>
                      </a:r>
                      <a:r>
                        <a:rPr lang="en-GB" sz="1200" u="sng" dirty="0" smtClean="0"/>
                        <a:t>Write: </a:t>
                      </a:r>
                      <a:r>
                        <a:rPr lang="en-GB" sz="800" u="none" baseline="0" dirty="0" smtClean="0"/>
                        <a:t>Share write the build up  of their story. Include / refer to grammar  terms that have been taught throughout  unit. </a:t>
                      </a:r>
                      <a:r>
                        <a:rPr lang="en-GB" sz="800" u="none" baseline="0" dirty="0" err="1" smtClean="0"/>
                        <a:t>Chn</a:t>
                      </a:r>
                      <a:r>
                        <a:rPr lang="en-GB" sz="800" u="none" baseline="0" dirty="0" smtClean="0"/>
                        <a:t> write their own build up</a:t>
                      </a:r>
                      <a:r>
                        <a:rPr lang="en-GB" sz="1200" u="none" baseline="0" dirty="0" smtClean="0"/>
                        <a:t>. </a:t>
                      </a:r>
                      <a:endParaRPr lang="en-GB" sz="12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Select ambitious words </a:t>
                      </a:r>
                      <a:r>
                        <a:rPr lang="en-GB" sz="800" u="none" baseline="0" dirty="0" err="1" smtClean="0"/>
                        <a:t>chn</a:t>
                      </a:r>
                      <a:r>
                        <a:rPr lang="en-GB" sz="800" u="none" baseline="0" dirty="0" smtClean="0"/>
                        <a:t> have used in their writing</a:t>
                      </a:r>
                      <a:endParaRPr lang="en-GB" sz="800" u="none" dirty="0"/>
                    </a:p>
                  </a:txBody>
                  <a:tcPr/>
                </a:tc>
                <a:tc>
                  <a:txBody>
                    <a:bodyPr/>
                    <a:lstStyle/>
                    <a:p>
                      <a:r>
                        <a:rPr lang="en-GB" sz="1200" u="sng" dirty="0" smtClean="0"/>
                        <a:t>Lesson 11</a:t>
                      </a:r>
                      <a:r>
                        <a:rPr lang="en-GB" sz="1200" dirty="0" smtClean="0"/>
                        <a:t>:</a:t>
                      </a:r>
                    </a:p>
                    <a:p>
                      <a:r>
                        <a:rPr lang="en-GB" sz="1200" u="sng" baseline="0" dirty="0" smtClean="0"/>
                        <a:t>Intro: </a:t>
                      </a:r>
                      <a:r>
                        <a:rPr lang="en-GB" sz="800" u="none" baseline="0" dirty="0" smtClean="0"/>
                        <a:t>Read high quality  writing from previous day. Use to reinforce grammar terms. </a:t>
                      </a:r>
                      <a:r>
                        <a:rPr lang="en-GB" sz="800" u="none" baseline="0" dirty="0" err="1" smtClean="0"/>
                        <a:t>Chn</a:t>
                      </a:r>
                      <a:r>
                        <a:rPr lang="en-GB" sz="800" u="none" baseline="0" dirty="0" smtClean="0"/>
                        <a:t> offer some sentences containing pink highlighter  and demonstrate how to improve them.</a:t>
                      </a:r>
                      <a:endParaRPr lang="en-GB" sz="800" u="sng" baseline="0" dirty="0" smtClean="0"/>
                    </a:p>
                    <a:p>
                      <a:r>
                        <a:rPr lang="en-GB" sz="1200" u="sng" baseline="0" dirty="0" smtClean="0"/>
                        <a:t>Grammar</a:t>
                      </a:r>
                      <a:r>
                        <a:rPr lang="en-GB" sz="1200" u="none" baseline="0" dirty="0" smtClean="0"/>
                        <a:t>: </a:t>
                      </a:r>
                      <a:r>
                        <a:rPr lang="en-GB" sz="800" u="none" baseline="0" dirty="0" smtClean="0"/>
                        <a:t>Work on any class issues which were evident after marking</a:t>
                      </a:r>
                      <a:r>
                        <a:rPr lang="en-GB" sz="1200" u="none" baseline="0" dirty="0" smtClean="0"/>
                        <a:t>.</a:t>
                      </a:r>
                    </a:p>
                    <a:p>
                      <a:r>
                        <a:rPr lang="en-GB" sz="1200" u="sng" baseline="0" dirty="0" err="1" smtClean="0"/>
                        <a:t>Oracy</a:t>
                      </a:r>
                      <a:r>
                        <a:rPr lang="en-GB" sz="1200" u="sng" baseline="0" dirty="0" smtClean="0"/>
                        <a:t>: </a:t>
                      </a:r>
                      <a:r>
                        <a:rPr lang="en-GB" sz="800" u="none" baseline="0" dirty="0" smtClean="0"/>
                        <a:t>Justify their opinions when discussing pieces of writing.</a:t>
                      </a:r>
                      <a:endParaRPr lang="en-GB" sz="800" u="sng" baseline="0" dirty="0" smtClean="0"/>
                    </a:p>
                    <a:p>
                      <a:r>
                        <a:rPr lang="en-GB" sz="1200" u="sng" dirty="0" smtClean="0"/>
                        <a:t>Extended Write: </a:t>
                      </a:r>
                      <a:r>
                        <a:rPr lang="en-GB" sz="800" u="none" baseline="0" dirty="0" smtClean="0"/>
                        <a:t>Share write the problem  of their story. Include / refer to grammar  terms that have been taught throughout  unit. </a:t>
                      </a:r>
                      <a:r>
                        <a:rPr lang="en-GB" sz="800" u="none" baseline="0" dirty="0" err="1" smtClean="0"/>
                        <a:t>Chn</a:t>
                      </a:r>
                      <a:r>
                        <a:rPr lang="en-GB" sz="800" u="none" baseline="0" dirty="0" smtClean="0"/>
                        <a:t> write their own build up.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dirty="0" smtClean="0"/>
                    </a:p>
                    <a:p>
                      <a:endParaRPr lang="en-GB" dirty="0"/>
                    </a:p>
                  </a:txBody>
                  <a:tcPr/>
                </a:tc>
                <a:tc>
                  <a:txBody>
                    <a:bodyPr/>
                    <a:lstStyle/>
                    <a:p>
                      <a:r>
                        <a:rPr lang="en-GB" sz="1200" u="sng" dirty="0" smtClean="0"/>
                        <a:t>Lesson 12</a:t>
                      </a:r>
                      <a:r>
                        <a:rPr lang="en-GB" sz="1200" dirty="0" smtClean="0"/>
                        <a:t>: </a:t>
                      </a:r>
                    </a:p>
                    <a:p>
                      <a:r>
                        <a:rPr lang="en-US" sz="1400" u="none" baseline="0" dirty="0" smtClean="0"/>
                        <a:t> </a:t>
                      </a:r>
                      <a:r>
                        <a:rPr lang="en-GB" sz="1200" u="sng" baseline="0" dirty="0" smtClean="0"/>
                        <a:t>Intro: </a:t>
                      </a:r>
                      <a:r>
                        <a:rPr lang="en-GB" sz="800" u="none" baseline="0" dirty="0" smtClean="0"/>
                        <a:t>Read high quality  writing from previous day. Use to reinforce grammar terms.  </a:t>
                      </a:r>
                      <a:r>
                        <a:rPr lang="en-GB" sz="800" u="none" baseline="0" dirty="0" err="1" smtClean="0"/>
                        <a:t>Chn</a:t>
                      </a:r>
                      <a:r>
                        <a:rPr lang="en-GB" sz="800" u="none" baseline="0" dirty="0" smtClean="0"/>
                        <a:t> offer some sentences containing pink highlighter  and demonstrate how to improve them.</a:t>
                      </a:r>
                      <a:endParaRPr lang="en-GB" sz="800" u="sng" baseline="0" dirty="0" smtClean="0"/>
                    </a:p>
                    <a:p>
                      <a:r>
                        <a:rPr lang="en-GB" sz="1200" u="sng" baseline="0" dirty="0" smtClean="0"/>
                        <a:t>Grammar</a:t>
                      </a:r>
                      <a:r>
                        <a:rPr lang="en-GB" sz="1200" u="none" baseline="0" dirty="0" smtClean="0"/>
                        <a:t>: </a:t>
                      </a:r>
                      <a:r>
                        <a:rPr lang="en-GB" sz="800" u="none" baseline="0" dirty="0" smtClean="0"/>
                        <a:t>Work on any class issues which were evident after marking.</a:t>
                      </a:r>
                    </a:p>
                    <a:p>
                      <a:r>
                        <a:rPr lang="en-GB" sz="1200" u="sng" baseline="0" dirty="0" err="1" smtClean="0"/>
                        <a:t>Oracy</a:t>
                      </a:r>
                      <a:r>
                        <a:rPr lang="en-GB" sz="1200" u="sng" baseline="0" dirty="0" smtClean="0"/>
                        <a:t>: </a:t>
                      </a:r>
                      <a:r>
                        <a:rPr lang="en-GB" sz="800" u="none" baseline="0" dirty="0" smtClean="0"/>
                        <a:t>Justify their opinions when discussing pieces of writing.</a:t>
                      </a:r>
                      <a:endParaRPr lang="en-GB" sz="800" u="sng" baseline="0" dirty="0" smtClean="0"/>
                    </a:p>
                    <a:p>
                      <a:r>
                        <a:rPr lang="en-GB" sz="1200" u="sng" dirty="0" smtClean="0"/>
                        <a:t>Extended Write: </a:t>
                      </a:r>
                      <a:r>
                        <a:rPr lang="en-GB" sz="800" u="none" baseline="0" dirty="0" smtClean="0"/>
                        <a:t>Share write the  resolution and ending of their story. Include / refer to grammar  terms that have been taught throughout  unit. </a:t>
                      </a:r>
                      <a:r>
                        <a:rPr lang="en-GB" sz="800" u="none" baseline="0" dirty="0" err="1" smtClean="0"/>
                        <a:t>Chn</a:t>
                      </a:r>
                      <a:r>
                        <a:rPr lang="en-GB" sz="800" u="none" baseline="0" dirty="0" smtClean="0"/>
                        <a:t> write their own build up.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Assessment Piece: </a:t>
                      </a:r>
                      <a:r>
                        <a:rPr lang="en-GB" sz="800" u="none" dirty="0" err="1" smtClean="0"/>
                        <a:t>Chn</a:t>
                      </a:r>
                      <a:r>
                        <a:rPr lang="en-GB" sz="800" u="none" dirty="0" smtClean="0"/>
                        <a:t> independently plan and write their</a:t>
                      </a:r>
                      <a:r>
                        <a:rPr lang="en-GB" sz="800" u="none" baseline="0" dirty="0" smtClean="0"/>
                        <a:t> own adventure story for Paddington.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Assessment Toolkit:</a:t>
                      </a:r>
                      <a:endParaRPr lang="en-GB" sz="1200" u="sng" dirty="0"/>
                    </a:p>
                  </a:txBody>
                  <a:tcPr/>
                </a:tc>
              </a:tr>
            </a:tbl>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1026" name="Picture 2" descr="C:\Users\Teacher\Pictures\9781409582076.jpg"/>
          <p:cNvPicPr>
            <a:picLocks noGrp="1" noChangeAspect="1" noChangeArrowheads="1"/>
          </p:cNvPicPr>
          <p:nvPr>
            <p:ph idx="1"/>
          </p:nvPr>
        </p:nvPicPr>
        <p:blipFill>
          <a:blip r:embed="rId2"/>
          <a:srcRect/>
          <a:stretch>
            <a:fillRect/>
          </a:stretch>
        </p:blipFill>
        <p:spPr bwMode="auto">
          <a:xfrm>
            <a:off x="0" y="5530"/>
            <a:ext cx="4714875" cy="6852470"/>
          </a:xfrm>
          <a:prstGeom prst="rect">
            <a:avLst/>
          </a:prstGeom>
          <a:noFill/>
        </p:spPr>
      </p:pic>
      <p:pic>
        <p:nvPicPr>
          <p:cNvPr id="1027" name="Picture 3" descr="C:\Users\Teacher\Pictures\9781409507970.jpg"/>
          <p:cNvPicPr>
            <a:picLocks noChangeAspect="1" noChangeArrowheads="1"/>
          </p:cNvPicPr>
          <p:nvPr/>
        </p:nvPicPr>
        <p:blipFill>
          <a:blip r:embed="rId3"/>
          <a:srcRect/>
          <a:stretch>
            <a:fillRect/>
          </a:stretch>
        </p:blipFill>
        <p:spPr bwMode="auto">
          <a:xfrm>
            <a:off x="4714876" y="-8180"/>
            <a:ext cx="4429124" cy="686618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563968"/>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The Big Picture Book Of London</a:t>
                      </a:r>
                      <a:endParaRPr lang="en-GB" sz="2400" dirty="0"/>
                    </a:p>
                  </a:txBody>
                  <a:tcPr/>
                </a:tc>
                <a:tc hMerge="1">
                  <a:txBody>
                    <a:bodyPr/>
                    <a:lstStyle/>
                    <a:p>
                      <a:endParaRPr lang="en-GB" dirty="0"/>
                    </a:p>
                  </a:txBody>
                  <a:tcPr/>
                </a:tc>
                <a:tc hMerge="1">
                  <a:txBody>
                    <a:bodyPr/>
                    <a:lstStyle/>
                    <a:p>
                      <a:endParaRPr lang="en-GB" dirty="0"/>
                    </a:p>
                  </a:txBody>
                  <a:tcPr/>
                </a:tc>
              </a:tr>
              <a:tr h="2176028">
                <a:tc>
                  <a:txBody>
                    <a:bodyPr/>
                    <a:lstStyle/>
                    <a:p>
                      <a:r>
                        <a:rPr lang="en-GB" sz="1200" u="sng" dirty="0" smtClean="0"/>
                        <a:t>Lesson</a:t>
                      </a:r>
                      <a:r>
                        <a:rPr lang="en-GB" sz="1200" u="sng" baseline="0" dirty="0" smtClean="0"/>
                        <a:t> 1:</a:t>
                      </a:r>
                    </a:p>
                    <a:p>
                      <a:r>
                        <a:rPr lang="en-GB" sz="1200" u="sng" baseline="0" dirty="0" smtClean="0"/>
                        <a:t>WOW: </a:t>
                      </a:r>
                      <a:r>
                        <a:rPr lang="en-US" sz="800" u="none" baseline="0" dirty="0" smtClean="0"/>
                        <a:t>Explore the meaning of the word ‘landmark.’ Show a collection of pictures/slides of London (or local) landmarks. View Transport, travel and landmarks of London – William </a:t>
                      </a:r>
                      <a:r>
                        <a:rPr lang="en-US" sz="800" u="none" baseline="0" dirty="0" err="1" smtClean="0"/>
                        <a:t>Whiskerson</a:t>
                      </a:r>
                      <a:r>
                        <a:rPr lang="en-US" sz="800" u="none" baseline="0" dirty="0" smtClean="0"/>
                        <a:t> https://www.youtube.com/watch?v=MuDAUa0XSHI Can children identify each landmark? Which do they </a:t>
                      </a:r>
                      <a:r>
                        <a:rPr lang="en-US" sz="800" u="none" baseline="0" dirty="0" err="1" smtClean="0"/>
                        <a:t>recognise</a:t>
                      </a:r>
                      <a:r>
                        <a:rPr lang="en-US" sz="800" u="none" baseline="0" dirty="0" smtClean="0"/>
                        <a:t>? Have they visited any? What do they know about each? Begin to jot key facts on sticky notes or fact cards. Invite children to bring in own photographs, postcards or holiday memorabilia linked to these landmarks. locate the landmarks on a class map displayed on the working wall. Which of these landmarks have been visited by Paddington? Add pictures of Paddington and children’s own postcards and photographs to the display.</a:t>
                      </a:r>
                      <a:endParaRPr lang="en-GB" sz="800" u="none" baseline="0" dirty="0" smtClean="0"/>
                    </a:p>
                    <a:p>
                      <a:r>
                        <a:rPr lang="en-GB" sz="1200" u="sng" baseline="0" dirty="0" smtClean="0"/>
                        <a:t>Grammar</a:t>
                      </a:r>
                      <a:r>
                        <a:rPr lang="en-GB" sz="1200" u="none" baseline="0" dirty="0" smtClean="0"/>
                        <a:t>: </a:t>
                      </a:r>
                      <a:r>
                        <a:rPr lang="en-GB" sz="800" u="none" baseline="0" dirty="0" smtClean="0"/>
                        <a:t>Revise using</a:t>
                      </a:r>
                      <a:r>
                        <a:rPr lang="en-US" sz="800" u="none" baseline="0" dirty="0" smtClean="0"/>
                        <a:t> sentences with different forms: statement, question,  exclamation - Provide a mixture about London landmarks. (e.g. When was the Shard built? Who lives at Buckingham Palace? St Paul’s Cathedral was re-built after the Great Fire of London. Big Ben was completed in 1859. What an amazing dome sits at the top of St Paul’s Cathedral!))  Sort into each category, Provide examples without punctuation for </a:t>
                      </a:r>
                      <a:r>
                        <a:rPr lang="en-US" sz="800" u="none" baseline="0" dirty="0" err="1" smtClean="0"/>
                        <a:t>chn</a:t>
                      </a:r>
                      <a:r>
                        <a:rPr lang="en-US" sz="800" u="none" baseline="0" dirty="0" smtClean="0"/>
                        <a:t> to punctuate correctly. </a:t>
                      </a:r>
                      <a:endParaRPr lang="en-GB" sz="800" u="none" baseline="0" dirty="0" smtClean="0"/>
                    </a:p>
                    <a:p>
                      <a:r>
                        <a:rPr lang="en-GB" sz="1200" u="sng" baseline="0" dirty="0" err="1" smtClean="0"/>
                        <a:t>Oracy</a:t>
                      </a:r>
                      <a:r>
                        <a:rPr lang="en-GB" sz="1200" u="sng" baseline="0" dirty="0" smtClean="0"/>
                        <a:t>: </a:t>
                      </a:r>
                      <a:r>
                        <a:rPr lang="en-GB" sz="800" u="none" baseline="0" dirty="0" smtClean="0"/>
                        <a:t>Discuss own experiences of London. Discuss own knowledge of London and what they would like to find out.</a:t>
                      </a:r>
                    </a:p>
                    <a:p>
                      <a:r>
                        <a:rPr lang="en-GB" sz="1200" u="sng" dirty="0" smtClean="0"/>
                        <a:t>Mighty Write: </a:t>
                      </a:r>
                      <a:r>
                        <a:rPr lang="en-GB" sz="800" u="none" dirty="0" smtClean="0"/>
                        <a:t>Share  write then </a:t>
                      </a:r>
                      <a:r>
                        <a:rPr lang="en-GB" sz="800" u="none" dirty="0" err="1" smtClean="0"/>
                        <a:t>chn</a:t>
                      </a:r>
                      <a:r>
                        <a:rPr lang="en-GB" sz="800" u="none" dirty="0" smtClean="0"/>
                        <a:t> write </a:t>
                      </a:r>
                      <a:r>
                        <a:rPr lang="en-US" sz="800" u="none" baseline="0" dirty="0" smtClean="0"/>
                        <a:t>sentences with different forms: statement, question,  exclamation about London.</a:t>
                      </a:r>
                      <a:endParaRPr lang="en-GB" sz="800" u="none" dirty="0" smtClean="0"/>
                    </a:p>
                    <a:p>
                      <a:r>
                        <a:rPr lang="en-GB" sz="1200" u="sng" baseline="0" dirty="0" smtClean="0"/>
                        <a:t>Vocabulary: </a:t>
                      </a:r>
                      <a:r>
                        <a:rPr lang="en-GB" sz="800" u="none" baseline="0" dirty="0" smtClean="0"/>
                        <a:t>landmark famous  palace  museum  cathedral  parliament underground  stadium  bridge  theatre  explore   </a:t>
                      </a:r>
                    </a:p>
                    <a:p>
                      <a:r>
                        <a:rPr lang="en-GB" sz="800" u="none" baseline="0" dirty="0" smtClean="0"/>
                        <a:t>sightseeing   prison  </a:t>
                      </a:r>
                    </a:p>
                    <a:p>
                      <a:endParaRPr lang="en-GB" sz="1400" u="sng" dirty="0"/>
                    </a:p>
                  </a:txBody>
                  <a:tcPr/>
                </a:tc>
                <a:tc>
                  <a:txBody>
                    <a:bodyPr/>
                    <a:lstStyle/>
                    <a:p>
                      <a:r>
                        <a:rPr lang="en-GB" sz="1200" u="sng" dirty="0" smtClean="0"/>
                        <a:t>Lesson 2</a:t>
                      </a:r>
                      <a:r>
                        <a:rPr lang="en-GB" sz="1200" dirty="0" smtClean="0"/>
                        <a:t>:</a:t>
                      </a:r>
                    </a:p>
                    <a:p>
                      <a:r>
                        <a:rPr lang="en-GB" sz="1200" u="sng" baseline="0" dirty="0" smtClean="0"/>
                        <a:t>Intro: </a:t>
                      </a:r>
                      <a:r>
                        <a:rPr lang="en-US" sz="800" u="none" baseline="0" dirty="0" smtClean="0"/>
                        <a:t>Enlarge one of the cards from </a:t>
                      </a:r>
                      <a:r>
                        <a:rPr lang="en-US" sz="800" u="none" baseline="0" dirty="0" err="1" smtClean="0"/>
                        <a:t>Usborne</a:t>
                      </a:r>
                      <a:r>
                        <a:rPr lang="en-US" sz="800" u="none" baseline="0" dirty="0" smtClean="0"/>
                        <a:t> 50 Things to Spot in London. Discuss how the information is presented on the card. Read together. Discuss new vocabulary. Turn the card over to hide the information. Ask the children to turn and tell their partner something new they have just found out about the focus landmark. Look back at the card to check. Share some of the facts discussed.</a:t>
                      </a:r>
                      <a:endParaRPr lang="en-GB" sz="800" u="none" baseline="0" dirty="0" smtClean="0"/>
                    </a:p>
                    <a:p>
                      <a:r>
                        <a:rPr lang="en-GB" sz="1200" u="sng" baseline="0" dirty="0" smtClean="0"/>
                        <a:t>Grammar</a:t>
                      </a:r>
                      <a:r>
                        <a:rPr lang="en-GB" sz="1200" u="none" baseline="0" dirty="0" smtClean="0"/>
                        <a:t>: </a:t>
                      </a:r>
                      <a:r>
                        <a:rPr lang="en-US" sz="800" u="none" baseline="0" dirty="0" smtClean="0"/>
                        <a:t>explore and identify main and subordinate clauses in complex sentences. In doing so, use the opportunity to make links with the earlier grammar focus during the fiction unit on conjunctions to show time.  Provide a mixture of main and subordinate clauses about a chosen landmark. (e.g. When it was built (subordinate) / St Paul’s Cathedral was the tallest building in London (main).  After being destroyed by the Great Fire of London (subordinate) / St Paul’s Cathedral was redesigned by Sir Christopher Wren (main). Until the Star of Nanchang was built in China (subordinate) / the London Eye was the tallest giant wheel in the world (main). While the wheel is still turning (subordinate) / passengers can embark and disembark the London Eye (main).   Can children sort the clauses into main or subordinate? Can they combine some of the main and subordinate clauses provided to make complex sentences? Can they use the construct a setting description orally. </a:t>
                      </a:r>
                      <a:endParaRPr lang="en-GB" sz="800" u="none" baseline="0" dirty="0" smtClean="0"/>
                    </a:p>
                    <a:p>
                      <a:r>
                        <a:rPr lang="en-GB" sz="1200" u="sng" baseline="0" dirty="0" err="1" smtClean="0"/>
                        <a:t>Oracy</a:t>
                      </a:r>
                      <a:r>
                        <a:rPr lang="en-GB" sz="1200" u="sng" baseline="0" dirty="0" smtClean="0"/>
                        <a:t>: </a:t>
                      </a:r>
                      <a:r>
                        <a:rPr lang="en-GB" sz="800" u="none" baseline="0" dirty="0" smtClean="0"/>
                        <a:t>Share facts about London with their partner</a:t>
                      </a:r>
                    </a:p>
                    <a:p>
                      <a:r>
                        <a:rPr lang="en-GB" sz="1200" u="sng" dirty="0" smtClean="0"/>
                        <a:t>Mighty Write:</a:t>
                      </a:r>
                      <a:r>
                        <a:rPr lang="en-GB" sz="800" u="none" dirty="0" smtClean="0"/>
                        <a:t> </a:t>
                      </a:r>
                      <a:r>
                        <a:rPr lang="en-GB" sz="800" u="none" dirty="0" err="1" smtClean="0"/>
                        <a:t>Chn</a:t>
                      </a:r>
                      <a:r>
                        <a:rPr lang="en-GB" sz="800" u="none" dirty="0" smtClean="0"/>
                        <a:t> write sentences</a:t>
                      </a:r>
                      <a:r>
                        <a:rPr lang="en-GB" sz="800" u="none" baseline="0" dirty="0" smtClean="0"/>
                        <a:t> with a time conjunction at the beginning. </a:t>
                      </a:r>
                      <a:r>
                        <a:rPr lang="en-GB" sz="800" u="none" dirty="0" smtClean="0"/>
                        <a:t> </a:t>
                      </a:r>
                    </a:p>
                    <a:p>
                      <a:r>
                        <a:rPr lang="en-GB" sz="1200" u="sng" baseline="0" dirty="0" smtClean="0"/>
                        <a:t>Vocabulary: </a:t>
                      </a:r>
                      <a:r>
                        <a:rPr lang="en-GB" sz="800" u="none" baseline="0" dirty="0" smtClean="0"/>
                        <a:t>Adjectives for size: tallest  highest  biggest  huge   towering   deepest  lowest  largest   </a:t>
                      </a:r>
                      <a:endParaRPr lang="en-GB" sz="800" u="none" dirty="0" smtClean="0"/>
                    </a:p>
                  </a:txBody>
                  <a:tcPr/>
                </a:tc>
                <a:tc>
                  <a:txBody>
                    <a:bodyPr/>
                    <a:lstStyle/>
                    <a:p>
                      <a:r>
                        <a:rPr lang="en-GB" sz="1200" u="sng" dirty="0" smtClean="0"/>
                        <a:t>Lesson 3</a:t>
                      </a:r>
                      <a:r>
                        <a:rPr lang="en-GB" sz="1200" dirty="0" smtClean="0"/>
                        <a:t>:</a:t>
                      </a:r>
                    </a:p>
                    <a:p>
                      <a:r>
                        <a:rPr lang="en-GB" sz="1200" u="sng" baseline="0" dirty="0" smtClean="0"/>
                        <a:t>Intro: </a:t>
                      </a:r>
                      <a:r>
                        <a:rPr lang="en-US" sz="800" u="none" baseline="0" dirty="0" smtClean="0"/>
                        <a:t>Provide  a collection of cards in the middle of the table. On a shared signal, ask each pair to take a card. Provide a designated time to share and read the information card. When a timer or buzzer sounds, turn cards over and encourage children to each tell their partner a new fact they have learnt from the card. </a:t>
                      </a:r>
                      <a:r>
                        <a:rPr lang="en-US" sz="800" u="none" baseline="0" dirty="0" err="1" smtClean="0"/>
                        <a:t>Chn</a:t>
                      </a:r>
                      <a:r>
                        <a:rPr lang="en-US" sz="800" u="none" baseline="0" dirty="0" smtClean="0"/>
                        <a:t> write their new fact on a sticky note. Replace the cards into the collection in the middle of the table and repeat. Extend by playing ‘find a friend’ encouraging children to move around the room and share/swap new found facts with each other. Have any children found and recorded the same facts? Are any facts particularly surprising or fascinating?</a:t>
                      </a:r>
                      <a:endParaRPr lang="en-GB" sz="800" u="none" baseline="0" dirty="0" smtClean="0"/>
                    </a:p>
                    <a:p>
                      <a:r>
                        <a:rPr lang="en-GB" sz="1200" u="sng" baseline="0" dirty="0" smtClean="0"/>
                        <a:t>Grammar</a:t>
                      </a:r>
                      <a:r>
                        <a:rPr lang="en-GB" sz="1200" u="none" baseline="0" dirty="0" smtClean="0"/>
                        <a:t>: </a:t>
                      </a:r>
                      <a:r>
                        <a:rPr lang="en-GB" sz="800" u="none" baseline="0" dirty="0" smtClean="0"/>
                        <a:t>Using the sentences from the previous day investigate whether the time conjunction can be moved to the middle of the sentence. Does it still make sense? Which one is better/ Why? </a:t>
                      </a:r>
                      <a:r>
                        <a:rPr lang="en-US" sz="800" u="none" baseline="0" dirty="0" smtClean="0"/>
                        <a:t>Divide a section of the working wall into sections with different landmark headings. Add sticky notes to the wall.</a:t>
                      </a:r>
                      <a:endParaRPr lang="en-GB" sz="800" u="none" baseline="0" dirty="0" smtClean="0"/>
                    </a:p>
                    <a:p>
                      <a:r>
                        <a:rPr lang="en-GB" sz="1200" u="sng" baseline="0" dirty="0" err="1" smtClean="0"/>
                        <a:t>Oracy</a:t>
                      </a:r>
                      <a:r>
                        <a:rPr lang="en-GB" sz="1200" u="sng" baseline="0" dirty="0" smtClean="0"/>
                        <a:t>: </a:t>
                      </a:r>
                      <a:r>
                        <a:rPr lang="en-GB" sz="800" u="none" baseline="0" dirty="0" smtClean="0"/>
                        <a:t>Share facts about London with other class members.</a:t>
                      </a:r>
                      <a:endParaRPr lang="en-GB" sz="800" u="sng" baseline="0" dirty="0" smtClean="0"/>
                    </a:p>
                    <a:p>
                      <a:r>
                        <a:rPr lang="en-GB" sz="1200" u="sng" dirty="0" smtClean="0"/>
                        <a:t>Mighty Write: </a:t>
                      </a:r>
                      <a:r>
                        <a:rPr lang="en-GB" sz="800" u="none" dirty="0" smtClean="0"/>
                        <a:t>Working with a partner look at their own sentences from the previous day. Move the time conjunction to the middle and decide if</a:t>
                      </a:r>
                      <a:r>
                        <a:rPr lang="en-GB" sz="800" u="none" baseline="0" dirty="0" smtClean="0"/>
                        <a:t> it makes sense. Write up the sentences that do.</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fascinating  exciting  spectacular  amazing  fantastic  luxurious   priceless  gigantic   beautiful </a:t>
                      </a:r>
                    </a:p>
                  </a:txBody>
                  <a:tcPr/>
                </a:tc>
              </a:tr>
              <a:tr h="290324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4:</a:t>
                      </a:r>
                      <a:endParaRPr lang="en-GB" sz="1200" dirty="0" smtClean="0"/>
                    </a:p>
                    <a:p>
                      <a:r>
                        <a:rPr lang="en-GB" sz="1200" u="sng" baseline="0" dirty="0" smtClean="0"/>
                        <a:t>Intro: </a:t>
                      </a:r>
                      <a:r>
                        <a:rPr lang="en-US" sz="800" u="none" baseline="0" dirty="0" smtClean="0"/>
                        <a:t>Model how to use a non-fiction book, using the contents and/or index pages to try and find relevant information.</a:t>
                      </a:r>
                    </a:p>
                    <a:p>
                      <a:r>
                        <a:rPr lang="en-US" sz="800" u="none" baseline="0" dirty="0" smtClean="0"/>
                        <a:t>Use film clips such as Big Ben for Kids: Famous World Landmarks for Children – Free School https://www.youtube.com/watch?v=fKmpld1PoPQ to watch and gather further information about specific landmarks. Encourage ‘focused listening’, whereby children are presented with a key question(s) for which they have to listen out for the answer. In groups, children could then complete focus boxes on the landmark addressing key information. </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Understand how to punctuate complex sentences Activity 1b.9: Fill in the punctuation.</a:t>
                      </a:r>
                      <a:endParaRPr lang="en-GB" sz="800" u="none" baseline="0" dirty="0" smtClean="0"/>
                    </a:p>
                    <a:p>
                      <a:r>
                        <a:rPr lang="en-GB" sz="1200" u="sng" baseline="0" dirty="0" err="1" smtClean="0"/>
                        <a:t>Oracy</a:t>
                      </a:r>
                      <a:r>
                        <a:rPr lang="en-GB" sz="1200" u="sng" baseline="0" dirty="0" smtClean="0"/>
                        <a:t>: </a:t>
                      </a:r>
                      <a:r>
                        <a:rPr lang="en-GB" sz="800" u="none" baseline="0" dirty="0" smtClean="0"/>
                        <a:t>Suggest / orally rehearse sentences with their group members.</a:t>
                      </a:r>
                    </a:p>
                    <a:p>
                      <a:r>
                        <a:rPr lang="en-GB" sz="1200" u="sng" dirty="0" smtClean="0"/>
                        <a:t>Mighty Write:</a:t>
                      </a:r>
                      <a:r>
                        <a:rPr lang="en-GB" sz="1200" u="sng" baseline="0" dirty="0" smtClean="0"/>
                        <a:t> </a:t>
                      </a:r>
                      <a:r>
                        <a:rPr lang="en-GB" sz="800" u="none" baseline="0" dirty="0" smtClean="0"/>
                        <a:t>Model write then </a:t>
                      </a:r>
                      <a:r>
                        <a:rPr lang="en-GB" sz="800" u="none" baseline="0" dirty="0" err="1" smtClean="0"/>
                        <a:t>chn</a:t>
                      </a:r>
                      <a:r>
                        <a:rPr lang="en-GB" sz="800" u="none" baseline="0" dirty="0" smtClean="0"/>
                        <a:t> write in groups a paragraph about their landmark using their focus box as a plan.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Nouns: </a:t>
                      </a:r>
                      <a:r>
                        <a:rPr lang="en-GB" sz="800" u="none" baseline="0" dirty="0" smtClean="0"/>
                        <a:t>contents  index  chapter  paragraph  title  subtitle  fiction  non fiction keyword  glossary  diagram  </a:t>
                      </a:r>
                      <a:endParaRPr lang="en-GB" sz="800" u="none" dirty="0"/>
                    </a:p>
                  </a:txBody>
                  <a:tcPr/>
                </a:tc>
                <a:tc>
                  <a:txBody>
                    <a:bodyPr/>
                    <a:lstStyle/>
                    <a:p>
                      <a:r>
                        <a:rPr lang="en-GB" sz="1200" u="sng" dirty="0" smtClean="0"/>
                        <a:t>Lesson 5</a:t>
                      </a:r>
                      <a:r>
                        <a:rPr lang="en-GB" sz="1200" dirty="0" smtClean="0"/>
                        <a:t>:</a:t>
                      </a:r>
                    </a:p>
                    <a:p>
                      <a:r>
                        <a:rPr lang="en-GB" sz="1200" u="sng" baseline="0" dirty="0" smtClean="0"/>
                        <a:t>Intro: </a:t>
                      </a:r>
                      <a:r>
                        <a:rPr lang="en-US" sz="1200" u="sng" baseline="0" dirty="0" smtClean="0"/>
                        <a:t> </a:t>
                      </a:r>
                      <a:r>
                        <a:rPr lang="en-US" sz="800" u="none" baseline="0" dirty="0" smtClean="0"/>
                        <a:t>Give a riddle, e.g. I am a London landmark. I am very tall. I can be seen from 40 miles away. I was designed by an Italian architect.  I was completed in 2012. I have 11,000 glass panels. (The Shard). </a:t>
                      </a:r>
                      <a:r>
                        <a:rPr lang="en-US" sz="800" u="none" baseline="0" dirty="0" err="1" smtClean="0"/>
                        <a:t>Chn</a:t>
                      </a:r>
                      <a:r>
                        <a:rPr lang="en-US" sz="800" u="none" baseline="0" dirty="0" smtClean="0"/>
                        <a:t> guess the landmark.</a:t>
                      </a:r>
                    </a:p>
                    <a:p>
                      <a:r>
                        <a:rPr lang="en-GB" sz="1200" u="sng" baseline="0" dirty="0" smtClean="0"/>
                        <a:t>Grammar</a:t>
                      </a:r>
                      <a:r>
                        <a:rPr lang="en-GB" sz="1200" u="none" baseline="0" dirty="0" smtClean="0"/>
                        <a:t>: </a:t>
                      </a:r>
                      <a:r>
                        <a:rPr lang="en-US" sz="800" u="none" baseline="0" dirty="0" smtClean="0"/>
                        <a:t>To use the determiner a or an according to whether the next word begins with a consonant or vowel. Ensure to make explicit how the determiners a and an are used in their riddles. </a:t>
                      </a:r>
                    </a:p>
                    <a:p>
                      <a:r>
                        <a:rPr lang="en-GB" sz="1200" u="sng" baseline="0" dirty="0" err="1" smtClean="0"/>
                        <a:t>Oracy</a:t>
                      </a:r>
                      <a:r>
                        <a:rPr lang="en-GB" sz="1200" u="sng" baseline="0" dirty="0" smtClean="0"/>
                        <a:t>: </a:t>
                      </a:r>
                      <a:r>
                        <a:rPr lang="en-GB" sz="800" u="none" baseline="0" dirty="0" smtClean="0"/>
                        <a:t>In groups make up their own riddle using the information from the previous day. Present to the class who try to guess the landmark.</a:t>
                      </a:r>
                    </a:p>
                    <a:p>
                      <a:r>
                        <a:rPr lang="en-GB" sz="1200" u="sng" dirty="0" smtClean="0"/>
                        <a:t>Mighty Write: </a:t>
                      </a:r>
                      <a:r>
                        <a:rPr lang="en-GB" sz="800" u="none" dirty="0" smtClean="0"/>
                        <a:t>To write up their riddle in pairs.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Verbs: </a:t>
                      </a:r>
                      <a:r>
                        <a:rPr lang="en-GB" sz="800" u="none" baseline="0" dirty="0" smtClean="0"/>
                        <a:t>visitors  tourists  guards  politicians  musicians  business  prisoners  knights  royal family  guests  performers</a:t>
                      </a:r>
                      <a:endParaRPr lang="en-GB" sz="800" u="none" dirty="0" smtClean="0"/>
                    </a:p>
                    <a:p>
                      <a:endParaRPr lang="en-GB" dirty="0"/>
                    </a:p>
                  </a:txBody>
                  <a:tcPr/>
                </a:tc>
                <a:tc>
                  <a:txBody>
                    <a:bodyPr/>
                    <a:lstStyle/>
                    <a:p>
                      <a:r>
                        <a:rPr lang="en-GB" sz="1200" u="sng" dirty="0" smtClean="0"/>
                        <a:t>Lesson 6</a:t>
                      </a:r>
                      <a:r>
                        <a:rPr lang="en-GB" sz="1200" dirty="0" smtClean="0"/>
                        <a:t>: </a:t>
                      </a:r>
                    </a:p>
                    <a:p>
                      <a:r>
                        <a:rPr lang="en-GB" sz="1200" u="sng" baseline="0" dirty="0" smtClean="0"/>
                        <a:t>Intro: </a:t>
                      </a:r>
                      <a:r>
                        <a:rPr lang="en-US" sz="800" u="none" baseline="0" dirty="0" err="1" smtClean="0"/>
                        <a:t>Chn</a:t>
                      </a:r>
                      <a:r>
                        <a:rPr lang="en-US" sz="800" u="none" baseline="0" dirty="0" smtClean="0"/>
                        <a:t> to select a statement and using an appropriate book/leaflet/fact card, navigate the information to find out whether in fact the statement is true or false. Model scanning text, starting  with information that is easily located, e.g. numbers, dates, </a:t>
                      </a:r>
                      <a:r>
                        <a:rPr lang="en-US" sz="800" u="none" baseline="0" dirty="0" err="1" smtClean="0"/>
                        <a:t>capitalised</a:t>
                      </a:r>
                      <a:r>
                        <a:rPr lang="en-US" sz="800" u="none" baseline="0" dirty="0" smtClean="0"/>
                        <a:t> names etc. True and false statements collated in true/false boxes. Share with the class.</a:t>
                      </a:r>
                      <a:endParaRPr lang="en-GB" sz="800" u="none" baseline="0" dirty="0" smtClean="0"/>
                    </a:p>
                    <a:p>
                      <a:r>
                        <a:rPr lang="en-GB" sz="1200" u="sng" baseline="0" dirty="0" smtClean="0"/>
                        <a:t>Grammar</a:t>
                      </a:r>
                      <a:r>
                        <a:rPr lang="en-GB" sz="1200" u="none" baseline="0" dirty="0" smtClean="0"/>
                        <a:t>: </a:t>
                      </a:r>
                      <a:r>
                        <a:rPr lang="en-GB" sz="800" u="none" baseline="0" dirty="0" smtClean="0"/>
                        <a:t>Revise all sentence types</a:t>
                      </a:r>
                    </a:p>
                    <a:p>
                      <a:r>
                        <a:rPr lang="en-GB" sz="1200" u="sng" baseline="0" dirty="0" err="1" smtClean="0"/>
                        <a:t>Oracy</a:t>
                      </a:r>
                      <a:r>
                        <a:rPr lang="en-GB" sz="1200" u="sng" baseline="0" dirty="0" smtClean="0"/>
                        <a:t>: </a:t>
                      </a:r>
                      <a:r>
                        <a:rPr lang="en-US" sz="800" u="none" baseline="0" dirty="0" smtClean="0"/>
                        <a:t>Play ‘Tour Guide’, taking ‘tourists’ around the classroom as if about to tour around London or their local area, or look specifically at a chosen landmark. Guides must provide the tourists with a general introduction to the landmark, before moving around, pointing out key facts or details of interest.</a:t>
                      </a:r>
                      <a:endParaRPr lang="en-GB" sz="800" u="none" baseline="0" dirty="0" smtClean="0"/>
                    </a:p>
                    <a:p>
                      <a:r>
                        <a:rPr lang="en-GB" sz="1200" u="sng" dirty="0" smtClean="0"/>
                        <a:t>Mighty Write:</a:t>
                      </a:r>
                      <a:r>
                        <a:rPr lang="en-GB" sz="1200" u="sng" baseline="0" dirty="0" smtClean="0"/>
                        <a:t> </a:t>
                      </a:r>
                      <a:r>
                        <a:rPr lang="en-GB" sz="800" u="none" baseline="0" dirty="0" smtClean="0"/>
                        <a:t>Give </a:t>
                      </a:r>
                      <a:r>
                        <a:rPr lang="en-GB" sz="800" u="none" baseline="0" dirty="0" err="1" smtClean="0"/>
                        <a:t>chn</a:t>
                      </a:r>
                      <a:r>
                        <a:rPr lang="en-GB" sz="800" u="none" baseline="0" dirty="0" smtClean="0"/>
                        <a:t> a photocopy of a page from  with the information taken out. </a:t>
                      </a:r>
                      <a:r>
                        <a:rPr lang="en-GB" sz="800" u="none" baseline="0" dirty="0" err="1" smtClean="0"/>
                        <a:t>Chn</a:t>
                      </a:r>
                      <a:r>
                        <a:rPr lang="en-GB" sz="800" u="none" baseline="0" dirty="0" smtClean="0"/>
                        <a:t> to annotate the picture with factual information in a variety of sentence types.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Present tense verbs: serves  displays  performs  train    sail  visit built  arrive  houses celebrates  attend</a:t>
                      </a:r>
                      <a:endParaRPr lang="en-GB" sz="800" u="sng"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gridCol w="3048000"/>
                <a:gridCol w="3048000"/>
              </a:tblGrid>
              <a:tr h="840632">
                <a:tc gridSpan="3">
                  <a:txBody>
                    <a:bodyPr/>
                    <a:lstStyle/>
                    <a:p>
                      <a:r>
                        <a:rPr lang="en-GB" sz="2400" dirty="0" smtClean="0"/>
                        <a:t>English Text: The</a:t>
                      </a:r>
                      <a:r>
                        <a:rPr lang="en-GB" sz="2400" baseline="0" dirty="0" smtClean="0"/>
                        <a:t> Big Picture Book Of London</a:t>
                      </a:r>
                      <a:endParaRPr lang="en-GB" sz="2400" dirty="0"/>
                    </a:p>
                  </a:txBody>
                  <a:tcPr/>
                </a:tc>
                <a:tc hMerge="1">
                  <a:txBody>
                    <a:bodyPr/>
                    <a:lstStyle/>
                    <a:p>
                      <a:endParaRPr lang="en-GB" dirty="0"/>
                    </a:p>
                  </a:txBody>
                  <a:tcPr/>
                </a:tc>
                <a:tc hMerge="1">
                  <a:txBody>
                    <a:bodyPr/>
                    <a:lstStyle/>
                    <a:p>
                      <a:endParaRPr lang="en-GB" dirty="0"/>
                    </a:p>
                  </a:txBody>
                  <a:tcPr/>
                </a:tc>
              </a:tr>
              <a:tr h="6017370">
                <a:tc>
                  <a:txBody>
                    <a:bodyPr/>
                    <a:lstStyle/>
                    <a:p>
                      <a:r>
                        <a:rPr lang="en-GB" sz="1200" u="sng" dirty="0" smtClean="0"/>
                        <a:t>Lesson</a:t>
                      </a:r>
                      <a:r>
                        <a:rPr lang="en-GB" sz="1200" u="sng" baseline="0" dirty="0" smtClean="0"/>
                        <a:t> 7:</a:t>
                      </a:r>
                    </a:p>
                    <a:p>
                      <a:r>
                        <a:rPr lang="en-GB" sz="1200" u="sng" baseline="0" dirty="0" smtClean="0"/>
                        <a:t>Intro:</a:t>
                      </a:r>
                      <a:r>
                        <a:rPr lang="en-GB" sz="800" u="none" baseline="0" dirty="0" smtClean="0"/>
                        <a:t> </a:t>
                      </a:r>
                      <a:r>
                        <a:rPr lang="en-US" sz="800" u="none" baseline="0" dirty="0" smtClean="0"/>
                        <a:t> Share the text on the Paddington trail https://www.visitlondon.com/things-to-do/family- activities/</a:t>
                      </a:r>
                      <a:r>
                        <a:rPr lang="en-US" sz="800" u="none" baseline="0" dirty="0" err="1" smtClean="0"/>
                        <a:t>paddington</a:t>
                      </a:r>
                      <a:r>
                        <a:rPr lang="en-US" sz="800" u="none" baseline="0" dirty="0" smtClean="0"/>
                        <a:t>- bear-itinerary  (Visit London: Paddington Bear Day Out for Families) Look carefully at how the guide introduces each new section of the tour starting sentences usually with verbs (e.g. Follow …; Take a stroll along …; Enjoy …; Visit …; Walk towards …; Take a stop by …; Hop on the tube to …’ ), before then providing information about each landmark. Collect examples  and record on the working wall. </a:t>
                      </a:r>
                      <a:endParaRPr lang="en-GB" sz="800" u="none" baseline="0" dirty="0" smtClean="0"/>
                    </a:p>
                    <a:p>
                      <a:r>
                        <a:rPr lang="en-GB" sz="1200" u="sng" baseline="0" dirty="0" smtClean="0"/>
                        <a:t>Grammar</a:t>
                      </a:r>
                      <a:r>
                        <a:rPr lang="en-GB" sz="1200" u="none" baseline="0" dirty="0" smtClean="0"/>
                        <a:t>:  </a:t>
                      </a:r>
                      <a:r>
                        <a:rPr lang="en-GB" sz="800" u="none" baseline="0" dirty="0" smtClean="0"/>
                        <a:t>Adverbials showing preposition  EG; along he Thames,  walk  towards, cross over ,  stop in front of etc..</a:t>
                      </a:r>
                    </a:p>
                    <a:p>
                      <a:r>
                        <a:rPr lang="en-GB" sz="800" u="none" baseline="0" dirty="0" smtClean="0"/>
                        <a:t>Command sentences Starting with an imperative verb.</a:t>
                      </a:r>
                    </a:p>
                    <a:p>
                      <a:r>
                        <a:rPr lang="en-GB" sz="1200" u="sng" baseline="0" dirty="0" err="1" smtClean="0"/>
                        <a:t>Oracy</a:t>
                      </a:r>
                      <a:r>
                        <a:rPr lang="en-GB" sz="1200" u="sng" baseline="0" dirty="0" smtClean="0"/>
                        <a:t>:</a:t>
                      </a:r>
                      <a:r>
                        <a:rPr lang="en-GB" sz="800" u="none" baseline="0" dirty="0" smtClean="0"/>
                        <a:t> Read their command sentences to a partner who finds the relevant place on a map.</a:t>
                      </a:r>
                    </a:p>
                    <a:p>
                      <a:r>
                        <a:rPr lang="en-GB" sz="1200" u="sng" dirty="0" smtClean="0"/>
                        <a:t>Mighty Write: </a:t>
                      </a:r>
                      <a:r>
                        <a:rPr lang="en-GB" sz="800" u="none" dirty="0" smtClean="0"/>
                        <a:t>Model</a:t>
                      </a:r>
                      <a:r>
                        <a:rPr lang="en-GB" sz="800" u="none" baseline="0" dirty="0" smtClean="0"/>
                        <a:t> write then </a:t>
                      </a:r>
                      <a:r>
                        <a:rPr lang="en-GB" sz="800" u="none" baseline="0" dirty="0" err="1" smtClean="0"/>
                        <a:t>chn</a:t>
                      </a:r>
                      <a:r>
                        <a:rPr lang="en-GB" sz="800" u="none" baseline="0" dirty="0" smtClean="0"/>
                        <a:t> write their own command sentences starting with an imperative verb.</a:t>
                      </a:r>
                      <a:endParaRPr lang="en-GB" sz="800" u="none" dirty="0" smtClean="0"/>
                    </a:p>
                    <a:p>
                      <a:r>
                        <a:rPr lang="en-GB" sz="1200" u="sng" baseline="0" dirty="0" smtClean="0"/>
                        <a:t>Vocabulary: </a:t>
                      </a:r>
                      <a:r>
                        <a:rPr lang="en-GB" sz="800" u="none" baseline="0" dirty="0" smtClean="0"/>
                        <a:t>Past tense verbs:  designed  held  completed  built   locked  powered  tortured  </a:t>
                      </a:r>
                    </a:p>
                    <a:p>
                      <a:endParaRPr lang="en-GB" sz="1400" u="sng" dirty="0"/>
                    </a:p>
                  </a:txBody>
                  <a:tcPr/>
                </a:tc>
                <a:tc>
                  <a:txBody>
                    <a:bodyPr/>
                    <a:lstStyle/>
                    <a:p>
                      <a:r>
                        <a:rPr lang="en-GB" sz="1200" u="sng" dirty="0" smtClean="0"/>
                        <a:t>Lesson 8</a:t>
                      </a:r>
                      <a:r>
                        <a:rPr lang="en-GB" sz="1200" dirty="0" smtClean="0"/>
                        <a:t>:</a:t>
                      </a:r>
                    </a:p>
                    <a:p>
                      <a:r>
                        <a:rPr lang="en-GB" sz="1200" u="sng" baseline="0" dirty="0" smtClean="0"/>
                        <a:t>Intro: </a:t>
                      </a:r>
                      <a:r>
                        <a:rPr lang="en-US" sz="800" u="none" baseline="0" dirty="0" smtClean="0"/>
                        <a:t>Outline the task - to write a newcomer’s guide or leaflet on London. Using the ‘boxed up’ template </a:t>
                      </a:r>
                      <a:r>
                        <a:rPr lang="en-US" sz="800" u="none" baseline="0" dirty="0" err="1" smtClean="0"/>
                        <a:t>chn</a:t>
                      </a:r>
                      <a:r>
                        <a:rPr lang="en-US" sz="800" u="none" baseline="0" dirty="0" smtClean="0"/>
                        <a:t>  ‘plot’ their paragraphs on the page/leaflet and determine what they need to find out. E.g. If their page is to focus on just one landmark, boxes/paragraphs could be split into; when the landmark was built and what it is famous for; where it can be found; interesting facts etc. Alternatively, if their page is to focus on local/London landmarks in general, each box/paragraph could be assigned to a different landmark. </a:t>
                      </a:r>
                      <a:r>
                        <a:rPr lang="en-US" sz="800" u="none" baseline="0" dirty="0" err="1" smtClean="0"/>
                        <a:t>Chn</a:t>
                      </a:r>
                      <a:r>
                        <a:rPr lang="en-US" sz="800" u="none" baseline="0" dirty="0" smtClean="0"/>
                        <a:t> navigate a range of non-fiction sources to find key pieces of necessary information  and </a:t>
                      </a:r>
                      <a:r>
                        <a:rPr lang="en-US" sz="800" u="none" baseline="0" dirty="0" err="1" smtClean="0"/>
                        <a:t>organise</a:t>
                      </a:r>
                      <a:r>
                        <a:rPr lang="en-US" sz="800" u="none" baseline="0" dirty="0" smtClean="0"/>
                        <a:t> under different boxed-up headings and sequenced appropriately.</a:t>
                      </a:r>
                      <a:endParaRPr lang="en-GB" sz="800" u="none" baseline="0" dirty="0" smtClean="0"/>
                    </a:p>
                    <a:p>
                      <a:r>
                        <a:rPr lang="en-GB" sz="1200" u="sng" baseline="0" dirty="0" smtClean="0"/>
                        <a:t>Grammar</a:t>
                      </a:r>
                      <a:r>
                        <a:rPr lang="en-GB" sz="1200" u="none" baseline="0" dirty="0" smtClean="0"/>
                        <a:t>: </a:t>
                      </a:r>
                      <a:r>
                        <a:rPr lang="en-GB" sz="800" u="none" baseline="0" dirty="0" smtClean="0"/>
                        <a:t>Revise all grammar objectives from this unit during the shared writing process.</a:t>
                      </a:r>
                    </a:p>
                    <a:p>
                      <a:r>
                        <a:rPr lang="en-GB" sz="1200" u="sng" baseline="0" dirty="0" err="1" smtClean="0"/>
                        <a:t>Oracy</a:t>
                      </a:r>
                      <a:r>
                        <a:rPr lang="en-GB" sz="1200" u="sng" baseline="0" dirty="0" smtClean="0"/>
                        <a:t>: </a:t>
                      </a:r>
                      <a:r>
                        <a:rPr lang="en-US" sz="800" u="none" baseline="0" dirty="0" smtClean="0"/>
                        <a:t>Model orally (and in writing) how to rehearse expanding notes into full sentences and sequencing the sentences coherently, e.g. to avoid repetition of the noun. </a:t>
                      </a:r>
                      <a:r>
                        <a:rPr lang="en-US" sz="800" u="none" baseline="0" dirty="0" err="1" smtClean="0"/>
                        <a:t>Chn</a:t>
                      </a:r>
                      <a:r>
                        <a:rPr lang="en-US" sz="800" u="none" baseline="0" dirty="0" smtClean="0"/>
                        <a:t> repeat rehearsed teacher sentence.</a:t>
                      </a:r>
                      <a:endParaRPr lang="en-GB" sz="800" u="none" baseline="0" dirty="0" smtClean="0"/>
                    </a:p>
                    <a:p>
                      <a:r>
                        <a:rPr lang="en-GB" sz="1200" u="sng" dirty="0" smtClean="0"/>
                        <a:t>Extended Write: </a:t>
                      </a:r>
                      <a:r>
                        <a:rPr lang="en-US" sz="800" u="none" dirty="0" smtClean="0"/>
                        <a:t>Using shared writing techniques  model write a section at a time. During shared writing, also draw on previously taught skills and continue to model orally rehearsing each sentence prior to writing. Model explicitly how to move from the notes collected in a ‘box’ on the planning frame to clear sentences in a paragraph. Model rereading the paragraph aloud from the beginning each time a new sentence is added, in order to proof-read and check for cohesion. Children follow the </a:t>
                      </a:r>
                      <a:r>
                        <a:rPr lang="en-US" sz="800" u="none" dirty="0" err="1" smtClean="0"/>
                        <a:t>modelling</a:t>
                      </a:r>
                      <a:r>
                        <a:rPr lang="en-US" sz="800" u="none" dirty="0" smtClean="0"/>
                        <a:t> each day from the whole class focus and use their own ‘boxed-up’ plan to inform writing. Use </a:t>
                      </a:r>
                      <a:r>
                        <a:rPr lang="en-US" sz="800" u="none" dirty="0" err="1" smtClean="0"/>
                        <a:t>AfL</a:t>
                      </a:r>
                      <a:r>
                        <a:rPr lang="en-US" sz="800" u="none" dirty="0" smtClean="0"/>
                        <a:t>, marking and feedback to adjust shared writing focus daily.  Build in regular editing opportunities, following </a:t>
                      </a:r>
                      <a:r>
                        <a:rPr lang="en-US" sz="800" u="none" dirty="0" err="1" smtClean="0"/>
                        <a:t>modelling</a:t>
                      </a:r>
                      <a:r>
                        <a:rPr lang="en-US" sz="800" u="none" dirty="0" smtClean="0"/>
                        <a:t>, allowing children to focus on key skills one at a time, e.g. punctuation, spelling, vocabulary etc.  Following this </a:t>
                      </a:r>
                      <a:r>
                        <a:rPr lang="en-US" sz="800" u="none" dirty="0" err="1" smtClean="0"/>
                        <a:t>modelling</a:t>
                      </a:r>
                      <a:r>
                        <a:rPr lang="en-US" sz="800" u="none" dirty="0" smtClean="0"/>
                        <a:t>, allow children the opportunity to evaluate their writing with adults and with peers. Guided writing would be the ideal time for this to take place.</a:t>
                      </a:r>
                      <a:endParaRPr lang="en-GB" sz="800" u="none" dirty="0" smtClean="0"/>
                    </a:p>
                    <a:p>
                      <a:r>
                        <a:rPr lang="en-GB" sz="1200" u="sng" baseline="0" dirty="0" smtClean="0"/>
                        <a:t>Vocabulary: </a:t>
                      </a:r>
                      <a:r>
                        <a:rPr lang="en-GB" sz="800" u="none" baseline="0" dirty="0" smtClean="0"/>
                        <a:t>Revise all</a:t>
                      </a:r>
                      <a:endParaRPr lang="en-GB" sz="800" u="none" dirty="0" smtClean="0"/>
                    </a:p>
                    <a:p>
                      <a:endParaRPr lang="en-GB" dirty="0"/>
                    </a:p>
                  </a:txBody>
                  <a:tcPr/>
                </a:tc>
                <a:tc>
                  <a:txBody>
                    <a:bodyPr/>
                    <a:lstStyle/>
                    <a:p>
                      <a:r>
                        <a:rPr lang="en-GB" sz="1200" u="sng" dirty="0" smtClean="0"/>
                        <a:t>Lesson 9</a:t>
                      </a:r>
                      <a:r>
                        <a:rPr lang="en-GB" sz="1200" dirty="0" smtClean="0"/>
                        <a:t>:</a:t>
                      </a:r>
                    </a:p>
                    <a:p>
                      <a:r>
                        <a:rPr lang="en-GB" sz="1200" u="sng" baseline="0" dirty="0" smtClean="0"/>
                        <a:t>Intro: </a:t>
                      </a:r>
                      <a:r>
                        <a:rPr lang="en-GB" sz="800" u="none" baseline="0" dirty="0" smtClean="0"/>
                        <a:t>Share their writing about London with the class/ partners. Celebrate achievements. Model how to use their original plan about London to plan and write a tour guide for </a:t>
                      </a:r>
                      <a:r>
                        <a:rPr lang="en-GB" sz="800" u="none" baseline="0" dirty="0" err="1" smtClean="0"/>
                        <a:t>Melling</a:t>
                      </a:r>
                      <a:r>
                        <a:rPr lang="en-GB" sz="800" u="none" baseline="0" dirty="0" smtClean="0"/>
                        <a:t> Primary. </a:t>
                      </a:r>
                    </a:p>
                    <a:p>
                      <a:r>
                        <a:rPr lang="en-GB" sz="1200" u="sng" baseline="0" dirty="0" smtClean="0"/>
                        <a:t>Grammar</a:t>
                      </a:r>
                      <a:r>
                        <a:rPr lang="en-GB" sz="1200" u="none" baseline="0" dirty="0" smtClean="0"/>
                        <a:t>: </a:t>
                      </a:r>
                      <a:r>
                        <a:rPr lang="en-GB" sz="800" u="none" baseline="0" dirty="0" smtClean="0"/>
                        <a:t>From marking, identify and address any issues/ misunderstandings.</a:t>
                      </a:r>
                    </a:p>
                    <a:p>
                      <a:r>
                        <a:rPr lang="en-GB" sz="1200" u="sng" baseline="0" dirty="0" err="1" smtClean="0"/>
                        <a:t>Oracy</a:t>
                      </a:r>
                      <a:r>
                        <a:rPr lang="en-GB" sz="1200" u="sng" baseline="0" dirty="0" smtClean="0"/>
                        <a:t>: </a:t>
                      </a:r>
                      <a:r>
                        <a:rPr lang="en-GB" sz="800" u="none" baseline="0" dirty="0" smtClean="0"/>
                        <a:t>Present their writing to others/ Discuss strengths and justify their opinions.</a:t>
                      </a:r>
                    </a:p>
                    <a:p>
                      <a:r>
                        <a:rPr lang="en-GB" sz="1200" u="sng" dirty="0" smtClean="0"/>
                        <a:t>Extended</a:t>
                      </a:r>
                      <a:r>
                        <a:rPr lang="en-GB" sz="1200" u="sng" baseline="0" dirty="0" smtClean="0"/>
                        <a:t> </a:t>
                      </a:r>
                      <a:r>
                        <a:rPr lang="en-GB" sz="1200" u="sng" dirty="0" smtClean="0"/>
                        <a:t>Write:</a:t>
                      </a:r>
                      <a:r>
                        <a:rPr lang="en-GB" sz="800" u="none" dirty="0" smtClean="0"/>
                        <a:t> Assessment Piece: </a:t>
                      </a:r>
                      <a:r>
                        <a:rPr lang="en-US" sz="800" u="none" dirty="0" smtClean="0"/>
                        <a:t>Apply this text-type across the curriculum later in the year.  E.g. a guide or leaflet about your own school for new parents and pupils. </a:t>
                      </a:r>
                      <a:r>
                        <a:rPr lang="en-US" sz="800" u="none" dirty="0" err="1" smtClean="0"/>
                        <a:t>Chn</a:t>
                      </a:r>
                      <a:r>
                        <a:rPr lang="en-US" sz="800" u="none" dirty="0" smtClean="0"/>
                        <a:t> to plan and write independently.</a:t>
                      </a:r>
                    </a:p>
                    <a:p>
                      <a:r>
                        <a:rPr lang="en-GB" sz="800" u="none" dirty="0" smtClean="0"/>
                        <a:t>Assessment Toolkit: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endParaRPr lang="en-GB"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00100" cy="6858000"/>
          </a:xfrm>
          <a:solidFill>
            <a:srgbClr val="3366FF"/>
          </a:solidFill>
        </p:spPr>
        <p:txBody>
          <a:bodyPr/>
          <a:lstStyle/>
          <a:p>
            <a:endParaRPr lang="en-US" dirty="0"/>
          </a:p>
        </p:txBody>
      </p:sp>
      <p:pic>
        <p:nvPicPr>
          <p:cNvPr id="1026" name="Picture 2" descr="C:\Users\Teacher\Pictures\Rd606f586b75f72afe1b79ff2173b76d4.jpg"/>
          <p:cNvPicPr>
            <a:picLocks noGrp="1" noChangeAspect="1" noChangeArrowheads="1"/>
          </p:cNvPicPr>
          <p:nvPr>
            <p:ph idx="1"/>
          </p:nvPr>
        </p:nvPicPr>
        <p:blipFill>
          <a:blip r:embed="rId2"/>
          <a:srcRect/>
          <a:stretch>
            <a:fillRect/>
          </a:stretch>
        </p:blipFill>
        <p:spPr bwMode="auto">
          <a:xfrm>
            <a:off x="1000100" y="0"/>
            <a:ext cx="6929486" cy="6858000"/>
          </a:xfrm>
          <a:prstGeom prst="rect">
            <a:avLst/>
          </a:prstGeom>
          <a:solidFill>
            <a:srgbClr val="3366FF"/>
          </a:solidFill>
        </p:spPr>
      </p:pic>
      <p:sp>
        <p:nvSpPr>
          <p:cNvPr id="5" name="Rectangle 4"/>
          <p:cNvSpPr/>
          <p:nvPr/>
        </p:nvSpPr>
        <p:spPr>
          <a:xfrm>
            <a:off x="8001024" y="0"/>
            <a:ext cx="1142976" cy="6858000"/>
          </a:xfrm>
          <a:prstGeom prst="rect">
            <a:avLst/>
          </a:prstGeom>
          <a:solidFill>
            <a:srgbClr val="33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809752">
                <a:tc gridSpan="3">
                  <a:txBody>
                    <a:bodyPr/>
                    <a:lstStyle/>
                    <a:p>
                      <a:r>
                        <a:rPr lang="en-GB" sz="2400" dirty="0"/>
                        <a:t>English Text: </a:t>
                      </a:r>
                      <a:r>
                        <a:rPr lang="en-GB" sz="2400" dirty="0" smtClean="0"/>
                        <a:t>School</a:t>
                      </a:r>
                      <a:r>
                        <a:rPr lang="en-GB" sz="2400" baseline="0" dirty="0" smtClean="0"/>
                        <a:t> Poems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3114744">
                <a:tc>
                  <a:txBody>
                    <a:bodyPr/>
                    <a:lstStyle/>
                    <a:p>
                      <a:r>
                        <a:rPr lang="en-GB" sz="1200" u="sng" dirty="0"/>
                        <a:t>Lesson</a:t>
                      </a:r>
                      <a:r>
                        <a:rPr lang="en-GB" sz="1200" u="sng" baseline="0" dirty="0"/>
                        <a:t> 1:</a:t>
                      </a:r>
                    </a:p>
                    <a:p>
                      <a:pPr lvl="0"/>
                      <a:r>
                        <a:rPr lang="en-GB" sz="1200" u="sng" baseline="0" dirty="0"/>
                        <a:t>WOW</a:t>
                      </a:r>
                      <a:r>
                        <a:rPr lang="en-GB" sz="800" u="none" baseline="0" dirty="0" smtClean="0"/>
                        <a:t>: </a:t>
                      </a:r>
                      <a:r>
                        <a:rPr lang="en-GB" sz="800" u="none" kern="1200" baseline="0" dirty="0" smtClean="0">
                          <a:solidFill>
                            <a:schemeClr val="dk1"/>
                          </a:solidFill>
                          <a:latin typeface="+mn-lt"/>
                          <a:ea typeface="+mn-ea"/>
                          <a:cs typeface="+mn-cs"/>
                        </a:rPr>
                        <a:t>Read and discuss</a:t>
                      </a:r>
                      <a:r>
                        <a:rPr lang="en-GB" sz="800" kern="1200" dirty="0" smtClean="0">
                          <a:solidFill>
                            <a:schemeClr val="dk1"/>
                          </a:solidFill>
                          <a:latin typeface="+mn-lt"/>
                          <a:ea typeface="+mn-ea"/>
                          <a:cs typeface="+mn-cs"/>
                        </a:rPr>
                        <a:t> </a:t>
                      </a:r>
                      <a:r>
                        <a:rPr lang="en-GB" sz="800" b="1" kern="1200" dirty="0" smtClean="0">
                          <a:solidFill>
                            <a:schemeClr val="dk1"/>
                          </a:solidFill>
                          <a:latin typeface="+mn-lt"/>
                          <a:ea typeface="+mn-ea"/>
                          <a:cs typeface="+mn-cs"/>
                        </a:rPr>
                        <a:t>At the End of School </a:t>
                      </a:r>
                      <a:r>
                        <a:rPr lang="en-GB" sz="800" b="1" kern="1200" dirty="0" err="1" smtClean="0">
                          <a:solidFill>
                            <a:schemeClr val="dk1"/>
                          </a:solidFill>
                          <a:latin typeface="+mn-lt"/>
                          <a:ea typeface="+mn-ea"/>
                          <a:cs typeface="+mn-cs"/>
                        </a:rPr>
                        <a:t>Assembly</a:t>
                      </a:r>
                      <a:r>
                        <a:rPr lang="en-GB" sz="800" kern="1200" dirty="0" err="1" smtClean="0">
                          <a:solidFill>
                            <a:schemeClr val="dk1"/>
                          </a:solidFill>
                          <a:latin typeface="+mn-lt"/>
                          <a:ea typeface="+mn-ea"/>
                          <a:cs typeface="+mn-cs"/>
                        </a:rPr>
                        <a:t>by</a:t>
                      </a:r>
                      <a:r>
                        <a:rPr lang="en-GB" sz="800" kern="1200" dirty="0" smtClean="0">
                          <a:solidFill>
                            <a:schemeClr val="dk1"/>
                          </a:solidFill>
                          <a:latin typeface="+mn-lt"/>
                          <a:ea typeface="+mn-ea"/>
                          <a:cs typeface="+mn-cs"/>
                        </a:rPr>
                        <a:t> Simon Pitt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read it with expression and intonation to the class. Emphasise the poem structure: 4 lines in each stanza with each line beginning with a teacher’s name. Re-read parts, this time with no expression or intonation and ask children to comment on your performance. Explain that to give the best performance you need to really think about the meaning of the words and express this in your voice. Display on working wall.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PowerPoint: Verbs </a:t>
                      </a:r>
                      <a:r>
                        <a:rPr lang="en-GB" sz="800" kern="1200" dirty="0" smtClean="0">
                          <a:solidFill>
                            <a:schemeClr val="dk1"/>
                          </a:solidFill>
                          <a:latin typeface="+mn-lt"/>
                          <a:ea typeface="+mn-ea"/>
                          <a:cs typeface="+mn-cs"/>
                        </a:rPr>
                        <a:t>(Slides 1-6) to revise verbs, simple past and present forms and to introduce the idea that some verbs are more powerful than others. </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Discuss the pattern of the poem and challenge children to spot the noun and corresponding verb pairs in the poem</a:t>
                      </a:r>
                      <a:endParaRPr lang="en-GB" sz="800" u="none" baseline="0" dirty="0"/>
                    </a:p>
                    <a:p>
                      <a:pPr lvl="0"/>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Children learn by heart as many stanzas of the poem as they can. Perform</a:t>
                      </a:r>
                      <a:r>
                        <a:rPr lang="en-GB" sz="800" kern="1200" baseline="0" dirty="0" smtClean="0">
                          <a:solidFill>
                            <a:schemeClr val="dk1"/>
                          </a:solidFill>
                          <a:latin typeface="+mn-lt"/>
                          <a:ea typeface="+mn-ea"/>
                          <a:cs typeface="+mn-cs"/>
                        </a:rPr>
                        <a:t> with actions, expression etc ...</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generate a list of powerful verbs. They then select one for each class and use it in the simple past tense to compose a  new poetry line.</a:t>
                      </a:r>
                      <a:endParaRPr lang="en-US" sz="800" kern="1200" dirty="0" smtClean="0">
                        <a:solidFill>
                          <a:schemeClr val="dk1"/>
                        </a:solidFill>
                        <a:latin typeface="+mn-lt"/>
                        <a:ea typeface="+mn-ea"/>
                        <a:cs typeface="+mn-cs"/>
                      </a:endParaRPr>
                    </a:p>
                    <a:p>
                      <a:r>
                        <a:rPr lang="en-GB" sz="1200" u="sng" baseline="0" dirty="0" smtClean="0"/>
                        <a:t>Vocabulary</a:t>
                      </a:r>
                      <a:r>
                        <a:rPr lang="en-GB" sz="800" u="none" baseline="0" dirty="0" smtClean="0"/>
                        <a:t>: </a:t>
                      </a:r>
                      <a:r>
                        <a:rPr lang="en-GB" sz="800" kern="1200" dirty="0" smtClean="0">
                          <a:solidFill>
                            <a:schemeClr val="dk1"/>
                          </a:solidFill>
                          <a:latin typeface="+mn-lt"/>
                          <a:ea typeface="+mn-ea"/>
                          <a:cs typeface="+mn-cs"/>
                        </a:rPr>
                        <a:t>galloped herded buzzed beetled  thundered whirled   made tracks</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sailed off</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skates on   wheeled </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trickled</a:t>
                      </a:r>
                      <a:endParaRPr lang="en-US" sz="800" kern="1200" dirty="0" smtClean="0">
                        <a:solidFill>
                          <a:schemeClr val="dk1"/>
                        </a:solidFill>
                        <a:latin typeface="+mn-lt"/>
                        <a:ea typeface="+mn-ea"/>
                        <a:cs typeface="+mn-cs"/>
                      </a:endParaRPr>
                    </a:p>
                  </a:txBody>
                  <a:tcPr/>
                </a:tc>
                <a:tc>
                  <a:txBody>
                    <a:bodyPr/>
                    <a:lstStyle/>
                    <a:p>
                      <a:r>
                        <a:rPr lang="en-GB" sz="1200" u="sng" dirty="0"/>
                        <a:t>Lesson 2</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Model thinking of a matching powerful verb: </a:t>
                      </a:r>
                      <a:r>
                        <a:rPr lang="en-GB" sz="800" i="1" kern="1200" dirty="0" smtClean="0">
                          <a:solidFill>
                            <a:schemeClr val="dk1"/>
                          </a:solidFill>
                          <a:latin typeface="+mn-lt"/>
                          <a:ea typeface="+mn-ea"/>
                          <a:cs typeface="+mn-cs"/>
                        </a:rPr>
                        <a:t>Miss Butterfly’s class fluttered out, Mr Thunder’s class rumbled above.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Brainstorm example teacher ‘nouns’ and list on flip chart.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Revise powerful verbs and changing verbs from present to past tense using </a:t>
                      </a:r>
                      <a:r>
                        <a:rPr lang="en-GB" sz="800" b="1" kern="1200" dirty="0" smtClean="0">
                          <a:solidFill>
                            <a:schemeClr val="dk1"/>
                          </a:solidFill>
                          <a:latin typeface="+mn-lt"/>
                          <a:ea typeface="+mn-ea"/>
                          <a:cs typeface="+mn-cs"/>
                        </a:rPr>
                        <a:t>PowerPoint: Verbs</a:t>
                      </a:r>
                      <a:r>
                        <a:rPr lang="en-GB" sz="800" kern="1200" dirty="0" smtClean="0">
                          <a:solidFill>
                            <a:schemeClr val="dk1"/>
                          </a:solidFill>
                          <a:latin typeface="+mn-lt"/>
                          <a:ea typeface="+mn-ea"/>
                          <a:cs typeface="+mn-cs"/>
                        </a:rPr>
                        <a:t>(slides 1-6) and then discuss slide 7. </a:t>
                      </a:r>
                    </a:p>
                    <a:p>
                      <a:pPr lvl="0"/>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Children perform their poem to a partner. What powerful verbs have children used? Have children written some funny lines? Ask children to share their funniest line with the class.</a:t>
                      </a:r>
                      <a:endParaRPr lang="en-GB" sz="800" u="none" baseline="0" dirty="0"/>
                    </a:p>
                    <a:p>
                      <a:r>
                        <a:rPr lang="en-GB" sz="1200" u="sng" dirty="0"/>
                        <a:t>Mighty Write</a:t>
                      </a:r>
                      <a:r>
                        <a:rPr lang="en-GB" sz="1200" u="sng" dirty="0" smtClean="0"/>
                        <a:t>: </a:t>
                      </a:r>
                      <a:r>
                        <a:rPr lang="en-GB" sz="800" kern="1200" dirty="0" smtClean="0">
                          <a:solidFill>
                            <a:schemeClr val="dk1"/>
                          </a:solidFill>
                          <a:latin typeface="+mn-lt"/>
                          <a:ea typeface="+mn-ea"/>
                          <a:cs typeface="+mn-cs"/>
                        </a:rPr>
                        <a:t>Children concentrate on precisely chosen verbs (</a:t>
                      </a:r>
                      <a:r>
                        <a:rPr lang="en-GB" sz="800" i="1" kern="1200" dirty="0" smtClean="0">
                          <a:solidFill>
                            <a:schemeClr val="dk1"/>
                          </a:solidFill>
                          <a:latin typeface="+mn-lt"/>
                          <a:ea typeface="+mn-ea"/>
                          <a:cs typeface="+mn-cs"/>
                        </a:rPr>
                        <a:t>fluttered</a:t>
                      </a:r>
                      <a:r>
                        <a:rPr lang="en-GB" sz="800" kern="1200" dirty="0" smtClean="0">
                          <a:solidFill>
                            <a:schemeClr val="dk1"/>
                          </a:solidFill>
                          <a:latin typeface="+mn-lt"/>
                          <a:ea typeface="+mn-ea"/>
                          <a:cs typeface="+mn-cs"/>
                        </a:rPr>
                        <a:t> not </a:t>
                      </a:r>
                      <a:r>
                        <a:rPr lang="en-GB" sz="800" i="1" kern="1200" dirty="0" smtClean="0">
                          <a:solidFill>
                            <a:schemeClr val="dk1"/>
                          </a:solidFill>
                          <a:latin typeface="+mn-lt"/>
                          <a:ea typeface="+mn-ea"/>
                          <a:cs typeface="+mn-cs"/>
                        </a:rPr>
                        <a:t>flew</a:t>
                      </a:r>
                      <a:r>
                        <a:rPr lang="en-GB" sz="800" kern="1200" dirty="0" smtClean="0">
                          <a:solidFill>
                            <a:schemeClr val="dk1"/>
                          </a:solidFill>
                          <a:latin typeface="+mn-lt"/>
                          <a:ea typeface="+mn-ea"/>
                          <a:cs typeface="+mn-cs"/>
                        </a:rPr>
                        <a:t>) to put together four-line stanzas</a:t>
                      </a:r>
                      <a:endParaRPr lang="en-GB" sz="800" u="none" dirty="0"/>
                    </a:p>
                    <a:p>
                      <a:r>
                        <a:rPr lang="en-GB" sz="1200" u="sng" baseline="0" dirty="0"/>
                        <a:t>Vocabulary</a:t>
                      </a:r>
                      <a:r>
                        <a:rPr lang="en-GB" sz="1200" u="sng" baseline="0" dirty="0" smtClean="0"/>
                        <a:t>: </a:t>
                      </a:r>
                      <a:r>
                        <a:rPr lang="en-GB" sz="800" u="none" baseline="0" dirty="0" smtClean="0"/>
                        <a:t>Revise words from previous day. Add new ideas to working wall.</a:t>
                      </a:r>
                      <a:endParaRPr lang="en-GB" sz="800" u="none" dirty="0"/>
                    </a:p>
                    <a:p>
                      <a:endParaRPr lang="en-GB"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u="none" kern="1200" baseline="0" dirty="0" smtClean="0">
                          <a:solidFill>
                            <a:schemeClr val="dk1"/>
                          </a:solidFill>
                          <a:latin typeface="+mn-lt"/>
                          <a:ea typeface="+mn-ea"/>
                          <a:cs typeface="+mn-cs"/>
                        </a:rPr>
                        <a:t>Read and discuss </a:t>
                      </a:r>
                      <a:r>
                        <a:rPr lang="en-GB" sz="800" b="1" u="none" kern="1200" dirty="0" smtClean="0">
                          <a:solidFill>
                            <a:schemeClr val="dk1"/>
                          </a:solidFill>
                          <a:latin typeface="+mn-lt"/>
                          <a:ea typeface="+mn-ea"/>
                          <a:cs typeface="+mn-cs"/>
                        </a:rPr>
                        <a:t>Ghoul School </a:t>
                      </a:r>
                      <a:r>
                        <a:rPr lang="en-GB" sz="800" b="1" u="none" kern="1200" dirty="0" err="1" smtClean="0">
                          <a:solidFill>
                            <a:schemeClr val="dk1"/>
                          </a:solidFill>
                          <a:latin typeface="+mn-lt"/>
                          <a:ea typeface="+mn-ea"/>
                          <a:cs typeface="+mn-cs"/>
                        </a:rPr>
                        <a:t>Rules</a:t>
                      </a:r>
                      <a:r>
                        <a:rPr lang="en-GB" sz="800" u="none" kern="1200" dirty="0" err="1" smtClean="0">
                          <a:solidFill>
                            <a:schemeClr val="dk1"/>
                          </a:solidFill>
                          <a:latin typeface="+mn-lt"/>
                          <a:ea typeface="+mn-ea"/>
                          <a:cs typeface="+mn-cs"/>
                        </a:rPr>
                        <a:t>by</a:t>
                      </a:r>
                      <a:r>
                        <a:rPr lang="en-GB" sz="800" u="none" kern="1200" dirty="0" smtClean="0">
                          <a:solidFill>
                            <a:schemeClr val="dk1"/>
                          </a:solidFill>
                          <a:latin typeface="+mn-lt"/>
                          <a:ea typeface="+mn-ea"/>
                          <a:cs typeface="+mn-cs"/>
                        </a:rPr>
                        <a:t> Sue Cowling(see </a:t>
                      </a:r>
                      <a:r>
                        <a:rPr lang="en-GB" sz="800" i="1" u="none" kern="1200" dirty="0" smtClean="0">
                          <a:solidFill>
                            <a:schemeClr val="dk1"/>
                          </a:solidFill>
                          <a:latin typeface="+mn-lt"/>
                          <a:ea typeface="+mn-ea"/>
                          <a:cs typeface="+mn-cs"/>
                        </a:rPr>
                        <a:t>resources</a:t>
                      </a:r>
                      <a:r>
                        <a:rPr lang="en-GB" sz="800" u="none"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Write Rule 6 from </a:t>
                      </a:r>
                      <a:r>
                        <a:rPr lang="en-GB" sz="800" b="1" kern="1200" dirty="0" smtClean="0">
                          <a:solidFill>
                            <a:schemeClr val="dk1"/>
                          </a:solidFill>
                          <a:latin typeface="+mn-lt"/>
                          <a:ea typeface="+mn-ea"/>
                          <a:cs typeface="+mn-cs"/>
                        </a:rPr>
                        <a:t>Ghoul School </a:t>
                      </a:r>
                      <a:r>
                        <a:rPr lang="en-GB" sz="800" b="1" kern="1200" dirty="0" err="1" smtClean="0">
                          <a:solidFill>
                            <a:schemeClr val="dk1"/>
                          </a:solidFill>
                          <a:latin typeface="+mn-lt"/>
                          <a:ea typeface="+mn-ea"/>
                          <a:cs typeface="+mn-cs"/>
                        </a:rPr>
                        <a:t>Rules</a:t>
                      </a:r>
                      <a:r>
                        <a:rPr lang="en-GB" sz="800" kern="1200" dirty="0" err="1" smtClean="0">
                          <a:solidFill>
                            <a:schemeClr val="dk1"/>
                          </a:solidFill>
                          <a:latin typeface="+mn-lt"/>
                          <a:ea typeface="+mn-ea"/>
                          <a:cs typeface="+mn-cs"/>
                        </a:rPr>
                        <a:t>on</a:t>
                      </a:r>
                      <a:r>
                        <a:rPr lang="en-GB" sz="800" kern="1200" dirty="0" smtClean="0">
                          <a:solidFill>
                            <a:schemeClr val="dk1"/>
                          </a:solidFill>
                          <a:latin typeface="+mn-lt"/>
                          <a:ea typeface="+mn-ea"/>
                          <a:cs typeface="+mn-cs"/>
                        </a:rPr>
                        <a:t> a flip chart and ask children to find the verb phrase: ‘line up’.  Can children pick out the adverb that says HOW the verb </a:t>
                      </a:r>
                      <a:r>
                        <a:rPr lang="en-GB" sz="800" kern="1200" dirty="0" err="1" smtClean="0">
                          <a:solidFill>
                            <a:schemeClr val="dk1"/>
                          </a:solidFill>
                          <a:latin typeface="+mn-lt"/>
                          <a:ea typeface="+mn-ea"/>
                          <a:cs typeface="+mn-cs"/>
                        </a:rPr>
                        <a:t>happened?Ask</a:t>
                      </a:r>
                      <a:r>
                        <a:rPr lang="en-GB" sz="800" kern="1200" dirty="0" smtClean="0">
                          <a:solidFill>
                            <a:schemeClr val="dk1"/>
                          </a:solidFill>
                          <a:latin typeface="+mn-lt"/>
                          <a:ea typeface="+mn-ea"/>
                          <a:cs typeface="+mn-cs"/>
                        </a:rPr>
                        <a:t> children how else they think this rule could be followed. Brainstorm/rewrite the rule with other adverbs instead of ‘quietly’: </a:t>
                      </a:r>
                      <a:r>
                        <a:rPr lang="en-GB" sz="800" i="1" kern="1200" dirty="0" smtClean="0">
                          <a:solidFill>
                            <a:schemeClr val="dk1"/>
                          </a:solidFill>
                          <a:latin typeface="+mn-lt"/>
                          <a:ea typeface="+mn-ea"/>
                          <a:cs typeface="+mn-cs"/>
                        </a:rPr>
                        <a:t>Line up LOUDLY for the ghost train; Line up SILENTLY…; Line up QUICKLY..</a:t>
                      </a:r>
                      <a:r>
                        <a:rPr lang="en-GB" sz="800" kern="1200" dirty="0" smtClean="0">
                          <a:solidFill>
                            <a:schemeClr val="dk1"/>
                          </a:solidFill>
                          <a:latin typeface="+mn-lt"/>
                          <a:ea typeface="+mn-ea"/>
                          <a:cs typeface="+mn-cs"/>
                        </a:rPr>
                        <a:t>. Each time, ask for volunteers to show you HOW, using the adverb to tell them how to perform the verb. What about adverbs for time and place? What could we replace ‘quietly’ with? (</a:t>
                      </a:r>
                      <a:r>
                        <a:rPr lang="en-GB" sz="800" i="1" kern="1200" dirty="0" smtClean="0">
                          <a:solidFill>
                            <a:schemeClr val="dk1"/>
                          </a:solidFill>
                          <a:latin typeface="+mn-lt"/>
                          <a:ea typeface="+mn-ea"/>
                          <a:cs typeface="+mn-cs"/>
                        </a:rPr>
                        <a:t>first, next, there, here, outside</a:t>
                      </a:r>
                      <a:r>
                        <a:rPr lang="en-GB" sz="800" kern="1200" dirty="0" smtClean="0">
                          <a:solidFill>
                            <a:schemeClr val="dk1"/>
                          </a:solidFill>
                          <a:latin typeface="+mn-lt"/>
                          <a:ea typeface="+mn-ea"/>
                          <a:cs typeface="+mn-cs"/>
                        </a:rPr>
                        <a:t>, etc.)</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PowerPoint: Adverbs</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slides 1 -5 to discuss adverbs and how they modify verbs.</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smtClean="0"/>
                        <a:t>Repeat performance from yesterday: </a:t>
                      </a:r>
                      <a:r>
                        <a:rPr lang="en-GB" sz="800" u="none" baseline="0" dirty="0" err="1" smtClean="0"/>
                        <a:t>Oracy</a:t>
                      </a:r>
                      <a:r>
                        <a:rPr lang="en-GB" sz="800" u="none" baseline="0" dirty="0" smtClean="0"/>
                        <a:t> assessment opportunity</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In pairs, children underline all of the verbs in the rules and then choose adverbs to modify them, or replace adverbs which are already </a:t>
                      </a:r>
                      <a:r>
                        <a:rPr lang="en-GB" sz="800" kern="1200" dirty="0" err="1" smtClean="0">
                          <a:solidFill>
                            <a:schemeClr val="dk1"/>
                          </a:solidFill>
                          <a:latin typeface="+mn-lt"/>
                          <a:ea typeface="+mn-ea"/>
                          <a:cs typeface="+mn-cs"/>
                        </a:rPr>
                        <a:t>there.Children</a:t>
                      </a:r>
                      <a:r>
                        <a:rPr lang="en-GB" sz="800" kern="1200" dirty="0" smtClean="0">
                          <a:solidFill>
                            <a:schemeClr val="dk1"/>
                          </a:solidFill>
                          <a:latin typeface="+mn-lt"/>
                          <a:ea typeface="+mn-ea"/>
                          <a:cs typeface="+mn-cs"/>
                        </a:rPr>
                        <a:t> rewrite the rules neatly for display. </a:t>
                      </a:r>
                      <a:endParaRPr lang="en-US" sz="800" kern="1200" dirty="0" smtClean="0">
                        <a:solidFill>
                          <a:schemeClr val="dk1"/>
                        </a:solidFill>
                        <a:latin typeface="+mn-lt"/>
                        <a:ea typeface="+mn-ea"/>
                        <a:cs typeface="+mn-cs"/>
                      </a:endParaRPr>
                    </a:p>
                    <a:p>
                      <a:pPr lvl="0"/>
                      <a:r>
                        <a:rPr lang="en-GB" sz="1200" u="sng" baseline="0" dirty="0" smtClean="0"/>
                        <a:t>Vocabulary: </a:t>
                      </a:r>
                      <a:r>
                        <a:rPr lang="en-GB" sz="800" u="none" baseline="0" dirty="0" smtClean="0"/>
                        <a:t>glide  flit  clanking  skeleton  permission  corridor</a:t>
                      </a:r>
                      <a:endParaRPr lang="en-GB" sz="800" u="none" baseline="0" dirty="0"/>
                    </a:p>
                  </a:txBody>
                  <a:tcPr/>
                </a:tc>
                <a:extLst>
                  <a:ext uri="{0D108BD9-81ED-4DB2-BD59-A6C34878D82A}">
                    <a16:rowId xmlns="" xmlns:a16="http://schemas.microsoft.com/office/drawing/2014/main" val="10001"/>
                  </a:ext>
                </a:extLst>
              </a:tr>
              <a:tr h="29335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Remind children about </a:t>
                      </a:r>
                      <a:r>
                        <a:rPr lang="en-GB" sz="800" b="1" kern="1200" dirty="0" smtClean="0">
                          <a:solidFill>
                            <a:schemeClr val="dk1"/>
                          </a:solidFill>
                          <a:latin typeface="+mn-lt"/>
                          <a:ea typeface="+mn-ea"/>
                          <a:cs typeface="+mn-cs"/>
                        </a:rPr>
                        <a:t>Ghoul School Rules</a:t>
                      </a:r>
                      <a:r>
                        <a:rPr lang="en-GB" sz="800" kern="1200" dirty="0" smtClean="0">
                          <a:solidFill>
                            <a:schemeClr val="dk1"/>
                          </a:solidFill>
                          <a:latin typeface="+mn-lt"/>
                          <a:ea typeface="+mn-ea"/>
                          <a:cs typeface="+mn-cs"/>
                        </a:rPr>
                        <a:t> and ask what they think rules would be like in other schools, e.g. </a:t>
                      </a:r>
                      <a:r>
                        <a:rPr lang="en-GB" sz="800" i="1" kern="1200" dirty="0" smtClean="0">
                          <a:solidFill>
                            <a:schemeClr val="dk1"/>
                          </a:solidFill>
                          <a:latin typeface="+mn-lt"/>
                          <a:ea typeface="+mn-ea"/>
                          <a:cs typeface="+mn-cs"/>
                        </a:rPr>
                        <a:t>A pirate school, a clown school </a:t>
                      </a:r>
                      <a:r>
                        <a:rPr lang="en-GB" sz="800" kern="1200" dirty="0" smtClean="0">
                          <a:solidFill>
                            <a:schemeClr val="dk1"/>
                          </a:solidFill>
                          <a:latin typeface="+mn-lt"/>
                          <a:ea typeface="+mn-ea"/>
                          <a:cs typeface="+mn-cs"/>
                        </a:rPr>
                        <a:t>etc. Look at slide 6 and discuss some ideas. What other schools can children think of? List alternative schools on a flip chart and choose one to model writing some rules for. Use adverbs to modify the verbs or whole clause for each rule.</a:t>
                      </a:r>
                      <a:endParaRPr lang="en-US" sz="800" kern="1200" dirty="0" smtClean="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Revise adverbs using </a:t>
                      </a:r>
                      <a:r>
                        <a:rPr lang="en-GB" sz="800" b="1" kern="1200" dirty="0" smtClean="0">
                          <a:solidFill>
                            <a:schemeClr val="dk1"/>
                          </a:solidFill>
                          <a:latin typeface="+mn-lt"/>
                          <a:ea typeface="+mn-ea"/>
                          <a:cs typeface="+mn-cs"/>
                        </a:rPr>
                        <a:t>PowerPoint: Adverbs</a:t>
                      </a:r>
                      <a:r>
                        <a:rPr lang="en-GB" sz="800" kern="1200" dirty="0" smtClean="0">
                          <a:solidFill>
                            <a:schemeClr val="dk1"/>
                          </a:solidFill>
                          <a:latin typeface="+mn-lt"/>
                          <a:ea typeface="+mn-ea"/>
                          <a:cs typeface="+mn-cs"/>
                        </a:rPr>
                        <a:t> (slides 1-5).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u="none" baseline="0" dirty="0" err="1" smtClean="0"/>
                        <a:t>Ch</a:t>
                      </a:r>
                      <a:r>
                        <a:rPr lang="en-GB" sz="800" u="none" kern="1200" dirty="0" err="1" smtClean="0">
                          <a:solidFill>
                            <a:schemeClr val="dk1"/>
                          </a:solidFill>
                          <a:latin typeface="+mn-lt"/>
                          <a:ea typeface="+mn-ea"/>
                          <a:cs typeface="+mn-cs"/>
                        </a:rPr>
                        <a:t>n</a:t>
                      </a:r>
                      <a:r>
                        <a:rPr lang="en-GB" sz="800" u="none" kern="1200" dirty="0" smtClean="0">
                          <a:solidFill>
                            <a:schemeClr val="dk1"/>
                          </a:solidFill>
                          <a:latin typeface="+mn-lt"/>
                          <a:ea typeface="+mn-ea"/>
                          <a:cs typeface="+mn-cs"/>
                        </a:rPr>
                        <a:t> read out their set of rules; ask the rest of the class to identify the verbs and adverbs. Compile a book or create a display of </a:t>
                      </a:r>
                      <a:r>
                        <a:rPr lang="en-GB" sz="800" i="1" u="none" kern="1200" dirty="0" smtClean="0">
                          <a:solidFill>
                            <a:schemeClr val="dk1"/>
                          </a:solidFill>
                          <a:latin typeface="+mn-lt"/>
                          <a:ea typeface="+mn-ea"/>
                          <a:cs typeface="+mn-cs"/>
                        </a:rPr>
                        <a:t>Alternative School Rules</a:t>
                      </a:r>
                      <a:r>
                        <a:rPr lang="en-GB" sz="800" u="none" kern="1200" dirty="0" smtClean="0">
                          <a:solidFill>
                            <a:schemeClr val="dk1"/>
                          </a:solidFill>
                          <a:latin typeface="+mn-lt"/>
                          <a:ea typeface="+mn-ea"/>
                          <a:cs typeface="+mn-cs"/>
                        </a:rPr>
                        <a:t> for your classroom.</a:t>
                      </a:r>
                      <a:endParaRPr lang="en-GB" sz="800" u="none" baseline="0" dirty="0"/>
                    </a:p>
                    <a:p>
                      <a:r>
                        <a:rPr lang="en-GB" sz="1200" u="sng" dirty="0"/>
                        <a:t>Mighty </a:t>
                      </a:r>
                      <a:r>
                        <a:rPr lang="en-GB" sz="1200" u="sng" dirty="0" smtClean="0"/>
                        <a:t>Write: </a:t>
                      </a:r>
                      <a:r>
                        <a:rPr lang="en-GB" sz="800" u="none" dirty="0" err="1" smtClean="0"/>
                        <a:t>Chn</a:t>
                      </a:r>
                      <a:r>
                        <a:rPr lang="en-GB" sz="800" u="none" baseline="0" dirty="0" smtClean="0"/>
                        <a:t> work in pairs to choose a type of school and write their own set of rules for it. Rules to include an adverb.</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Add own adverb ideas to working wall</a:t>
                      </a:r>
                      <a:endParaRPr lang="en-GB" sz="800" u="none" dirty="0"/>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Display and enjoy </a:t>
                      </a:r>
                      <a:r>
                        <a:rPr lang="en-GB" sz="800" b="1" kern="1200" dirty="0" smtClean="0">
                          <a:solidFill>
                            <a:schemeClr val="dk1"/>
                          </a:solidFill>
                          <a:latin typeface="+mn-lt"/>
                          <a:ea typeface="+mn-ea"/>
                          <a:cs typeface="+mn-cs"/>
                        </a:rPr>
                        <a:t>Where Teachers Keep Their Pets </a:t>
                      </a:r>
                      <a:r>
                        <a:rPr lang="en-GB" sz="800" kern="1200" dirty="0" smtClean="0">
                          <a:solidFill>
                            <a:schemeClr val="dk1"/>
                          </a:solidFill>
                          <a:latin typeface="+mn-lt"/>
                          <a:ea typeface="+mn-ea"/>
                          <a:cs typeface="+mn-cs"/>
                        </a:rPr>
                        <a:t>by Paul Cookson(</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Can children spot the pattern? Each stanza describes a teacher and their pet. The name of the teacher, the pet type and the place it is kept all rhyme.  </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Use </a:t>
                      </a:r>
                      <a:r>
                        <a:rPr lang="en-GB" sz="800" b="1" kern="1200" dirty="0" smtClean="0">
                          <a:solidFill>
                            <a:schemeClr val="dk1"/>
                          </a:solidFill>
                          <a:latin typeface="+mn-lt"/>
                          <a:ea typeface="+mn-ea"/>
                          <a:cs typeface="+mn-cs"/>
                        </a:rPr>
                        <a:t>PowerPoint: Prepositions</a:t>
                      </a:r>
                      <a:r>
                        <a:rPr lang="en-GB" sz="800" kern="1200" dirty="0" smtClean="0">
                          <a:solidFill>
                            <a:schemeClr val="dk1"/>
                          </a:solidFill>
                          <a:latin typeface="+mn-lt"/>
                          <a:ea typeface="+mn-ea"/>
                          <a:cs typeface="+mn-cs"/>
                        </a:rPr>
                        <a:t> to explore prepositions and how they can be used to express time, place and cause. Can children spot the prepositions in this poem? Highlight one or two.</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Share some examples of new lines. Can children identify the preposition? What is it expressing? Time, place or cause?</a:t>
                      </a:r>
                      <a:endParaRPr lang="en-GB" sz="800" u="none" baseline="0" dirty="0"/>
                    </a:p>
                    <a:p>
                      <a:r>
                        <a:rPr lang="en-GB" sz="1200" u="sng" dirty="0"/>
                        <a:t>Mighty Write</a:t>
                      </a:r>
                      <a:r>
                        <a:rPr lang="en-GB" sz="1200" u="sng" dirty="0" smtClean="0"/>
                        <a:t>: </a:t>
                      </a:r>
                      <a:r>
                        <a:rPr lang="en-GB" sz="800" kern="1200" dirty="0" smtClean="0">
                          <a:solidFill>
                            <a:schemeClr val="dk1"/>
                          </a:solidFill>
                          <a:latin typeface="+mn-lt"/>
                          <a:ea typeface="+mn-ea"/>
                          <a:cs typeface="+mn-cs"/>
                        </a:rPr>
                        <a:t>In pairs, children write on the poem changing the preposition and other words such as nouns adjectives, e.g. </a:t>
                      </a:r>
                      <a:r>
                        <a:rPr lang="en-GB" sz="800" i="1" kern="1200" dirty="0" smtClean="0">
                          <a:solidFill>
                            <a:schemeClr val="dk1"/>
                          </a:solidFill>
                          <a:latin typeface="+mn-lt"/>
                          <a:ea typeface="+mn-ea"/>
                          <a:cs typeface="+mn-cs"/>
                        </a:rPr>
                        <a:t>Mr Spare’s got grizzly bears hiding </a:t>
                      </a:r>
                      <a:r>
                        <a:rPr lang="en-GB" sz="800" i="1" u="sng" kern="1200" dirty="0" smtClean="0">
                          <a:solidFill>
                            <a:schemeClr val="dk1"/>
                          </a:solidFill>
                          <a:latin typeface="+mn-lt"/>
                          <a:ea typeface="+mn-ea"/>
                          <a:cs typeface="+mn-cs"/>
                        </a:rPr>
                        <a:t>underneath</a:t>
                      </a:r>
                      <a:r>
                        <a:rPr lang="en-GB" sz="800" i="1" kern="1200" dirty="0" smtClean="0">
                          <a:solidFill>
                            <a:schemeClr val="dk1"/>
                          </a:solidFill>
                          <a:latin typeface="+mn-lt"/>
                          <a:ea typeface="+mn-ea"/>
                          <a:cs typeface="+mn-cs"/>
                        </a:rPr>
                        <a:t> his spacious flares. </a:t>
                      </a:r>
                      <a:r>
                        <a:rPr lang="en-GB" sz="800" kern="1200" dirty="0" smtClean="0">
                          <a:solidFill>
                            <a:schemeClr val="dk1"/>
                          </a:solidFill>
                          <a:latin typeface="+mn-lt"/>
                          <a:ea typeface="+mn-ea"/>
                          <a:cs typeface="+mn-cs"/>
                        </a:rPr>
                        <a:t>Discuss the change in meaning.</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none" baseline="0" dirty="0" smtClean="0"/>
                        <a:t>: nesting  locks  beneath  various  stains  stoat  spacious</a:t>
                      </a:r>
                      <a:endParaRPr lang="en-GB" sz="800" u="none" dirty="0"/>
                    </a:p>
                  </a:txBody>
                  <a:tcPr/>
                </a:tc>
                <a:tc>
                  <a:txBody>
                    <a:bodyPr/>
                    <a:lstStyle/>
                    <a:p>
                      <a:r>
                        <a:rPr lang="en-GB" sz="1200" u="sng" dirty="0"/>
                        <a:t>Lesson 6</a:t>
                      </a:r>
                      <a:r>
                        <a:rPr lang="en-GB" sz="1200" dirty="0"/>
                        <a:t>: </a:t>
                      </a:r>
                    </a:p>
                    <a:p>
                      <a:pPr lvl="0"/>
                      <a:r>
                        <a:rPr lang="en-GB" sz="1200" u="sng" baseline="0" dirty="0"/>
                        <a:t>Intro</a:t>
                      </a:r>
                      <a:r>
                        <a:rPr lang="en-GB" sz="1200" u="sng" baseline="0" dirty="0" smtClean="0"/>
                        <a:t>: </a:t>
                      </a:r>
                      <a:r>
                        <a:rPr lang="en-GB" sz="800" u="sng" kern="1200" baseline="0" dirty="0" smtClean="0">
                          <a:solidFill>
                            <a:schemeClr val="dk1"/>
                          </a:solidFill>
                          <a:latin typeface="+mn-lt"/>
                          <a:ea typeface="+mn-ea"/>
                          <a:cs typeface="+mn-cs"/>
                        </a:rPr>
                        <a:t>R</a:t>
                      </a:r>
                      <a:r>
                        <a:rPr lang="en-GB" sz="800" kern="1200" dirty="0" smtClean="0">
                          <a:solidFill>
                            <a:schemeClr val="dk1"/>
                          </a:solidFill>
                          <a:latin typeface="+mn-lt"/>
                          <a:ea typeface="+mn-ea"/>
                          <a:cs typeface="+mn-cs"/>
                        </a:rPr>
                        <a:t>ead together the first two stanzas of </a:t>
                      </a:r>
                      <a:r>
                        <a:rPr lang="en-GB" sz="800" b="1" kern="1200" dirty="0" smtClean="0">
                          <a:solidFill>
                            <a:schemeClr val="dk1"/>
                          </a:solidFill>
                          <a:latin typeface="+mn-lt"/>
                          <a:ea typeface="+mn-ea"/>
                          <a:cs typeface="+mn-cs"/>
                        </a:rPr>
                        <a:t>A Sea Creature Ate our Teacher.</a:t>
                      </a:r>
                      <a:r>
                        <a:rPr lang="en-GB" sz="800" b="1"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Discuss ideas around layout and language using prompt sheet (see resources). Display and discuss the ‘Storyboard’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Explain that the boxes can be used to record what happens in each stanza, a bit like the action in a story. Fill in the first box together, include examples of powerful description and action.</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irregular verbs- spoke, forgot (from poem)  Teach other types.</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In small groups, with copies of the poem, children discuss and record the plot of the poem on a blank ‘Storyboard’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t>
                      </a:r>
                      <a:endParaRPr lang="en-US" sz="800" kern="1200" dirty="0" smtClean="0">
                        <a:solidFill>
                          <a:schemeClr val="dk1"/>
                        </a:solidFill>
                        <a:latin typeface="+mn-lt"/>
                        <a:ea typeface="+mn-ea"/>
                        <a:cs typeface="+mn-cs"/>
                      </a:endParaRPr>
                    </a:p>
                    <a:p>
                      <a:r>
                        <a:rPr lang="en-GB" sz="1200" u="sng" dirty="0" smtClean="0"/>
                        <a:t>Mighty </a:t>
                      </a:r>
                      <a:r>
                        <a:rPr lang="en-GB" sz="1200" u="sng" dirty="0"/>
                        <a:t>Write</a:t>
                      </a:r>
                      <a:r>
                        <a:rPr lang="en-GB" sz="1200" u="sng" dirty="0" smtClean="0"/>
                        <a:t>: </a:t>
                      </a:r>
                      <a:r>
                        <a:rPr lang="en-GB" sz="800" u="none" dirty="0" smtClean="0"/>
                        <a:t>Plan and write their own stanza in their group</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1200" u="sng" baseline="0" dirty="0" smtClean="0"/>
                        <a:t> </a:t>
                      </a:r>
                      <a:r>
                        <a:rPr lang="en-GB" sz="800" u="none" baseline="0" dirty="0" smtClean="0"/>
                        <a:t>inquisitive  tide  bulging  spoke  identify  stench  rotten   mass   forgotten   hideous  snaking  </a:t>
                      </a:r>
                      <a:r>
                        <a:rPr lang="en-GB" sz="800" u="none" baseline="0" dirty="0" err="1" smtClean="0"/>
                        <a:t>vaccumed</a:t>
                      </a:r>
                      <a:r>
                        <a:rPr lang="en-GB" sz="800" u="none" baseline="0" dirty="0" smtClean="0"/>
                        <a:t>   digest  lunge  revolting  staggering  smirked</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7125046"/>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779524">
                <a:tc gridSpan="3">
                  <a:txBody>
                    <a:bodyPr/>
                    <a:lstStyle/>
                    <a:p>
                      <a:r>
                        <a:rPr lang="en-GB" sz="2400" dirty="0"/>
                        <a:t>English Text: </a:t>
                      </a:r>
                      <a:r>
                        <a:rPr lang="en-GB" sz="2400" dirty="0" smtClean="0"/>
                        <a:t>School</a:t>
                      </a:r>
                      <a:r>
                        <a:rPr lang="en-GB" sz="2400" baseline="0" dirty="0" smtClean="0"/>
                        <a:t> Poems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207676">
                <a:tc>
                  <a:txBody>
                    <a:bodyPr/>
                    <a:lstStyle/>
                    <a:p>
                      <a:r>
                        <a:rPr lang="en-GB" sz="1200" u="sng" dirty="0"/>
                        <a:t>Lesson</a:t>
                      </a:r>
                      <a:r>
                        <a:rPr lang="en-GB" sz="1200" u="sng" baseline="0" dirty="0"/>
                        <a:t> </a:t>
                      </a:r>
                      <a:r>
                        <a:rPr lang="en-GB" sz="1200" u="sng" baseline="0" dirty="0" smtClean="0"/>
                        <a:t>7:</a:t>
                      </a:r>
                      <a:endParaRPr lang="en-GB" sz="1200" u="sng" baseline="0" dirty="0"/>
                    </a:p>
                    <a:p>
                      <a:pPr lvl="0"/>
                      <a:r>
                        <a:rPr lang="en-GB" sz="1200" u="sng" baseline="0" dirty="0"/>
                        <a:t>WOW</a:t>
                      </a:r>
                      <a:r>
                        <a:rPr lang="en-GB" sz="800" u="none" baseline="0" dirty="0" smtClean="0"/>
                        <a:t>: </a:t>
                      </a:r>
                      <a:r>
                        <a:rPr lang="en-GB" sz="800" u="none" strike="noStrike" kern="1200" dirty="0" smtClean="0">
                          <a:solidFill>
                            <a:schemeClr val="dk1"/>
                          </a:solidFill>
                          <a:latin typeface="+mn-lt"/>
                          <a:ea typeface="+mn-ea"/>
                          <a:cs typeface="+mn-cs"/>
                        </a:rPr>
                        <a:t>Display and reread </a:t>
                      </a:r>
                      <a:r>
                        <a:rPr lang="en-GB" sz="800" b="1" u="none" strike="noStrike" kern="1200" dirty="0" smtClean="0">
                          <a:solidFill>
                            <a:schemeClr val="dk1"/>
                          </a:solidFill>
                          <a:latin typeface="+mn-lt"/>
                          <a:ea typeface="+mn-ea"/>
                          <a:cs typeface="+mn-cs"/>
                        </a:rPr>
                        <a:t>A Sea Creature Ate our Teacher </a:t>
                      </a:r>
                      <a:r>
                        <a:rPr lang="en-GB" sz="800" u="none" strike="noStrike" kern="1200" dirty="0" smtClean="0">
                          <a:solidFill>
                            <a:schemeClr val="dk1"/>
                          </a:solidFill>
                          <a:latin typeface="+mn-lt"/>
                          <a:ea typeface="+mn-ea"/>
                          <a:cs typeface="+mn-cs"/>
                        </a:rPr>
                        <a:t>by Brian Moses(</a:t>
                      </a:r>
                      <a:r>
                        <a:rPr lang="en-GB" sz="800" i="1" u="none" strike="noStrike" kern="1200" dirty="0" smtClean="0">
                          <a:solidFill>
                            <a:schemeClr val="dk1"/>
                          </a:solidFill>
                          <a:latin typeface="+mn-lt"/>
                          <a:ea typeface="+mn-ea"/>
                          <a:cs typeface="+mn-cs"/>
                        </a:rPr>
                        <a:t>see resources</a:t>
                      </a:r>
                      <a:r>
                        <a:rPr lang="en-GB" sz="800" u="none" strike="noStrike" kern="1200" dirty="0" smtClean="0">
                          <a:solidFill>
                            <a:schemeClr val="dk1"/>
                          </a:solidFill>
                          <a:latin typeface="+mn-lt"/>
                          <a:ea typeface="+mn-ea"/>
                          <a:cs typeface="+mn-cs"/>
                        </a:rPr>
                        <a:t>).Ask children to think, pair, share ideas for another school trip they could go on where the teacher is eaten! It could be </a:t>
                      </a:r>
                      <a:r>
                        <a:rPr lang="en-GB" sz="800" i="1" u="none" strike="noStrike" kern="1200" dirty="0" smtClean="0">
                          <a:solidFill>
                            <a:schemeClr val="dk1"/>
                          </a:solidFill>
                          <a:latin typeface="+mn-lt"/>
                          <a:ea typeface="+mn-ea"/>
                          <a:cs typeface="+mn-cs"/>
                        </a:rPr>
                        <a:t>a shopping mall, a theme park, a museum </a:t>
                      </a:r>
                      <a:r>
                        <a:rPr lang="en-GB" sz="800" u="none" strike="noStrike" kern="1200" dirty="0" smtClean="0">
                          <a:solidFill>
                            <a:schemeClr val="dk1"/>
                          </a:solidFill>
                          <a:latin typeface="+mn-lt"/>
                          <a:ea typeface="+mn-ea"/>
                          <a:cs typeface="+mn-cs"/>
                        </a:rPr>
                        <a:t>etc. As a class, </a:t>
                      </a:r>
                      <a:r>
                        <a:rPr lang="en-GB" sz="800" u="sng" strike="noStrike" kern="1200" dirty="0" smtClean="0">
                          <a:solidFill>
                            <a:schemeClr val="dk1"/>
                          </a:solidFill>
                          <a:latin typeface="+mn-lt"/>
                          <a:ea typeface="+mn-ea"/>
                          <a:cs typeface="+mn-cs"/>
                        </a:rPr>
                        <a:t>agree on one location</a:t>
                      </a:r>
                      <a:r>
                        <a:rPr lang="en-GB" sz="800" u="none" strike="noStrike" kern="1200" dirty="0" smtClean="0">
                          <a:solidFill>
                            <a:schemeClr val="dk1"/>
                          </a:solidFill>
                          <a:latin typeface="+mn-lt"/>
                          <a:ea typeface="+mn-ea"/>
                          <a:cs typeface="+mn-cs"/>
                        </a:rPr>
                        <a:t> for your poem, e.g. </a:t>
                      </a:r>
                      <a:r>
                        <a:rPr lang="en-GB" sz="800" i="1" u="none" strike="noStrike" kern="1200" dirty="0" smtClean="0">
                          <a:solidFill>
                            <a:schemeClr val="dk1"/>
                          </a:solidFill>
                          <a:latin typeface="+mn-lt"/>
                          <a:ea typeface="+mn-ea"/>
                          <a:cs typeface="+mn-cs"/>
                        </a:rPr>
                        <a:t>supermarket. </a:t>
                      </a:r>
                      <a:r>
                        <a:rPr lang="en-GB" sz="800" u="none" strike="noStrike" kern="1200" dirty="0" smtClean="0">
                          <a:solidFill>
                            <a:schemeClr val="dk1"/>
                          </a:solidFill>
                          <a:latin typeface="+mn-lt"/>
                          <a:ea typeface="+mn-ea"/>
                          <a:cs typeface="+mn-cs"/>
                        </a:rPr>
                        <a:t>Ask them to shut their eyes and imagine what the monster looks like. Children then describe their monster to a partner. Collect some words and phrases on a flip chart. Include how it looks, smells, feels, sounds and moves. Use ideas to complete a class version of the ‘Notes on your Monster ’activity sheet (</a:t>
                      </a:r>
                      <a:r>
                        <a:rPr lang="en-GB" sz="800" i="1" u="none" strike="noStrike" kern="1200" dirty="0" smtClean="0">
                          <a:solidFill>
                            <a:schemeClr val="dk1"/>
                          </a:solidFill>
                          <a:latin typeface="+mn-lt"/>
                          <a:ea typeface="+mn-ea"/>
                          <a:cs typeface="+mn-cs"/>
                        </a:rPr>
                        <a:t>see resources</a:t>
                      </a:r>
                      <a:r>
                        <a:rPr lang="en-GB" sz="800" u="none" strike="noStrike" kern="1200" dirty="0" smtClean="0">
                          <a:solidFill>
                            <a:schemeClr val="dk1"/>
                          </a:solidFill>
                          <a:latin typeface="+mn-lt"/>
                          <a:ea typeface="+mn-ea"/>
                          <a:cs typeface="+mn-cs"/>
                        </a:rPr>
                        <a:t>). </a:t>
                      </a:r>
                      <a:endParaRPr lang="en-US" sz="800" u="none" strike="noStrik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adjectives, verbs, adverbs and prepositions in the poem</a:t>
                      </a:r>
                      <a:endParaRPr lang="en-GB" sz="800" u="none" baseline="0" dirty="0"/>
                    </a:p>
                    <a:p>
                      <a:r>
                        <a:rPr lang="en-GB" sz="1200" u="sng" baseline="0" dirty="0" err="1"/>
                        <a:t>Oracy</a:t>
                      </a:r>
                      <a:r>
                        <a:rPr lang="en-GB" sz="1200" u="sng" baseline="0" dirty="0" smtClean="0"/>
                        <a:t>: </a:t>
                      </a:r>
                      <a:r>
                        <a:rPr lang="en-GB" sz="800" u="none" baseline="0" dirty="0" smtClean="0"/>
                        <a:t>Discuss ideas in their group</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Distribute blank copies of ‘Notes on your Monster’(</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Children think of and record ideas for powerful verbs, adverbs and adjectives to describe the monster. They make use of a range of prepositions. As a group, children explore the shared description of the monster created during the teaching. They discuss rich language they can use to describe their own monster while the teacher helps to decide which column it goes into. e.g. </a:t>
                      </a:r>
                      <a:r>
                        <a:rPr lang="en-GB" sz="800" i="1" kern="1200" dirty="0" smtClean="0">
                          <a:solidFill>
                            <a:schemeClr val="dk1"/>
                          </a:solidFill>
                          <a:latin typeface="+mn-lt"/>
                          <a:ea typeface="+mn-ea"/>
                          <a:cs typeface="+mn-cs"/>
                        </a:rPr>
                        <a:t>scuttles </a:t>
                      </a:r>
                      <a:r>
                        <a:rPr lang="en-GB" sz="800" i="1" strike="sngStrike" kern="1200" dirty="0" smtClean="0">
                          <a:solidFill>
                            <a:schemeClr val="dk1"/>
                          </a:solidFill>
                          <a:latin typeface="+mn-lt"/>
                          <a:ea typeface="+mn-ea"/>
                          <a:cs typeface="+mn-cs"/>
                        </a:rPr>
                        <a:t>quickly</a:t>
                      </a:r>
                      <a:r>
                        <a:rPr lang="en-GB" sz="800" i="1" kern="1200" dirty="0" smtClean="0">
                          <a:solidFill>
                            <a:schemeClr val="dk1"/>
                          </a:solidFill>
                          <a:latin typeface="+mn-lt"/>
                          <a:ea typeface="+mn-ea"/>
                          <a:cs typeface="+mn-cs"/>
                        </a:rPr>
                        <a:t> rapidly</a:t>
                      </a:r>
                      <a:r>
                        <a:rPr lang="en-GB" sz="800" kern="1200" dirty="0" smtClean="0">
                          <a:solidFill>
                            <a:schemeClr val="dk1"/>
                          </a:solidFill>
                          <a:latin typeface="+mn-lt"/>
                          <a:ea typeface="+mn-ea"/>
                          <a:cs typeface="+mn-cs"/>
                        </a:rPr>
                        <a:t> or </a:t>
                      </a:r>
                      <a:r>
                        <a:rPr lang="en-GB" sz="800" i="1" kern="1200" dirty="0" smtClean="0">
                          <a:solidFill>
                            <a:schemeClr val="dk1"/>
                          </a:solidFill>
                          <a:latin typeface="+mn-lt"/>
                          <a:ea typeface="+mn-ea"/>
                          <a:cs typeface="+mn-cs"/>
                        </a:rPr>
                        <a:t>oozes </a:t>
                      </a:r>
                      <a:r>
                        <a:rPr lang="en-GB" sz="800" i="1" strike="sngStrike" kern="1200" dirty="0" smtClean="0">
                          <a:solidFill>
                            <a:schemeClr val="dk1"/>
                          </a:solidFill>
                          <a:latin typeface="+mn-lt"/>
                          <a:ea typeface="+mn-ea"/>
                          <a:cs typeface="+mn-cs"/>
                        </a:rPr>
                        <a:t>pink goo</a:t>
                      </a:r>
                      <a:r>
                        <a:rPr lang="en-GB" sz="800" i="1" kern="1200" dirty="0" smtClean="0">
                          <a:solidFill>
                            <a:schemeClr val="dk1"/>
                          </a:solidFill>
                          <a:latin typeface="+mn-lt"/>
                          <a:ea typeface="+mn-ea"/>
                          <a:cs typeface="+mn-cs"/>
                        </a:rPr>
                        <a:t> green slime</a:t>
                      </a:r>
                      <a:endParaRPr lang="en-GB" sz="800" u="none" dirty="0"/>
                    </a:p>
                    <a:p>
                      <a:r>
                        <a:rPr lang="en-GB" sz="1200" u="sng" baseline="0" dirty="0"/>
                        <a:t>Vocabulary</a:t>
                      </a:r>
                      <a:r>
                        <a:rPr lang="en-GB" sz="800" u="none" baseline="0" dirty="0" smtClean="0"/>
                        <a:t>: Revise previous day</a:t>
                      </a:r>
                      <a:endParaRPr lang="en-GB" sz="800" u="none" baseline="0" dirty="0"/>
                    </a:p>
                    <a:p>
                      <a:endParaRPr lang="en-GB" sz="1400" u="sng" dirty="0"/>
                    </a:p>
                  </a:txBody>
                  <a:tcPr/>
                </a:tc>
                <a:tc>
                  <a:txBody>
                    <a:bodyPr/>
                    <a:lstStyle/>
                    <a:p>
                      <a:r>
                        <a:rPr lang="en-GB" sz="1200" u="sng" dirty="0"/>
                        <a:t>Lesson </a:t>
                      </a:r>
                      <a:r>
                        <a:rPr lang="en-GB" sz="1200" u="sng" dirty="0" smtClean="0"/>
                        <a:t>8</a:t>
                      </a:r>
                      <a:r>
                        <a:rPr lang="en-GB" sz="1200" dirty="0" smtClean="0"/>
                        <a:t>:</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t>
                      </a:r>
                      <a:r>
                        <a:rPr lang="en-GB" sz="800" b="1" kern="1200" dirty="0" smtClean="0">
                          <a:solidFill>
                            <a:schemeClr val="dk1"/>
                          </a:solidFill>
                          <a:latin typeface="+mn-lt"/>
                          <a:ea typeface="+mn-ea"/>
                          <a:cs typeface="+mn-cs"/>
                        </a:rPr>
                        <a:t>A Supermarket Creature Ate our Teacher </a:t>
                      </a:r>
                      <a:r>
                        <a:rPr lang="en-GB" sz="800" kern="1200" dirty="0" smtClean="0">
                          <a:solidFill>
                            <a:schemeClr val="dk1"/>
                          </a:solidFill>
                          <a:latin typeface="+mn-lt"/>
                          <a:ea typeface="+mn-ea"/>
                          <a:cs typeface="+mn-cs"/>
                        </a:rPr>
                        <a:t>(</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This is an example of the poem adapted for the super market. Read and notice what words have been kept from the original poem and what has been tweaked to change it.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Model write a class plan to write the first stanza of a class poem, taking suggestions from the class and trying to follow the poem structure. Point out that we can keep the original rhyming words in our new poem to help us.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adjectives, verbs, adverbs and prepositions in the poem</a:t>
                      </a:r>
                      <a:endParaRPr lang="en-GB" sz="800" u="none" baseline="0" dirty="0"/>
                    </a:p>
                    <a:p>
                      <a:r>
                        <a:rPr lang="en-GB" sz="1200" u="sng" baseline="0" dirty="0" err="1"/>
                        <a:t>Oracy</a:t>
                      </a:r>
                      <a:r>
                        <a:rPr lang="en-GB" sz="1200" u="sng" baseline="0" dirty="0" smtClean="0"/>
                        <a:t>: </a:t>
                      </a:r>
                      <a:r>
                        <a:rPr lang="en-GB" sz="800" u="none" baseline="0" dirty="0" smtClean="0"/>
                        <a:t>Rehearse and perform their poem in their group</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use the shared plan to draft new stanzas for their poem. Explain that they need to make sure that each stanza acts like a paragraph, organising the information for each section of the planning sheet. Encourage children to use parts of the original poem by Brian Moses, but to look for opportunities to use their own ideas for powerful verbs and adverbs in order to show how, when and why the monster moved. They should also incorporate their own ideas for adjectives and prepositions.</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inquiring  aisles  jingling that’ll</a:t>
                      </a:r>
                      <a:endParaRPr lang="en-GB" sz="800" u="none" dirty="0"/>
                    </a:p>
                    <a:p>
                      <a:endParaRPr lang="en-GB" dirty="0"/>
                    </a:p>
                  </a:txBody>
                  <a:tcPr/>
                </a:tc>
                <a:tc>
                  <a:txBody>
                    <a:bodyPr/>
                    <a:lstStyle/>
                    <a:p>
                      <a:r>
                        <a:rPr lang="en-GB" sz="1200" u="sng" dirty="0"/>
                        <a:t>Lesson </a:t>
                      </a:r>
                      <a:r>
                        <a:rPr lang="en-GB" sz="1200" u="sng" dirty="0" smtClean="0"/>
                        <a:t>9</a:t>
                      </a:r>
                      <a:r>
                        <a:rPr lang="en-GB" sz="1200" dirty="0" smtClean="0"/>
                        <a:t>:</a:t>
                      </a:r>
                      <a:endParaRPr lang="en-GB" sz="1200" dirty="0"/>
                    </a:p>
                    <a:p>
                      <a:r>
                        <a:rPr lang="en-GB" sz="1200" u="sng" baseline="0" dirty="0" smtClean="0"/>
                        <a:t>Intro:</a:t>
                      </a:r>
                      <a:r>
                        <a:rPr lang="en-GB" sz="1800" b="1" kern="1200" dirty="0" smtClean="0">
                          <a:solidFill>
                            <a:schemeClr val="dk1"/>
                          </a:solidFill>
                          <a:latin typeface="+mn-lt"/>
                          <a:ea typeface="+mn-ea"/>
                          <a:cs typeface="+mn-cs"/>
                        </a:rPr>
                        <a:t> </a:t>
                      </a:r>
                      <a:endParaRPr lang="en-US" sz="1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Share good examples of children’s writing with the class.</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Display a copy of one, under a </a:t>
                      </a:r>
                      <a:r>
                        <a:rPr lang="en-GB" sz="800" kern="1200" dirty="0" err="1" smtClean="0">
                          <a:solidFill>
                            <a:schemeClr val="dk1"/>
                          </a:solidFill>
                          <a:latin typeface="+mn-lt"/>
                          <a:ea typeface="+mn-ea"/>
                          <a:cs typeface="+mn-cs"/>
                        </a:rPr>
                        <a:t>visualiser</a:t>
                      </a:r>
                      <a:r>
                        <a:rPr lang="en-GB" sz="800" kern="1200" dirty="0" smtClean="0">
                          <a:solidFill>
                            <a:schemeClr val="dk1"/>
                          </a:solidFill>
                          <a:latin typeface="+mn-lt"/>
                          <a:ea typeface="+mn-ea"/>
                          <a:cs typeface="+mn-cs"/>
                        </a:rPr>
                        <a:t> or </a:t>
                      </a:r>
                      <a:r>
                        <a:rPr lang="en-GB" sz="800" kern="1200" dirty="0" err="1" smtClean="0">
                          <a:solidFill>
                            <a:schemeClr val="dk1"/>
                          </a:solidFill>
                          <a:latin typeface="+mn-lt"/>
                          <a:ea typeface="+mn-ea"/>
                          <a:cs typeface="+mn-cs"/>
                        </a:rPr>
                        <a:t>scanned,and</a:t>
                      </a:r>
                      <a:r>
                        <a:rPr lang="en-GB" sz="800" kern="1200" dirty="0" smtClean="0">
                          <a:solidFill>
                            <a:schemeClr val="dk1"/>
                          </a:solidFill>
                          <a:latin typeface="+mn-lt"/>
                          <a:ea typeface="+mn-ea"/>
                          <a:cs typeface="+mn-cs"/>
                        </a:rPr>
                        <a:t> explain that the writer has kindly given you permission to use it as an example of how to improve our writing. Read together as a class and ask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to give reasons why this is a good </a:t>
                      </a:r>
                      <a:r>
                        <a:rPr lang="en-GB" sz="800" kern="1200" dirty="0" err="1" smtClean="0">
                          <a:solidFill>
                            <a:schemeClr val="dk1"/>
                          </a:solidFill>
                          <a:latin typeface="+mn-lt"/>
                          <a:ea typeface="+mn-ea"/>
                          <a:cs typeface="+mn-cs"/>
                        </a:rPr>
                        <a:t>poem.Then</a:t>
                      </a:r>
                      <a:r>
                        <a:rPr lang="en-GB" sz="800" kern="1200" dirty="0" smtClean="0">
                          <a:solidFill>
                            <a:schemeClr val="dk1"/>
                          </a:solidFill>
                          <a:latin typeface="+mn-lt"/>
                          <a:ea typeface="+mn-ea"/>
                          <a:cs typeface="+mn-cs"/>
                        </a:rPr>
                        <a:t> agree that all writing can be improved (including teachers’). Discuss and compile an editing list, e.g. </a:t>
                      </a:r>
                      <a:r>
                        <a:rPr lang="en-GB" sz="800" i="1" kern="1200" dirty="0" smtClean="0">
                          <a:solidFill>
                            <a:schemeClr val="dk1"/>
                          </a:solidFill>
                          <a:latin typeface="+mn-lt"/>
                          <a:ea typeface="+mn-ea"/>
                          <a:cs typeface="+mn-cs"/>
                        </a:rPr>
                        <a:t>check sense, check rhythm still flows, check rhyme scheme still applies, check for and replace boring vocabulary</a:t>
                      </a:r>
                      <a:r>
                        <a:rPr lang="en-GB" sz="800" kern="1200" dirty="0" smtClean="0">
                          <a:solidFill>
                            <a:schemeClr val="dk1"/>
                          </a:solidFill>
                          <a:latin typeface="+mn-lt"/>
                          <a:ea typeface="+mn-ea"/>
                          <a:cs typeface="+mn-cs"/>
                        </a:rPr>
                        <a:t> </a:t>
                      </a:r>
                      <a:r>
                        <a:rPr lang="en-GB" sz="800" kern="1200" dirty="0" err="1" smtClean="0">
                          <a:solidFill>
                            <a:schemeClr val="dk1"/>
                          </a:solidFill>
                          <a:latin typeface="+mn-lt"/>
                          <a:ea typeface="+mn-ea"/>
                          <a:cs typeface="+mn-cs"/>
                        </a:rPr>
                        <a:t>etc.Model</a:t>
                      </a:r>
                      <a:r>
                        <a:rPr lang="en-GB" sz="800" kern="1200" dirty="0" smtClean="0">
                          <a:solidFill>
                            <a:schemeClr val="dk1"/>
                          </a:solidFill>
                          <a:latin typeface="+mn-lt"/>
                          <a:ea typeface="+mn-ea"/>
                          <a:cs typeface="+mn-cs"/>
                        </a:rPr>
                        <a:t> using this list to improve one stanza of the example poem, encouraging </a:t>
                      </a:r>
                      <a:r>
                        <a:rPr lang="en-GB" sz="800" kern="1200" dirty="0" err="1" smtClean="0">
                          <a:solidFill>
                            <a:schemeClr val="dk1"/>
                          </a:solidFill>
                          <a:latin typeface="+mn-lt"/>
                          <a:ea typeface="+mn-ea"/>
                          <a:cs typeface="+mn-cs"/>
                        </a:rPr>
                        <a:t>chn</a:t>
                      </a:r>
                      <a:r>
                        <a:rPr lang="en-GB" sz="800" kern="1200" dirty="0" smtClean="0">
                          <a:solidFill>
                            <a:schemeClr val="dk1"/>
                          </a:solidFill>
                          <a:latin typeface="+mn-lt"/>
                          <a:ea typeface="+mn-ea"/>
                          <a:cs typeface="+mn-cs"/>
                        </a:rPr>
                        <a:t> to help you but encouraging respect for the writer’s </a:t>
                      </a:r>
                      <a:r>
                        <a:rPr lang="en-GB" sz="800" kern="1200" dirty="0" err="1" smtClean="0">
                          <a:solidFill>
                            <a:schemeClr val="dk1"/>
                          </a:solidFill>
                          <a:latin typeface="+mn-lt"/>
                          <a:ea typeface="+mn-ea"/>
                          <a:cs typeface="+mn-cs"/>
                        </a:rPr>
                        <a:t>feelings!Remind</a:t>
                      </a:r>
                      <a:r>
                        <a:rPr lang="en-GB" sz="800" kern="1200" dirty="0" smtClean="0">
                          <a:solidFill>
                            <a:schemeClr val="dk1"/>
                          </a:solidFill>
                          <a:latin typeface="+mn-lt"/>
                          <a:ea typeface="+mn-ea"/>
                          <a:cs typeface="+mn-cs"/>
                        </a:rPr>
                        <a:t> children that they are aiming for humorous poetry, so exaggeration using description will help here. Add </a:t>
                      </a:r>
                      <a:r>
                        <a:rPr lang="en-GB" sz="800" i="1" kern="1200" dirty="0" smtClean="0">
                          <a:solidFill>
                            <a:schemeClr val="dk1"/>
                          </a:solidFill>
                          <a:latin typeface="+mn-lt"/>
                          <a:ea typeface="+mn-ea"/>
                          <a:cs typeface="+mn-cs"/>
                        </a:rPr>
                        <a:t>check for exaggeration</a:t>
                      </a:r>
                      <a:r>
                        <a:rPr lang="en-GB" sz="800" kern="1200" dirty="0" smtClean="0">
                          <a:solidFill>
                            <a:schemeClr val="dk1"/>
                          </a:solidFill>
                          <a:latin typeface="+mn-lt"/>
                          <a:ea typeface="+mn-ea"/>
                          <a:cs typeface="+mn-cs"/>
                        </a:rPr>
                        <a:t> to the editing list.</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err="1" smtClean="0"/>
                        <a:t>Chn</a:t>
                      </a:r>
                      <a:r>
                        <a:rPr lang="en-GB" sz="800" u="none" baseline="0" dirty="0" smtClean="0"/>
                        <a:t> identify and discuss effectiveness of  adjectives, verbs, adverbs and prepositions in the  selected poems</a:t>
                      </a:r>
                    </a:p>
                    <a:p>
                      <a:r>
                        <a:rPr lang="en-GB" sz="1200" u="sng" baseline="0" dirty="0" err="1" smtClean="0"/>
                        <a:t>Oracy</a:t>
                      </a:r>
                      <a:r>
                        <a:rPr lang="en-GB" sz="1200" u="sng" baseline="0" dirty="0" smtClean="0"/>
                        <a:t>: </a:t>
                      </a:r>
                      <a:r>
                        <a:rPr lang="en-GB" sz="800" u="none" baseline="0" dirty="0" smtClean="0"/>
                        <a:t>Justify opinions in editing session.</a:t>
                      </a:r>
                      <a:endParaRPr lang="en-GB" sz="800" u="none" baseline="0" dirty="0"/>
                    </a:p>
                    <a:p>
                      <a:r>
                        <a:rPr lang="en-GB" sz="1200" u="sng" dirty="0" smtClean="0"/>
                        <a:t>Extended </a:t>
                      </a:r>
                      <a:r>
                        <a:rPr lang="en-GB" sz="1200" u="sng" dirty="0"/>
                        <a:t>Write</a:t>
                      </a:r>
                      <a:r>
                        <a:rPr lang="en-GB" sz="1200" u="sng" dirty="0" smtClean="0"/>
                        <a:t>: </a:t>
                      </a:r>
                      <a:r>
                        <a:rPr lang="en-GB" sz="800" u="none" dirty="0" err="1" smtClean="0"/>
                        <a:t>Chn</a:t>
                      </a:r>
                      <a:r>
                        <a:rPr lang="en-GB" sz="800" u="none" dirty="0" smtClean="0"/>
                        <a:t> choose their own location and monster. </a:t>
                      </a:r>
                      <a:r>
                        <a:rPr lang="en-GB" sz="800" u="none" dirty="0" err="1" smtClean="0"/>
                        <a:t>Chn</a:t>
                      </a:r>
                      <a:r>
                        <a:rPr lang="en-GB" sz="800" u="none" dirty="0" smtClean="0"/>
                        <a:t> independently plan and write their own poem : A </a:t>
                      </a:r>
                      <a:r>
                        <a:rPr lang="en-GB" sz="800" u="sng" dirty="0" smtClean="0"/>
                        <a:t>________</a:t>
                      </a:r>
                      <a:r>
                        <a:rPr lang="en-GB" sz="800" u="sng" baseline="0" dirty="0" smtClean="0"/>
                        <a:t> </a:t>
                      </a:r>
                      <a:r>
                        <a:rPr lang="en-GB" sz="800" u="none" baseline="0" dirty="0" smtClean="0"/>
                        <a:t>ate my teacher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Choose effective language from </a:t>
                      </a:r>
                      <a:r>
                        <a:rPr lang="en-GB" sz="800" u="none" baseline="0" dirty="0" err="1" smtClean="0"/>
                        <a:t>chn’s</a:t>
                      </a:r>
                      <a:r>
                        <a:rPr lang="en-GB" sz="800" u="none" baseline="0" dirty="0" smtClean="0"/>
                        <a:t> writing</a:t>
                      </a:r>
                      <a:endParaRPr lang="en-GB" sz="800" u="none" baseline="0" dirty="0"/>
                    </a:p>
                  </a:txBody>
                  <a:tcPr/>
                </a:tc>
                <a:extLst>
                  <a:ext uri="{0D108BD9-81ED-4DB2-BD59-A6C34878D82A}">
                    <a16:rowId xmlns:a16="http://schemas.microsoft.com/office/drawing/2014/main" xmlns="" val="10001"/>
                  </a:ext>
                </a:extLst>
              </a:tr>
              <a:tr h="28708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dirty="0"/>
                    </a:p>
                  </a:txBody>
                  <a:tcPr/>
                </a:tc>
                <a:tc>
                  <a:txBody>
                    <a:bodyPr/>
                    <a:lstStyle/>
                    <a:p>
                      <a:endParaRPr lang="en-GB" sz="800" u="none" dirty="0"/>
                    </a:p>
                  </a:txBody>
                  <a:tcPr/>
                </a:tc>
                <a:tc>
                  <a:txBody>
                    <a:bodyPr/>
                    <a:lstStyle/>
                    <a:p>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928794" cy="6858000"/>
          </a:xfrm>
          <a:solidFill>
            <a:schemeClr val="bg2">
              <a:lumMod val="50000"/>
            </a:schemeClr>
          </a:solidFill>
        </p:spPr>
        <p:txBody>
          <a:bodyPr/>
          <a:lstStyle/>
          <a:p>
            <a:endParaRPr lang="en-US" dirty="0"/>
          </a:p>
        </p:txBody>
      </p:sp>
      <p:pic>
        <p:nvPicPr>
          <p:cNvPr id="1026" name="Picture 2" descr="C:\Users\Teacher\Pictures\51-M4NMZiUL._SX423_BO1,204,203,200_.jpg"/>
          <p:cNvPicPr>
            <a:picLocks noGrp="1" noChangeAspect="1" noChangeArrowheads="1"/>
          </p:cNvPicPr>
          <p:nvPr>
            <p:ph idx="1"/>
          </p:nvPr>
        </p:nvPicPr>
        <p:blipFill>
          <a:blip r:embed="rId2"/>
          <a:srcRect/>
          <a:stretch>
            <a:fillRect/>
          </a:stretch>
        </p:blipFill>
        <p:spPr bwMode="auto">
          <a:xfrm>
            <a:off x="1928794" y="0"/>
            <a:ext cx="5429288" cy="6858000"/>
          </a:xfrm>
          <a:prstGeom prst="rect">
            <a:avLst/>
          </a:prstGeom>
          <a:noFill/>
        </p:spPr>
      </p:pic>
      <p:sp>
        <p:nvSpPr>
          <p:cNvPr id="5" name="Rectangle 4"/>
          <p:cNvSpPr/>
          <p:nvPr/>
        </p:nvSpPr>
        <p:spPr>
          <a:xfrm>
            <a:off x="7358082" y="0"/>
            <a:ext cx="1785918" cy="68580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 xmlns:p14="http://schemas.microsoft.com/office/powerpoint/2010/main" val="57770273"/>
              </p:ext>
            </p:extLst>
          </p:nvPr>
        </p:nvGraphicFramePr>
        <p:xfrm>
          <a:off x="0" y="-2"/>
          <a:ext cx="9144000" cy="6858002"/>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17750">
                <a:tc gridSpan="3">
                  <a:txBody>
                    <a:bodyPr/>
                    <a:lstStyle/>
                    <a:p>
                      <a:r>
                        <a:rPr lang="en-GB" sz="2400" dirty="0"/>
                        <a:t>English Text: </a:t>
                      </a:r>
                      <a:r>
                        <a:rPr lang="en-GB" sz="2400" dirty="0" err="1"/>
                        <a:t>Grendel</a:t>
                      </a:r>
                      <a:r>
                        <a:rPr lang="en-GB" sz="2400" dirty="0"/>
                        <a:t> A Cautionary Tale About Chocolate</a:t>
                      </a:r>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004980">
                <a:tc>
                  <a:txBody>
                    <a:bodyPr/>
                    <a:lstStyle/>
                    <a:p>
                      <a:r>
                        <a:rPr lang="en-GB" sz="1200" u="sng" dirty="0"/>
                        <a:t>Lesson</a:t>
                      </a:r>
                      <a:r>
                        <a:rPr lang="en-GB" sz="1200" u="sng" baseline="0" dirty="0"/>
                        <a:t> 1:</a:t>
                      </a:r>
                    </a:p>
                    <a:p>
                      <a:r>
                        <a:rPr lang="en-GB" sz="1200" u="sng" baseline="0" dirty="0"/>
                        <a:t>WOW: </a:t>
                      </a:r>
                      <a:r>
                        <a:rPr lang="en-US" sz="800" u="none" baseline="0" dirty="0"/>
                        <a:t>Look at the illustration of </a:t>
                      </a:r>
                      <a:r>
                        <a:rPr lang="en-US" sz="800" u="none" baseline="0" dirty="0" err="1"/>
                        <a:t>Grendel</a:t>
                      </a:r>
                      <a:r>
                        <a:rPr lang="en-US" sz="800" u="none" baseline="0" dirty="0"/>
                        <a:t> sitting on the log on the title page – without revealing the cover or title of the book. Who is this? What are they like? What do you think they are doing? Focus on the gaze of </a:t>
                      </a:r>
                      <a:r>
                        <a:rPr lang="en-US" sz="800" u="none" baseline="0" dirty="0" err="1"/>
                        <a:t>Grendel</a:t>
                      </a:r>
                      <a:r>
                        <a:rPr lang="en-US" sz="800" u="none" baseline="0" dirty="0"/>
                        <a:t>, what is he looking at? What does that suggest about him?</a:t>
                      </a:r>
                      <a:endParaRPr lang="en-GB" sz="800" u="none" baseline="0" dirty="0"/>
                    </a:p>
                    <a:p>
                      <a:r>
                        <a:rPr lang="en-GB" sz="1200" u="sng" baseline="0" dirty="0"/>
                        <a:t>Grammar</a:t>
                      </a:r>
                      <a:r>
                        <a:rPr lang="en-GB" sz="1200" u="none" baseline="0"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smtClean="0"/>
                        <a:t>: </a:t>
                      </a:r>
                      <a:endParaRPr lang="en-GB" sz="1200" dirty="0"/>
                    </a:p>
                    <a:p>
                      <a:r>
                        <a:rPr lang="en-GB" sz="1200" u="sng" dirty="0"/>
                        <a:t>Mighty Write: </a:t>
                      </a:r>
                    </a:p>
                    <a:p>
                      <a:r>
                        <a:rPr lang="en-GB" sz="1200" u="sng" baseline="0" dirty="0"/>
                        <a:t>Vocabulary: </a:t>
                      </a:r>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u="none" baseline="0" dirty="0"/>
                        <a:t>Read story to page 6.Begin story map. Describe characters of Grendel and mum.</a:t>
                      </a:r>
                    </a:p>
                    <a:p>
                      <a:r>
                        <a:rPr lang="en-GB" sz="1200" u="sng" baseline="0" dirty="0"/>
                        <a:t>Grammar</a:t>
                      </a:r>
                      <a:r>
                        <a:rPr lang="en-GB" sz="1200" u="none" baseline="0" dirty="0"/>
                        <a:t>: </a:t>
                      </a:r>
                      <a:r>
                        <a:rPr lang="en-GB" sz="800" u="none" baseline="0" dirty="0"/>
                        <a:t>Inverted commas NNG Activity </a:t>
                      </a:r>
                      <a:r>
                        <a:rPr lang="en-GB" sz="800" u="none" baseline="0" dirty="0" smtClean="0"/>
                        <a:t>1c.8 Who said?</a:t>
                      </a:r>
                      <a:endParaRPr lang="en-GB" sz="800" u="none" baseline="0" dirty="0"/>
                    </a:p>
                    <a:p>
                      <a:r>
                        <a:rPr lang="en-GB" sz="1200" u="sng" baseline="0" dirty="0" err="1"/>
                        <a:t>Oracy</a:t>
                      </a:r>
                      <a:r>
                        <a:rPr lang="en-GB" sz="1200" u="sng" baseline="0" dirty="0"/>
                        <a:t>: </a:t>
                      </a:r>
                      <a:r>
                        <a:rPr lang="en-GB" sz="800" u="none" baseline="0" dirty="0"/>
                        <a:t>Freeze Frame – give reasons for personality traits of Grendel and mum. Act out page 3.</a:t>
                      </a:r>
                    </a:p>
                    <a:p>
                      <a:r>
                        <a:rPr lang="en-GB" sz="1200" u="sng" dirty="0"/>
                        <a:t>Mighty Write: </a:t>
                      </a:r>
                      <a:r>
                        <a:rPr lang="en-GB" sz="800" u="none" dirty="0"/>
                        <a:t>Rewrite page 3- </a:t>
                      </a:r>
                      <a:r>
                        <a:rPr lang="en-GB" sz="800" u="none" dirty="0" err="1"/>
                        <a:t>chn</a:t>
                      </a:r>
                      <a:r>
                        <a:rPr lang="en-GB" sz="800" u="none" dirty="0"/>
                        <a:t> putting inverted commas in correct places and changing said to a better </a:t>
                      </a:r>
                      <a:r>
                        <a:rPr lang="en-GB" sz="800" u="none" dirty="0" smtClean="0"/>
                        <a:t>verb</a:t>
                      </a:r>
                      <a:r>
                        <a:rPr lang="en-GB" sz="800" u="sng" dirty="0"/>
                        <a:t>.</a:t>
                      </a:r>
                    </a:p>
                    <a:p>
                      <a:r>
                        <a:rPr lang="en-GB" sz="1200" u="sng" baseline="0" dirty="0"/>
                        <a:t>Vocabulary: </a:t>
                      </a:r>
                      <a:r>
                        <a:rPr lang="en-GB" sz="800" u="none" baseline="0" dirty="0"/>
                        <a:t>cautionary  tale  snatched  I’ll  delicious  note magic</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 </a:t>
                      </a:r>
                      <a:r>
                        <a:rPr lang="en-GB" sz="800" u="none" baseline="0" dirty="0"/>
                        <a:t>Read to page 18. Predict what happens next. Continue story map. </a:t>
                      </a:r>
                    </a:p>
                    <a:p>
                      <a:r>
                        <a:rPr lang="en-GB" sz="1200" u="sng" baseline="0" dirty="0"/>
                        <a:t>Grammar</a:t>
                      </a:r>
                      <a:r>
                        <a:rPr lang="en-GB" sz="1200" u="none" baseline="0" dirty="0"/>
                        <a:t>: </a:t>
                      </a:r>
                      <a:r>
                        <a:rPr lang="en-GB" sz="800" u="none" baseline="0" dirty="0"/>
                        <a:t>Inverted commas in different sentence types.  NNG Activity 1c.9: Sorting Sentence Types</a:t>
                      </a:r>
                    </a:p>
                    <a:p>
                      <a:r>
                        <a:rPr lang="en-GB" sz="1200" u="sng" baseline="0" dirty="0" err="1"/>
                        <a:t>Oracy</a:t>
                      </a:r>
                      <a:r>
                        <a:rPr lang="en-GB" sz="1200" u="sng" baseline="0" dirty="0"/>
                        <a:t>: </a:t>
                      </a:r>
                      <a:r>
                        <a:rPr lang="en-GB" sz="800" u="none" baseline="0" dirty="0"/>
                        <a:t>Act out story so far.</a:t>
                      </a:r>
                    </a:p>
                    <a:p>
                      <a:r>
                        <a:rPr lang="en-GB" sz="1200" u="sng" dirty="0"/>
                        <a:t>Mighty Write: </a:t>
                      </a:r>
                      <a:r>
                        <a:rPr lang="en-GB" sz="800" u="none" dirty="0"/>
                        <a:t>Rewrite pages 15-18 putting in inverted commas.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none" baseline="0" dirty="0"/>
                        <a:t> </a:t>
                      </a:r>
                      <a:r>
                        <a:rPr lang="en-GB" sz="800" u="none" baseline="0" dirty="0"/>
                        <a:t>sensible  slurp  until  roared </a:t>
                      </a:r>
                    </a:p>
                    <a:p>
                      <a:endParaRPr lang="en-GB" dirty="0"/>
                    </a:p>
                  </a:txBody>
                  <a:tcPr/>
                </a:tc>
                <a:extLst>
                  <a:ext uri="{0D108BD9-81ED-4DB2-BD59-A6C34878D82A}">
                    <a16:rowId xmlns="" xmlns:a16="http://schemas.microsoft.com/office/drawing/2014/main" val="10001"/>
                  </a:ext>
                </a:extLst>
              </a:tr>
              <a:tr h="225560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 </a:t>
                      </a:r>
                      <a:r>
                        <a:rPr lang="en-GB" sz="800" u="none" baseline="0" dirty="0"/>
                        <a:t>Read pages 19,20. Discuss use of </a:t>
                      </a:r>
                      <a:r>
                        <a:rPr lang="en-GB" sz="800" u="none" baseline="0" dirty="0" err="1"/>
                        <a:t>elipses</a:t>
                      </a:r>
                      <a:r>
                        <a:rPr lang="en-GB" sz="800" u="none" baseline="0" dirty="0"/>
                        <a:t>. Predict how he will solve the problem. Read rest of story and finish story map.</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a:t>
                      </a:r>
                      <a:r>
                        <a:rPr lang="en-GB" sz="800" u="none" baseline="0" dirty="0"/>
                        <a:t>Continue Inverted commas in different sentence types.  NNG Activity 1c.9: Sorting Sentence Types</a:t>
                      </a:r>
                    </a:p>
                    <a:p>
                      <a:r>
                        <a:rPr lang="en-GB" sz="1200" u="sng" baseline="0" dirty="0" err="1"/>
                        <a:t>Oracy</a:t>
                      </a:r>
                      <a:r>
                        <a:rPr lang="en-GB" sz="1200" u="sng" baseline="0" dirty="0"/>
                        <a:t>: </a:t>
                      </a:r>
                      <a:r>
                        <a:rPr lang="en-GB" sz="800" u="none" baseline="0" dirty="0"/>
                        <a:t>Act out whole story</a:t>
                      </a:r>
                    </a:p>
                    <a:p>
                      <a:r>
                        <a:rPr lang="en-GB" sz="1200" u="sng" dirty="0"/>
                        <a:t>Mighty Write: </a:t>
                      </a:r>
                      <a:r>
                        <a:rPr lang="en-GB" sz="800" u="none" dirty="0"/>
                        <a:t>Rewrite page 22 putting in inverted commas.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800" u="sng" baseline="0" dirty="0"/>
                        <a:t> </a:t>
                      </a:r>
                      <a:r>
                        <a:rPr lang="en-GB" sz="800" u="none" baseline="0" dirty="0"/>
                        <a:t>claws  moral  yesterday  familiar  moral</a:t>
                      </a:r>
                      <a:endParaRPr lang="en-GB" sz="800" u="none" dirty="0"/>
                    </a:p>
                  </a:txBody>
                  <a:tcPr/>
                </a:tc>
                <a:tc>
                  <a:txBody>
                    <a:bodyPr/>
                    <a:lstStyle/>
                    <a:p>
                      <a:r>
                        <a:rPr lang="en-GB" sz="1200" u="sng" dirty="0"/>
                        <a:t>Lesson 5</a:t>
                      </a:r>
                      <a:r>
                        <a:rPr lang="en-GB" sz="1200" dirty="0"/>
                        <a:t>:</a:t>
                      </a:r>
                    </a:p>
                    <a:p>
                      <a:r>
                        <a:rPr lang="en-GB" sz="1200" u="sng" baseline="0" dirty="0"/>
                        <a:t>Intro: </a:t>
                      </a:r>
                      <a:r>
                        <a:rPr lang="en-GB" sz="800" u="none" baseline="0" dirty="0"/>
                        <a:t>Look at CDLP resources- Watch video clips of author David Lucas. </a:t>
                      </a:r>
                    </a:p>
                    <a:p>
                      <a:r>
                        <a:rPr lang="en-GB" sz="1200" u="sng" baseline="0" dirty="0"/>
                        <a:t>Grammar</a:t>
                      </a:r>
                      <a:r>
                        <a:rPr lang="en-GB" sz="1200" u="none" baseline="0" dirty="0"/>
                        <a:t>: </a:t>
                      </a:r>
                      <a:r>
                        <a:rPr lang="en-GB" sz="800" u="none" baseline="0" dirty="0"/>
                        <a:t>Expanded noun phrases. NNG  Activity 2.17 :Nonsense phrases</a:t>
                      </a:r>
                    </a:p>
                    <a:p>
                      <a:r>
                        <a:rPr lang="en-GB" sz="1200" u="sng" baseline="0" dirty="0" err="1"/>
                        <a:t>Oracy</a:t>
                      </a:r>
                      <a:r>
                        <a:rPr lang="en-GB" sz="1200" u="sng" baseline="0" dirty="0"/>
                        <a:t>: </a:t>
                      </a:r>
                      <a:r>
                        <a:rPr lang="en-GB" sz="800" u="none" baseline="0" dirty="0"/>
                        <a:t>Hot seating  - discussing character of Grendel.</a:t>
                      </a:r>
                    </a:p>
                    <a:p>
                      <a:r>
                        <a:rPr lang="en-GB" sz="1200" u="sng" dirty="0"/>
                        <a:t>Mighty Write</a:t>
                      </a:r>
                      <a:r>
                        <a:rPr lang="en-GB" sz="800" u="sng" dirty="0"/>
                        <a:t>: </a:t>
                      </a:r>
                      <a:r>
                        <a:rPr lang="en-GB" sz="800" u="none" dirty="0"/>
                        <a:t>Model write then </a:t>
                      </a:r>
                      <a:r>
                        <a:rPr lang="en-GB" sz="800" u="none" dirty="0" err="1"/>
                        <a:t>chn</a:t>
                      </a:r>
                      <a:r>
                        <a:rPr lang="en-GB" sz="800" u="none" dirty="0"/>
                        <a:t> write description of Grendel including expanded noun phrases.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sng" baseline="0" dirty="0"/>
                        <a:t> </a:t>
                      </a:r>
                      <a:r>
                        <a:rPr lang="en-GB" sz="800" u="none" baseline="0" dirty="0"/>
                        <a:t>Adjectives </a:t>
                      </a:r>
                      <a:endParaRPr lang="en-GB" sz="800" u="none"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GB" sz="800" u="none" baseline="0" dirty="0"/>
                        <a:t> </a:t>
                      </a:r>
                      <a:r>
                        <a:rPr lang="en-GB" sz="1200" u="sng" baseline="0" dirty="0"/>
                        <a:t>Assessment </a:t>
                      </a:r>
                      <a:r>
                        <a:rPr lang="en-GB" sz="1200" u="sng" baseline="0" dirty="0" smtClean="0"/>
                        <a:t>Toolkit: </a:t>
                      </a:r>
                      <a:r>
                        <a:rPr lang="en-GB" sz="800" u="none" baseline="0" dirty="0"/>
                        <a:t>Autumn Term - Description</a:t>
                      </a:r>
                      <a:endParaRPr lang="en-GB" sz="800" u="none" dirty="0"/>
                    </a:p>
                    <a:p>
                      <a:endParaRPr lang="en-GB" dirty="0"/>
                    </a:p>
                  </a:txBody>
                  <a:tcPr/>
                </a:tc>
                <a:tc>
                  <a:txBody>
                    <a:bodyPr/>
                    <a:lstStyle/>
                    <a:p>
                      <a:r>
                        <a:rPr lang="en-GB" sz="1200" u="sng" dirty="0"/>
                        <a:t>Lesson 6</a:t>
                      </a:r>
                      <a:r>
                        <a:rPr lang="en-GB" sz="1200" dirty="0"/>
                        <a:t>: </a:t>
                      </a:r>
                    </a:p>
                    <a:p>
                      <a:r>
                        <a:rPr lang="en-GB" sz="1200" u="sng" baseline="0" dirty="0"/>
                        <a:t>Intro: </a:t>
                      </a:r>
                      <a:r>
                        <a:rPr lang="en-GB" sz="800" u="none" baseline="0" dirty="0"/>
                        <a:t>Read Grendel’s diary extract ( teacher’s own writing as a </a:t>
                      </a:r>
                      <a:r>
                        <a:rPr lang="en-GB" sz="800" u="none" baseline="0" dirty="0" err="1"/>
                        <a:t>wagoll</a:t>
                      </a:r>
                      <a:r>
                        <a:rPr lang="en-GB" sz="800" u="none" baseline="0" dirty="0"/>
                        <a:t>) Find key features.</a:t>
                      </a:r>
                    </a:p>
                    <a:p>
                      <a:r>
                        <a:rPr lang="en-GB" sz="1200" u="sng" baseline="0" dirty="0"/>
                        <a:t>Grammar</a:t>
                      </a:r>
                      <a:r>
                        <a:rPr lang="en-GB" sz="1200" u="none" baseline="0" dirty="0"/>
                        <a:t>: </a:t>
                      </a:r>
                      <a:r>
                        <a:rPr lang="en-GB" sz="800" u="none" baseline="0" dirty="0"/>
                        <a:t>Adverbials NNG Activity 3:12 Adverbial slots. Use </a:t>
                      </a:r>
                      <a:r>
                        <a:rPr lang="en-GB" sz="800" u="none" baseline="0" dirty="0" err="1"/>
                        <a:t>wagoll</a:t>
                      </a:r>
                      <a:r>
                        <a:rPr lang="en-GB" sz="800" u="none" baseline="0" dirty="0"/>
                        <a:t> to revise adverbials</a:t>
                      </a:r>
                    </a:p>
                    <a:p>
                      <a:r>
                        <a:rPr lang="en-GB" sz="1200" u="sng" baseline="0" dirty="0" err="1"/>
                        <a:t>Oracy</a:t>
                      </a:r>
                      <a:r>
                        <a:rPr lang="en-GB" sz="1200" u="sng" baseline="0" dirty="0"/>
                        <a:t>: </a:t>
                      </a:r>
                      <a:r>
                        <a:rPr lang="en-GB" sz="800" u="none" baseline="0" dirty="0"/>
                        <a:t>Freeze frame each page. Choosing different </a:t>
                      </a:r>
                      <a:r>
                        <a:rPr lang="en-GB" sz="800" u="none" baseline="0" dirty="0" err="1"/>
                        <a:t>chn</a:t>
                      </a:r>
                      <a:r>
                        <a:rPr lang="en-GB" sz="800" u="none" baseline="0" dirty="0"/>
                        <a:t> to act out Grendel and what he would say in a diary.</a:t>
                      </a:r>
                    </a:p>
                    <a:p>
                      <a:r>
                        <a:rPr lang="en-GB" sz="1200" u="sng" dirty="0"/>
                        <a:t>Extended Write: </a:t>
                      </a:r>
                      <a:r>
                        <a:rPr lang="en-GB" sz="800" u="none" dirty="0"/>
                        <a:t>Model write  then </a:t>
                      </a:r>
                      <a:r>
                        <a:rPr lang="en-GB" sz="800" u="none" dirty="0" err="1"/>
                        <a:t>chn</a:t>
                      </a:r>
                      <a:r>
                        <a:rPr lang="en-GB" sz="800" u="none" dirty="0"/>
                        <a:t> write diary extract of their day by pretending to be Grendel. </a:t>
                      </a:r>
                      <a:endParaRPr lang="en-GB" sz="800" u="none" dirty="0" smtClean="0"/>
                    </a:p>
                    <a:p>
                      <a:r>
                        <a:rPr lang="en-GB" sz="1200" u="sng" baseline="0" dirty="0" smtClean="0"/>
                        <a:t>Vocabulary:</a:t>
                      </a:r>
                      <a:r>
                        <a:rPr lang="en-GB" sz="800" u="sng" baseline="0" dirty="0" smtClean="0"/>
                        <a:t> </a:t>
                      </a:r>
                      <a:r>
                        <a:rPr lang="en-GB" sz="900" u="none" dirty="0" smtClean="0"/>
                        <a:t>Revise </a:t>
                      </a:r>
                      <a:r>
                        <a:rPr lang="en-GB" sz="900" u="none" dirty="0"/>
                        <a:t>all so far.</a:t>
                      </a:r>
                    </a:p>
                    <a:p>
                      <a:r>
                        <a:rPr lang="en-GB" sz="1200" u="sng" baseline="0" dirty="0"/>
                        <a:t>Assessment </a:t>
                      </a:r>
                      <a:r>
                        <a:rPr lang="en-GB" sz="1200" u="sng" baseline="0" dirty="0" smtClean="0"/>
                        <a:t>Toolkit</a:t>
                      </a:r>
                      <a:r>
                        <a:rPr lang="en-GB" sz="1200" u="none" baseline="0" dirty="0" smtClean="0"/>
                        <a:t>: </a:t>
                      </a:r>
                      <a:r>
                        <a:rPr lang="en-GB" sz="800" u="none" baseline="0" dirty="0" smtClean="0"/>
                        <a:t>Autumn </a:t>
                      </a:r>
                      <a:r>
                        <a:rPr lang="en-GB" sz="800" u="none" baseline="0" dirty="0"/>
                        <a:t>Term – Fictional Recount in the Form of a Diary</a:t>
                      </a:r>
                      <a:endParaRPr lang="en-GB" sz="800" u="sng"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1400" dirty="0"/>
                    </a:p>
                  </a:txBody>
                  <a:tcPr/>
                </a:tc>
                <a:extLst>
                  <a:ext uri="{0D108BD9-81ED-4DB2-BD59-A6C34878D82A}">
                    <a16:rowId xmlns="" xmlns:a16="http://schemas.microsoft.com/office/drawing/2014/main" val="10002"/>
                  </a:ext>
                </a:extLst>
              </a:tr>
              <a:tr h="1879669">
                <a:tc>
                  <a:txBody>
                    <a:bodyPr/>
                    <a:lstStyle/>
                    <a:p>
                      <a:r>
                        <a:rPr lang="en-GB" sz="1200" u="sng" dirty="0"/>
                        <a:t>Lesson </a:t>
                      </a:r>
                      <a:r>
                        <a:rPr lang="en-GB" sz="1200" u="sng" dirty="0" smtClean="0"/>
                        <a:t>7:</a:t>
                      </a:r>
                      <a:endParaRPr lang="en-GB" sz="1200"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 </a:t>
                      </a:r>
                      <a:r>
                        <a:rPr lang="en-GB" sz="800" u="none" baseline="0" dirty="0"/>
                        <a:t>Using NNL text structure sheet choose a different object other than chocolate and create a new adventure. Plan out new story as a story map</a:t>
                      </a:r>
                      <a:r>
                        <a:rPr lang="en-GB" sz="1200" u="none"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 </a:t>
                      </a:r>
                      <a:r>
                        <a:rPr lang="en-GB" sz="1200" u="none" baseline="0" dirty="0"/>
                        <a:t> </a:t>
                      </a:r>
                      <a:r>
                        <a:rPr lang="en-GB" sz="800" u="none" baseline="0" dirty="0"/>
                        <a:t>Adverbials NNG Activity 3:16 Transform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a:t>: </a:t>
                      </a:r>
                      <a:r>
                        <a:rPr lang="en-GB" sz="800" u="none" baseline="0" dirty="0"/>
                        <a:t>Give ideas for new adventure/ shared plan and write</a:t>
                      </a:r>
                    </a:p>
                    <a:p>
                      <a:r>
                        <a:rPr lang="en-GB" sz="1200" u="sng" dirty="0"/>
                        <a:t>Mighty Write:</a:t>
                      </a:r>
                      <a:r>
                        <a:rPr lang="en-GB" sz="1200" u="none" dirty="0"/>
                        <a:t> </a:t>
                      </a:r>
                      <a:r>
                        <a:rPr lang="en-GB" sz="800" u="none" dirty="0"/>
                        <a:t>Class Shared Write of the story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a:t>Revise all so far</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a:t>Intro: </a:t>
                      </a:r>
                      <a:r>
                        <a:rPr lang="en-GB" sz="800" u="none" baseline="0" dirty="0"/>
                        <a:t>Read class story from day before. Take some sentences  and change it into a diary extract form.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Grammar</a:t>
                      </a:r>
                      <a:r>
                        <a:rPr lang="en-GB" sz="1200" u="none" baseline="0" dirty="0"/>
                        <a:t>: </a:t>
                      </a:r>
                      <a:r>
                        <a:rPr lang="en-GB" sz="800" u="none" baseline="0" dirty="0"/>
                        <a:t>Adverbials NNG Activity 3:16 Transform it!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err="1"/>
                        <a:t>Oracy</a:t>
                      </a:r>
                      <a:r>
                        <a:rPr lang="en-GB" sz="1200" u="sng" baseline="0" dirty="0"/>
                        <a:t>: </a:t>
                      </a:r>
                      <a:r>
                        <a:rPr lang="en-GB" sz="800" u="none" baseline="0" dirty="0"/>
                        <a:t>Give ideas for changing sentences.</a:t>
                      </a:r>
                    </a:p>
                    <a:p>
                      <a:r>
                        <a:rPr lang="en-GB" sz="1200" u="sng" dirty="0"/>
                        <a:t>Mighty Write: </a:t>
                      </a:r>
                      <a:r>
                        <a:rPr lang="en-GB" sz="800" u="none" dirty="0"/>
                        <a:t>Write new story in the form of a dairy extract by writing from the perspective of the main character.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Assessment </a:t>
                      </a:r>
                      <a:r>
                        <a:rPr lang="en-GB" sz="1200" u="sng" baseline="0" dirty="0" smtClean="0"/>
                        <a:t>Toolkit</a:t>
                      </a:r>
                      <a:r>
                        <a:rPr lang="en-GB" sz="1200" u="none" baseline="0" dirty="0" smtClean="0"/>
                        <a:t>: </a:t>
                      </a:r>
                      <a:r>
                        <a:rPr lang="en-GB" sz="800" u="none" baseline="0" dirty="0"/>
                        <a:t>Autumn Term – Fictional Recount in the Form of a </a:t>
                      </a:r>
                      <a:r>
                        <a:rPr lang="en-GB" sz="800" u="none" baseline="0" dirty="0" smtClean="0"/>
                        <a:t>Diary</a:t>
                      </a:r>
                      <a:endParaRPr lang="en-GB" sz="8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9:</a:t>
                      </a:r>
                      <a:endParaRPr lang="en-GB" sz="12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none" dirty="0" smtClean="0"/>
                        <a:t>Narrative </a:t>
                      </a:r>
                      <a:r>
                        <a:rPr lang="en-GB" sz="1200" u="none" dirty="0"/>
                        <a:t>– </a:t>
                      </a:r>
                      <a:r>
                        <a:rPr lang="en-GB" sz="800" u="none" dirty="0"/>
                        <a:t>use NNG text structure. </a:t>
                      </a:r>
                      <a:r>
                        <a:rPr lang="en-GB" sz="800" u="none" dirty="0" err="1"/>
                        <a:t>Chn</a:t>
                      </a:r>
                      <a:r>
                        <a:rPr lang="en-GB" sz="800" u="none" dirty="0"/>
                        <a:t> plan and write their own story. Can write up as a diary extract but as a narrative including inverted </a:t>
                      </a:r>
                      <a:r>
                        <a:rPr lang="en-GB" sz="800" u="none" dirty="0" smtClean="0"/>
                        <a:t>commas</a:t>
                      </a:r>
                      <a:r>
                        <a:rPr lang="en-GB" sz="800" u="none" baseline="0" dirty="0" smtClean="0"/>
                        <a:t> or invent new story – A Cautionary Tale About .......</a:t>
                      </a:r>
                      <a:endParaRPr lang="en-GB" sz="800" u="none" dirty="0"/>
                    </a:p>
                  </a:txBody>
                  <a:tcPr/>
                </a:tc>
                <a:extLst>
                  <a:ext uri="{0D108BD9-81ED-4DB2-BD59-A6C34878D82A}">
                    <a16:rowId xmlns=""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643042" cy="6858000"/>
          </a:xfrm>
          <a:solidFill>
            <a:schemeClr val="accent4">
              <a:lumMod val="50000"/>
            </a:schemeClr>
          </a:solidFill>
        </p:spPr>
        <p:txBody>
          <a:bodyPr/>
          <a:lstStyle/>
          <a:p>
            <a:endParaRPr lang="en-US" dirty="0"/>
          </a:p>
        </p:txBody>
      </p:sp>
      <p:pic>
        <p:nvPicPr>
          <p:cNvPr id="2050" name="Picture 2" descr="C:\Users\Teacher\Pictures\9781410961129.jpg"/>
          <p:cNvPicPr>
            <a:picLocks noGrp="1" noChangeAspect="1" noChangeArrowheads="1"/>
          </p:cNvPicPr>
          <p:nvPr>
            <p:ph idx="1"/>
          </p:nvPr>
        </p:nvPicPr>
        <p:blipFill>
          <a:blip r:embed="rId2"/>
          <a:srcRect/>
          <a:stretch>
            <a:fillRect/>
          </a:stretch>
        </p:blipFill>
        <p:spPr bwMode="auto">
          <a:xfrm>
            <a:off x="1643042" y="0"/>
            <a:ext cx="5786478" cy="6857999"/>
          </a:xfrm>
          <a:prstGeom prst="rect">
            <a:avLst/>
          </a:prstGeom>
          <a:noFill/>
        </p:spPr>
      </p:pic>
      <p:sp>
        <p:nvSpPr>
          <p:cNvPr id="5" name="Rectangle 4"/>
          <p:cNvSpPr/>
          <p:nvPr/>
        </p:nvSpPr>
        <p:spPr>
          <a:xfrm>
            <a:off x="7429520" y="0"/>
            <a:ext cx="1714480" cy="6858000"/>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58003"/>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733591">
                <a:tc gridSpan="3">
                  <a:txBody>
                    <a:bodyPr/>
                    <a:lstStyle/>
                    <a:p>
                      <a:r>
                        <a:rPr lang="en-GB" sz="2400" dirty="0"/>
                        <a:t>English Text</a:t>
                      </a:r>
                      <a:r>
                        <a:rPr lang="en-GB" sz="2400" dirty="0" smtClean="0"/>
                        <a:t>: </a:t>
                      </a:r>
                      <a:r>
                        <a:rPr lang="en-GB" sz="2400" dirty="0" err="1" smtClean="0"/>
                        <a:t>Ratpunzel</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113267">
                <a:tc>
                  <a:txBody>
                    <a:bodyPr/>
                    <a:lstStyle/>
                    <a:p>
                      <a:r>
                        <a:rPr lang="en-GB" sz="1200" u="sng" dirty="0"/>
                        <a:t>Lesson</a:t>
                      </a:r>
                      <a:r>
                        <a:rPr lang="en-GB" sz="1200" u="sng" baseline="0" dirty="0"/>
                        <a:t> 1:</a:t>
                      </a:r>
                    </a:p>
                    <a:p>
                      <a:r>
                        <a:rPr lang="en-GB" sz="1200" u="sng" baseline="0" dirty="0"/>
                        <a:t>WOW: </a:t>
                      </a:r>
                      <a:r>
                        <a:rPr lang="en-GB" sz="800" u="none" baseline="0" dirty="0" smtClean="0"/>
                        <a:t>Watch cartoon of </a:t>
                      </a:r>
                      <a:r>
                        <a:rPr lang="en-GB" sz="800" u="none" baseline="0" dirty="0" err="1" smtClean="0"/>
                        <a:t>Rapunzel</a:t>
                      </a:r>
                      <a:r>
                        <a:rPr lang="en-GB" sz="800" u="none" baseline="0" dirty="0" smtClean="0"/>
                        <a:t> or clip from Tangled. Read story of </a:t>
                      </a:r>
                      <a:r>
                        <a:rPr lang="en-GB" sz="800" u="none" baseline="0" dirty="0" err="1" smtClean="0"/>
                        <a:t>Rapunzel</a:t>
                      </a:r>
                      <a:r>
                        <a:rPr lang="en-GB" sz="800" u="none" baseline="0" dirty="0" smtClean="0"/>
                        <a:t> – discuss similarities/differences with fairytale.. Make story map.</a:t>
                      </a:r>
                      <a:endParaRPr lang="en-GB" sz="800" u="none" baseline="0" dirty="0"/>
                    </a:p>
                    <a:p>
                      <a:r>
                        <a:rPr lang="en-GB" sz="1200" u="sng" baseline="0" dirty="0"/>
                        <a:t>Grammar</a:t>
                      </a:r>
                      <a:r>
                        <a:rPr lang="en-GB" sz="1200" u="none" baseline="0" dirty="0" smtClean="0"/>
                        <a:t>: </a:t>
                      </a:r>
                      <a:r>
                        <a:rPr lang="en-GB" sz="800" u="none" baseline="0" dirty="0" smtClean="0"/>
                        <a:t>Adverbial Phrases- Find adverbial phrases in the story. Sort them into 3 headings-  When. How, Where. Teach comma usage if adverbial phrase is at the front of the sentence.</a:t>
                      </a:r>
                      <a:endParaRPr lang="en-GB" sz="800" u="none" baseline="0" dirty="0"/>
                    </a:p>
                    <a:p>
                      <a:r>
                        <a:rPr lang="en-GB" sz="1200" u="sng" baseline="0" dirty="0" err="1"/>
                        <a:t>Oracy</a:t>
                      </a:r>
                      <a:r>
                        <a:rPr lang="en-GB" sz="1200" u="sng" baseline="0" dirty="0" smtClean="0"/>
                        <a:t>: </a:t>
                      </a:r>
                      <a:r>
                        <a:rPr lang="en-GB" sz="800" u="none" baseline="0" dirty="0" smtClean="0"/>
                        <a:t>Use Sentence Starters from NNL to discuss story.</a:t>
                      </a:r>
                      <a:endParaRPr lang="en-GB" sz="800" u="none" baseline="0" dirty="0"/>
                    </a:p>
                    <a:p>
                      <a:r>
                        <a:rPr lang="en-GB" sz="1200" u="sng" dirty="0"/>
                        <a:t>Mighty </a:t>
                      </a:r>
                      <a:r>
                        <a:rPr lang="en-GB" sz="1200" u="sng" dirty="0" smtClean="0"/>
                        <a:t>Write: </a:t>
                      </a:r>
                      <a:r>
                        <a:rPr lang="en-GB" sz="800" u="none" dirty="0" err="1" smtClean="0"/>
                        <a:t>Chn</a:t>
                      </a:r>
                      <a:r>
                        <a:rPr lang="en-GB" sz="800" u="none" baseline="0" dirty="0" smtClean="0"/>
                        <a:t> write their own sentences using WHEN adverbials.</a:t>
                      </a:r>
                      <a:endParaRPr lang="en-GB" sz="800" u="none" dirty="0"/>
                    </a:p>
                    <a:p>
                      <a:r>
                        <a:rPr lang="en-GB" sz="1200" u="sng" baseline="0" dirty="0"/>
                        <a:t>Vocabulary: </a:t>
                      </a:r>
                      <a:r>
                        <a:rPr lang="en-GB" sz="800" u="none" baseline="0" dirty="0" smtClean="0"/>
                        <a:t>fetch  forest  begged  mercy cruel </a:t>
                      </a:r>
                      <a:endParaRPr lang="en-GB" sz="800" u="none" baseline="0" dirty="0"/>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u="none" baseline="0" dirty="0" smtClean="0"/>
                        <a:t>Reread story- </a:t>
                      </a:r>
                      <a:r>
                        <a:rPr lang="en-GB" sz="800" u="none" baseline="0" dirty="0" err="1" smtClean="0"/>
                        <a:t>chn</a:t>
                      </a:r>
                      <a:r>
                        <a:rPr lang="en-GB" sz="800" u="none" baseline="0" dirty="0" smtClean="0"/>
                        <a:t> join in.</a:t>
                      </a:r>
                      <a:endParaRPr lang="en-GB" sz="800" u="none" baseline="0" dirty="0"/>
                    </a:p>
                    <a:p>
                      <a:r>
                        <a:rPr lang="en-GB" sz="1200" u="sng" baseline="0" dirty="0"/>
                        <a:t>Grammar</a:t>
                      </a:r>
                      <a:r>
                        <a:rPr lang="en-GB" sz="1200" u="none" baseline="0" dirty="0" smtClean="0"/>
                        <a:t>: </a:t>
                      </a:r>
                      <a:r>
                        <a:rPr lang="en-GB" sz="800" u="none" baseline="0" dirty="0" smtClean="0"/>
                        <a:t>Adverbial phrases – Generate HOW adverbial phrases.</a:t>
                      </a:r>
                      <a:endParaRPr lang="en-GB" sz="800" u="none" baseline="0" dirty="0"/>
                    </a:p>
                    <a:p>
                      <a:r>
                        <a:rPr lang="en-GB" sz="1200" u="sng" baseline="0" dirty="0" err="1"/>
                        <a:t>Oracy</a:t>
                      </a:r>
                      <a:r>
                        <a:rPr lang="en-GB" sz="1200" u="sng" baseline="0" dirty="0" smtClean="0"/>
                        <a:t>:</a:t>
                      </a:r>
                      <a:r>
                        <a:rPr lang="en-GB" sz="1200" u="none" baseline="0" dirty="0" smtClean="0"/>
                        <a:t>  </a:t>
                      </a:r>
                      <a:r>
                        <a:rPr lang="en-GB" sz="800" u="none" baseline="0" dirty="0" err="1" smtClean="0"/>
                        <a:t>Chn</a:t>
                      </a:r>
                      <a:r>
                        <a:rPr lang="en-GB" sz="800" u="none" baseline="0" dirty="0" smtClean="0"/>
                        <a:t> join in with story</a:t>
                      </a:r>
                      <a:endParaRPr lang="en-GB" sz="800" u="none" baseline="0" dirty="0"/>
                    </a:p>
                    <a:p>
                      <a:r>
                        <a:rPr lang="en-GB" sz="1200" u="sng" dirty="0"/>
                        <a:t>Mighty Write</a:t>
                      </a:r>
                      <a:r>
                        <a:rPr lang="en-GB" sz="1200" u="sng" dirty="0" smtClean="0"/>
                        <a:t>: </a:t>
                      </a:r>
                      <a:r>
                        <a:rPr lang="en-GB" sz="800" u="none" dirty="0" err="1" smtClean="0"/>
                        <a:t>Chn</a:t>
                      </a:r>
                      <a:r>
                        <a:rPr lang="en-GB" sz="800" u="none" baseline="0" dirty="0" smtClean="0"/>
                        <a:t> write their own sentences using HOW adverbials.</a:t>
                      </a:r>
                      <a:endParaRPr lang="en-GB" sz="800" u="sng" dirty="0"/>
                    </a:p>
                    <a:p>
                      <a:r>
                        <a:rPr lang="en-GB" sz="1200" u="sng" baseline="0" dirty="0"/>
                        <a:t>Vocabulary</a:t>
                      </a:r>
                      <a:r>
                        <a:rPr lang="en-GB" sz="1200" u="sng" baseline="0" dirty="0" smtClean="0"/>
                        <a:t>: </a:t>
                      </a:r>
                      <a:r>
                        <a:rPr lang="en-GB" sz="800" u="none" baseline="0" dirty="0" smtClean="0"/>
                        <a:t>scurried  agreed  appeared  passed deep  </a:t>
                      </a:r>
                      <a:endParaRPr lang="en-GB" sz="800" u="none" dirty="0"/>
                    </a:p>
                    <a:p>
                      <a:endParaRPr lang="en-GB" dirty="0"/>
                    </a:p>
                  </a:txBody>
                  <a:tcPr/>
                </a:tc>
                <a:tc>
                  <a:txBody>
                    <a:bodyPr/>
                    <a:lstStyle/>
                    <a:p>
                      <a:r>
                        <a:rPr lang="en-GB" sz="1200" u="sng" dirty="0"/>
                        <a:t>Lesson 3</a:t>
                      </a:r>
                      <a:r>
                        <a:rPr lang="en-GB" sz="1200" dirty="0"/>
                        <a:t>:</a:t>
                      </a:r>
                    </a:p>
                    <a:p>
                      <a:r>
                        <a:rPr lang="en-GB" sz="1200" u="sng" baseline="0" dirty="0"/>
                        <a:t>Intro</a:t>
                      </a:r>
                      <a:r>
                        <a:rPr lang="en-GB" sz="1200" u="sng" baseline="0" dirty="0" smtClean="0"/>
                        <a:t>: </a:t>
                      </a:r>
                      <a:r>
                        <a:rPr lang="en-GB" sz="800" u="none" baseline="0" dirty="0" smtClean="0"/>
                        <a:t>Drama Circle- Use cards from NNL and in pairs act out in the circle. Continue in pairs until all cards are completed.</a:t>
                      </a:r>
                      <a:endParaRPr lang="en-GB" sz="800" u="none" baseline="0" dirty="0"/>
                    </a:p>
                    <a:p>
                      <a:r>
                        <a:rPr lang="en-GB" sz="1200" u="sng" baseline="0" dirty="0"/>
                        <a:t>Grammar</a:t>
                      </a:r>
                      <a:r>
                        <a:rPr lang="en-GB" sz="1200" u="none" baseline="0" dirty="0" smtClean="0"/>
                        <a:t>: </a:t>
                      </a:r>
                      <a:r>
                        <a:rPr lang="en-GB" sz="800" u="none" baseline="0" dirty="0" smtClean="0"/>
                        <a:t>Adverbial phrases – Generate WHERE adverbial phrases.</a:t>
                      </a:r>
                      <a:endParaRPr lang="en-GB" sz="800" u="none" baseline="0" dirty="0"/>
                    </a:p>
                    <a:p>
                      <a:r>
                        <a:rPr lang="en-GB" sz="1200" u="sng" baseline="0" dirty="0" err="1"/>
                        <a:t>Oracy</a:t>
                      </a:r>
                      <a:r>
                        <a:rPr lang="en-GB" sz="1200" u="sng" baseline="0" dirty="0" smtClean="0"/>
                        <a:t>: </a:t>
                      </a:r>
                      <a:r>
                        <a:rPr lang="en-GB" sz="800" u="none" baseline="0" dirty="0" smtClean="0"/>
                        <a:t>Drama Circle</a:t>
                      </a:r>
                      <a:endParaRPr lang="en-GB" sz="800" u="none" baseline="0" dirty="0"/>
                    </a:p>
                    <a:p>
                      <a:r>
                        <a:rPr lang="en-GB" sz="1200" u="sng" dirty="0"/>
                        <a:t>Mighty Write</a:t>
                      </a:r>
                      <a:r>
                        <a:rPr lang="en-GB" sz="1200" u="sng" dirty="0" smtClean="0"/>
                        <a:t>: </a:t>
                      </a:r>
                      <a:r>
                        <a:rPr lang="en-GB" sz="800" u="none" dirty="0" err="1" smtClean="0"/>
                        <a:t>Chn</a:t>
                      </a:r>
                      <a:r>
                        <a:rPr lang="en-GB" sz="800" u="none" baseline="0" dirty="0" smtClean="0"/>
                        <a:t> write their own sentences using WHERE adverbials.</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handsome  thread  weave  escape furious </a:t>
                      </a:r>
                      <a:endParaRPr lang="en-GB" sz="800" u="none" baseline="0" dirty="0"/>
                    </a:p>
                  </a:txBody>
                  <a:tcPr/>
                </a:tc>
                <a:extLst>
                  <a:ext uri="{0D108BD9-81ED-4DB2-BD59-A6C34878D82A}">
                    <a16:rowId xmlns="" xmlns:a16="http://schemas.microsoft.com/office/drawing/2014/main" val="10001"/>
                  </a:ext>
                </a:extLst>
              </a:tr>
              <a:tr h="21773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a:t>
                      </a:r>
                      <a:r>
                        <a:rPr lang="en-GB" sz="1200" u="sng" baseline="0" dirty="0" smtClean="0"/>
                        <a:t>: </a:t>
                      </a:r>
                      <a:r>
                        <a:rPr lang="en-GB" sz="800" u="none" baseline="0" dirty="0" smtClean="0"/>
                        <a:t>Act out page 9. Discuss how they could expand action/ text.  Act out page 18. </a:t>
                      </a:r>
                      <a:endParaRPr lang="en-GB" sz="800" u="none" baseline="0" dirty="0"/>
                    </a:p>
                    <a:p>
                      <a:r>
                        <a:rPr lang="en-GB" sz="1200" u="sng" baseline="0" dirty="0"/>
                        <a:t>Grammar</a:t>
                      </a:r>
                      <a:r>
                        <a:rPr lang="en-GB" sz="1200" u="none" baseline="0" dirty="0" smtClean="0"/>
                        <a:t>: </a:t>
                      </a:r>
                      <a:r>
                        <a:rPr lang="en-GB" sz="800" u="none" baseline="0" dirty="0" smtClean="0"/>
                        <a:t>Direct Speech</a:t>
                      </a:r>
                      <a:endParaRPr lang="en-GB" sz="800" u="none" baseline="0" dirty="0"/>
                    </a:p>
                    <a:p>
                      <a:r>
                        <a:rPr lang="en-GB" sz="1200" u="sng" baseline="0" dirty="0" err="1"/>
                        <a:t>Oracy</a:t>
                      </a:r>
                      <a:r>
                        <a:rPr lang="en-GB" sz="1200" u="sng" baseline="0" dirty="0" smtClean="0"/>
                        <a:t>:</a:t>
                      </a:r>
                      <a:r>
                        <a:rPr lang="en-GB" sz="1200" u="none" baseline="0" dirty="0" smtClean="0"/>
                        <a:t>  </a:t>
                      </a:r>
                      <a:r>
                        <a:rPr lang="en-GB" sz="800" u="none" baseline="0" dirty="0" smtClean="0"/>
                        <a:t>Acting out scenes</a:t>
                      </a:r>
                      <a:endParaRPr lang="en-GB" sz="800" u="none" baseline="0" dirty="0"/>
                    </a:p>
                    <a:p>
                      <a:r>
                        <a:rPr lang="en-GB" sz="1200" u="sng" dirty="0" smtClean="0"/>
                        <a:t>Extended </a:t>
                      </a:r>
                      <a:r>
                        <a:rPr lang="en-GB" sz="1200" u="sng" dirty="0"/>
                        <a:t>Write</a:t>
                      </a:r>
                      <a:r>
                        <a:rPr lang="en-GB" sz="1200" u="sng" dirty="0" smtClean="0"/>
                        <a:t>: </a:t>
                      </a:r>
                      <a:r>
                        <a:rPr lang="en-GB" sz="800" u="none" dirty="0" smtClean="0"/>
                        <a:t>Write a  direct speech conversation with action /</a:t>
                      </a:r>
                      <a:r>
                        <a:rPr lang="en-GB" sz="800" u="none" baseline="0" dirty="0" smtClean="0"/>
                        <a:t> statement sentences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puffed  heavier  snarled  thorn  wandered  blinded</a:t>
                      </a:r>
                      <a:endParaRPr lang="en-GB" sz="800" u="none" dirty="0"/>
                    </a:p>
                  </a:txBody>
                  <a:tcPr/>
                </a:tc>
                <a:tc>
                  <a:txBody>
                    <a:bodyPr/>
                    <a:lstStyle/>
                    <a:p>
                      <a:r>
                        <a:rPr lang="en-GB" sz="1200" u="sng" dirty="0"/>
                        <a:t>Lesson 5</a:t>
                      </a:r>
                      <a:r>
                        <a:rPr lang="en-GB" sz="1200" dirty="0"/>
                        <a:t>:</a:t>
                      </a:r>
                    </a:p>
                    <a:p>
                      <a:r>
                        <a:rPr lang="en-GB" sz="1200" u="sng" baseline="0" dirty="0"/>
                        <a:t>Intro:</a:t>
                      </a:r>
                      <a:r>
                        <a:rPr lang="en-GB" sz="1200" u="none" baseline="0" dirty="0"/>
                        <a:t> </a:t>
                      </a:r>
                      <a:r>
                        <a:rPr lang="en-GB" sz="800" u="none" baseline="0" dirty="0" smtClean="0"/>
                        <a:t> Act out conversations from previous day.</a:t>
                      </a:r>
                      <a:endParaRPr lang="en-GB" sz="800" u="none" baseline="0" dirty="0"/>
                    </a:p>
                    <a:p>
                      <a:r>
                        <a:rPr lang="en-GB" sz="1200" u="sng" baseline="0" dirty="0"/>
                        <a:t>Grammar</a:t>
                      </a:r>
                      <a:r>
                        <a:rPr lang="en-GB" sz="1200" u="none" baseline="0" dirty="0" smtClean="0"/>
                        <a:t>: </a:t>
                      </a:r>
                      <a:r>
                        <a:rPr lang="en-GB" sz="800" u="none" baseline="0" dirty="0" smtClean="0"/>
                        <a:t>Conjunctions- use conjunction cards to generate sentences </a:t>
                      </a:r>
                      <a:r>
                        <a:rPr lang="en-GB" sz="800" u="none" baseline="0" dirty="0" err="1" smtClean="0"/>
                        <a:t>eg</a:t>
                      </a:r>
                      <a:r>
                        <a:rPr lang="en-GB" sz="800" u="none" baseline="0" dirty="0" smtClean="0"/>
                        <a:t>: Terrified, the husband agreed ... Identify main and subordinate clauses. Move these around the sentence and discuss effect.</a:t>
                      </a:r>
                      <a:endParaRPr lang="en-GB" sz="800" u="none" baseline="0" dirty="0"/>
                    </a:p>
                    <a:p>
                      <a:r>
                        <a:rPr lang="en-GB" sz="1200" u="sng" baseline="0" dirty="0" err="1"/>
                        <a:t>Oracy</a:t>
                      </a:r>
                      <a:r>
                        <a:rPr lang="en-GB" sz="1200" u="sng" baseline="0" dirty="0" smtClean="0"/>
                        <a:t>: </a:t>
                      </a:r>
                      <a:r>
                        <a:rPr lang="en-GB" sz="800" u="none" baseline="0" dirty="0" smtClean="0"/>
                        <a:t>Act out conversations/ discuss impact of  changing clauses.</a:t>
                      </a:r>
                      <a:endParaRPr lang="en-GB" sz="800" u="sng" baseline="0" dirty="0"/>
                    </a:p>
                    <a:p>
                      <a:r>
                        <a:rPr lang="en-GB" sz="1200" u="sng" dirty="0"/>
                        <a:t>Mighty Write</a:t>
                      </a:r>
                      <a:r>
                        <a:rPr lang="en-GB" sz="1200" u="sng" dirty="0" smtClean="0"/>
                        <a:t>: </a:t>
                      </a:r>
                      <a:r>
                        <a:rPr lang="en-GB" sz="800" u="none" dirty="0" smtClean="0"/>
                        <a:t>Write own</a:t>
                      </a:r>
                      <a:r>
                        <a:rPr lang="en-GB" sz="800" u="none" baseline="0" dirty="0" smtClean="0"/>
                        <a:t> sentences using different conjunctions.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familiar  clearing  wept  magically  </a:t>
                      </a:r>
                      <a:endParaRPr lang="en-GB" sz="800" u="none" dirty="0"/>
                    </a:p>
                    <a:p>
                      <a:endParaRPr lang="en-GB"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u="none" baseline="0" dirty="0" smtClean="0"/>
                        <a:t>Make a list of other traditional tales. Choose one and plan a different version.</a:t>
                      </a:r>
                      <a:endParaRPr lang="en-GB" sz="800" u="none" baseline="0" dirty="0"/>
                    </a:p>
                    <a:p>
                      <a:r>
                        <a:rPr lang="en-GB" sz="1200" u="sng" baseline="0" dirty="0"/>
                        <a:t>Grammar</a:t>
                      </a:r>
                      <a:r>
                        <a:rPr lang="en-GB" sz="1200" u="none" baseline="0" dirty="0"/>
                        <a:t>: </a:t>
                      </a:r>
                      <a:r>
                        <a:rPr lang="en-GB" sz="1200" u="none" baseline="0" dirty="0" smtClean="0"/>
                        <a:t> </a:t>
                      </a:r>
                      <a:r>
                        <a:rPr lang="en-GB" sz="800" u="none" baseline="0" dirty="0" smtClean="0"/>
                        <a:t>Paragraphs – Plan story in paragraphs.</a:t>
                      </a:r>
                      <a:endParaRPr lang="en-GB" sz="800" u="none" baseline="0" dirty="0"/>
                    </a:p>
                    <a:p>
                      <a:r>
                        <a:rPr lang="en-GB" sz="1200" u="sng" baseline="0" dirty="0" err="1"/>
                        <a:t>Oracy</a:t>
                      </a:r>
                      <a:r>
                        <a:rPr lang="en-GB" sz="1200" u="sng" baseline="0" dirty="0" smtClean="0"/>
                        <a:t>: </a:t>
                      </a:r>
                      <a:r>
                        <a:rPr lang="en-GB" sz="800" u="none" baseline="0" dirty="0" smtClean="0"/>
                        <a:t>Give ideas for the new story</a:t>
                      </a:r>
                      <a:endParaRPr lang="en-GB" sz="800" u="none" baseline="0" dirty="0"/>
                    </a:p>
                    <a:p>
                      <a:r>
                        <a:rPr lang="en-GB" sz="1200" u="sng" dirty="0"/>
                        <a:t>Extended Write</a:t>
                      </a:r>
                      <a:r>
                        <a:rPr lang="en-GB" sz="1200" u="sng" dirty="0" smtClean="0"/>
                        <a:t>: </a:t>
                      </a:r>
                      <a:r>
                        <a:rPr lang="en-GB" sz="800" u="none" dirty="0" smtClean="0"/>
                        <a:t>Model write beginning.  </a:t>
                      </a:r>
                      <a:r>
                        <a:rPr lang="en-GB" sz="800" u="none" dirty="0" err="1" smtClean="0"/>
                        <a:t>Chn</a:t>
                      </a:r>
                      <a:r>
                        <a:rPr lang="en-GB" sz="800" u="none" dirty="0" smtClean="0"/>
                        <a:t> write their own.  </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Revise all</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tc>
                <a:extLst>
                  <a:ext uri="{0D108BD9-81ED-4DB2-BD59-A6C34878D82A}">
                    <a16:rowId xmlns="" xmlns:a16="http://schemas.microsoft.com/office/drawing/2014/main" val="10002"/>
                  </a:ext>
                </a:extLst>
              </a:tr>
              <a:tr h="1833839">
                <a:tc>
                  <a:txBody>
                    <a:bodyPr/>
                    <a:lstStyle/>
                    <a:p>
                      <a:r>
                        <a:rPr lang="en-GB" sz="1200" u="sng" dirty="0"/>
                        <a:t>Lesson </a:t>
                      </a:r>
                      <a:r>
                        <a:rPr lang="en-GB" sz="1200" u="sng" dirty="0" smtClean="0"/>
                        <a:t>7:</a:t>
                      </a:r>
                      <a:endParaRPr lang="en-GB" sz="1200" u="sng" dirty="0"/>
                    </a:p>
                    <a:p>
                      <a:r>
                        <a:rPr lang="en-GB" sz="1200" u="sng" baseline="0" dirty="0"/>
                        <a:t>Intro</a:t>
                      </a:r>
                      <a:r>
                        <a:rPr lang="en-GB" sz="1200" u="sng" baseline="0" dirty="0" smtClean="0"/>
                        <a:t>: </a:t>
                      </a:r>
                      <a:r>
                        <a:rPr lang="en-GB" sz="800" u="none" baseline="0" dirty="0" smtClean="0"/>
                        <a:t>Read successful piece from yesterday. Discuss strengths.</a:t>
                      </a:r>
                      <a:endParaRPr lang="en-GB" sz="800" u="none" baseline="0" dirty="0"/>
                    </a:p>
                    <a:p>
                      <a:r>
                        <a:rPr lang="en-GB" sz="1200" u="sng" baseline="0" dirty="0"/>
                        <a:t>Grammar</a:t>
                      </a:r>
                      <a:r>
                        <a:rPr lang="en-GB" sz="1200" u="sng" baseline="0" dirty="0" smtClean="0"/>
                        <a:t>: </a:t>
                      </a:r>
                      <a:r>
                        <a:rPr lang="en-GB" sz="800" u="none" baseline="0" dirty="0" smtClean="0"/>
                        <a:t>Address any issues from Address any issues from previous day. Revise adverbials/ inverted commas</a:t>
                      </a:r>
                      <a:endParaRPr lang="en-GB" sz="800" u="none" baseline="0" dirty="0"/>
                    </a:p>
                    <a:p>
                      <a:r>
                        <a:rPr lang="en-GB" sz="1200" u="sng" baseline="0" dirty="0" err="1"/>
                        <a:t>Oracy</a:t>
                      </a:r>
                      <a:r>
                        <a:rPr lang="en-GB" sz="1200" u="sng" baseline="0" dirty="0" smtClean="0"/>
                        <a:t>: </a:t>
                      </a:r>
                      <a:r>
                        <a:rPr lang="en-GB" sz="800" u="none" baseline="0" dirty="0" smtClean="0"/>
                        <a:t>Discuss strengths.</a:t>
                      </a:r>
                      <a:endParaRPr lang="en-GB" sz="800" u="sng" baseline="0" dirty="0"/>
                    </a:p>
                    <a:p>
                      <a:r>
                        <a:rPr lang="en-GB" sz="1200" u="sng" dirty="0"/>
                        <a:t>Mighty Write</a:t>
                      </a:r>
                      <a:r>
                        <a:rPr lang="en-GB" sz="1200" u="sng" dirty="0" smtClean="0"/>
                        <a:t>: </a:t>
                      </a:r>
                      <a:r>
                        <a:rPr lang="en-GB" sz="800" u="none" dirty="0" smtClean="0"/>
                        <a:t>Model</a:t>
                      </a:r>
                      <a:r>
                        <a:rPr lang="en-GB" sz="800" u="none" baseline="0" dirty="0" smtClean="0"/>
                        <a:t> write</a:t>
                      </a:r>
                      <a:r>
                        <a:rPr lang="en-GB" sz="800" u="none" dirty="0" smtClean="0"/>
                        <a:t> middle</a:t>
                      </a:r>
                      <a:r>
                        <a:rPr lang="en-GB" sz="800" u="none" baseline="0" dirty="0" smtClean="0"/>
                        <a:t>. </a:t>
                      </a:r>
                      <a:r>
                        <a:rPr lang="en-GB" sz="800" u="none" baseline="0" dirty="0" err="1" smtClean="0"/>
                        <a:t>Chn</a:t>
                      </a:r>
                      <a:r>
                        <a:rPr lang="en-GB" sz="800" u="none" baseline="0" dirty="0" smtClean="0"/>
                        <a:t> write their own.</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a:t>
                      </a:r>
                      <a:endParaRPr lang="en-GB" sz="800" u="none" dirty="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a:t>Intro</a:t>
                      </a:r>
                      <a:r>
                        <a:rPr lang="en-GB" sz="1200" u="sng" baseline="0" dirty="0" smtClean="0"/>
                        <a:t>: </a:t>
                      </a:r>
                      <a:r>
                        <a:rPr lang="en-GB" sz="800" u="none" baseline="0" dirty="0" smtClean="0"/>
                        <a:t>Read successful piece from yesterday. Discuss strengths.</a:t>
                      </a:r>
                      <a:endParaRPr lang="en-GB" sz="800" u="sng" baseline="0" dirty="0"/>
                    </a:p>
                    <a:p>
                      <a:r>
                        <a:rPr lang="en-GB" sz="1200" u="sng" baseline="0" dirty="0"/>
                        <a:t>Grammar</a:t>
                      </a:r>
                      <a:r>
                        <a:rPr lang="en-GB" sz="1200" u="none" baseline="0" dirty="0" smtClean="0"/>
                        <a:t>: </a:t>
                      </a:r>
                      <a:r>
                        <a:rPr lang="en-GB" sz="800" u="none" baseline="0" dirty="0" smtClean="0"/>
                        <a:t>Address any issues from previous day. Revise adverbials/ inverted commas</a:t>
                      </a:r>
                      <a:endParaRPr lang="en-GB" sz="800" u="none" baseline="0" dirty="0"/>
                    </a:p>
                    <a:p>
                      <a:r>
                        <a:rPr lang="en-GB" sz="1200" u="sng" baseline="0" dirty="0" err="1"/>
                        <a:t>Oracy</a:t>
                      </a:r>
                      <a:r>
                        <a:rPr lang="en-GB" sz="1200" u="sng" baseline="0" dirty="0" smtClean="0"/>
                        <a:t>: </a:t>
                      </a:r>
                      <a:r>
                        <a:rPr lang="en-GB" sz="800" u="none" baseline="0" dirty="0" smtClean="0"/>
                        <a:t>Discuss strengths.</a:t>
                      </a:r>
                      <a:endParaRPr lang="en-GB" sz="800" u="sng" baseline="0" dirty="0"/>
                    </a:p>
                    <a:p>
                      <a:r>
                        <a:rPr lang="en-GB" sz="1200" u="sng" dirty="0"/>
                        <a:t>Mighty Write</a:t>
                      </a:r>
                      <a:r>
                        <a:rPr lang="en-GB" sz="1200" u="sng" dirty="0" smtClean="0"/>
                        <a:t>: </a:t>
                      </a:r>
                      <a:r>
                        <a:rPr lang="en-GB" sz="800" u="none" dirty="0" smtClean="0"/>
                        <a:t>Model</a:t>
                      </a:r>
                      <a:r>
                        <a:rPr lang="en-GB" sz="800" u="none" baseline="0" dirty="0" smtClean="0"/>
                        <a:t> write</a:t>
                      </a:r>
                      <a:r>
                        <a:rPr lang="en-GB" sz="800" u="none" dirty="0" smtClean="0"/>
                        <a:t> end</a:t>
                      </a:r>
                      <a:r>
                        <a:rPr lang="en-GB" sz="800" u="none" baseline="0" dirty="0" smtClean="0"/>
                        <a:t>. </a:t>
                      </a:r>
                      <a:r>
                        <a:rPr lang="en-GB" sz="800" u="none" baseline="0" dirty="0" err="1" smtClean="0"/>
                        <a:t>Chn</a:t>
                      </a:r>
                      <a:r>
                        <a:rPr lang="en-GB" sz="800" u="none" baseline="0" dirty="0" smtClean="0"/>
                        <a:t> write their own.</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Revise all.</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9:</a:t>
                      </a:r>
                      <a:endParaRPr lang="en-GB" sz="1200" u="sng" dirty="0"/>
                    </a:p>
                    <a:p>
                      <a:r>
                        <a:rPr lang="en-GB" sz="1200" u="sng" baseline="0" dirty="0"/>
                        <a:t>Intro</a:t>
                      </a:r>
                      <a:r>
                        <a:rPr lang="en-GB" sz="1200" u="sng" baseline="0" dirty="0" smtClean="0"/>
                        <a:t>:  </a:t>
                      </a:r>
                      <a:r>
                        <a:rPr lang="en-GB" sz="800" u="none" baseline="0" dirty="0" smtClean="0"/>
                        <a:t>Read successful story. </a:t>
                      </a:r>
                      <a:endParaRPr lang="en-GB" sz="800" u="none" baseline="0" dirty="0"/>
                    </a:p>
                    <a:p>
                      <a:r>
                        <a:rPr lang="en-GB" sz="1200" u="sng" baseline="0" dirty="0"/>
                        <a:t>Grammar</a:t>
                      </a:r>
                      <a:r>
                        <a:rPr lang="en-GB" sz="1200" u="none" baseline="0" dirty="0" smtClean="0"/>
                        <a:t>: </a:t>
                      </a:r>
                      <a:r>
                        <a:rPr lang="en-GB" sz="800" u="none" baseline="0" dirty="0" smtClean="0"/>
                        <a:t>Address any issues from story writing.</a:t>
                      </a:r>
                      <a:endParaRPr lang="en-GB" sz="800" u="none" baseline="0" dirty="0"/>
                    </a:p>
                    <a:p>
                      <a:r>
                        <a:rPr lang="en-GB" sz="1200" u="sng" baseline="0" dirty="0" err="1"/>
                        <a:t>Oracy</a:t>
                      </a:r>
                      <a:r>
                        <a:rPr lang="en-GB" sz="1200" u="sng" baseline="0" dirty="0" smtClean="0"/>
                        <a:t>:  </a:t>
                      </a:r>
                      <a:r>
                        <a:rPr lang="en-GB" sz="800" u="none" baseline="0" dirty="0" smtClean="0"/>
                        <a:t>Discuss strengths.</a:t>
                      </a:r>
                      <a:endParaRPr lang="en-GB" sz="800" u="sng" baseline="0" dirty="0"/>
                    </a:p>
                    <a:p>
                      <a:r>
                        <a:rPr lang="en-GB" sz="1200" u="sng" dirty="0"/>
                        <a:t>Extended Write</a:t>
                      </a:r>
                      <a:r>
                        <a:rPr lang="en-GB" sz="1200" u="sng" dirty="0" smtClean="0"/>
                        <a:t>:  </a:t>
                      </a:r>
                      <a:r>
                        <a:rPr lang="en-GB" sz="800" u="none" dirty="0" err="1" smtClean="0"/>
                        <a:t>Chn</a:t>
                      </a:r>
                      <a:r>
                        <a:rPr lang="en-GB" sz="800" u="none" dirty="0" smtClean="0"/>
                        <a:t> choose a traditional tale that they know well. Plan and write their own</a:t>
                      </a:r>
                      <a:r>
                        <a:rPr lang="en-GB" sz="800" u="none" baseline="0" dirty="0" smtClean="0"/>
                        <a:t> version changing some part of it.</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Assessment Toolkit : </a:t>
                      </a:r>
                      <a:r>
                        <a:rPr lang="en-GB" sz="1200" u="none" baseline="0" dirty="0" smtClean="0"/>
                        <a:t>Spring Term - Narrative</a:t>
                      </a:r>
                      <a:endParaRPr lang="en-GB" sz="1200" u="sng" dirty="0"/>
                    </a:p>
                  </a:txBody>
                  <a:tcPr/>
                </a:tc>
                <a:extLst>
                  <a:ext uri="{0D108BD9-81ED-4DB2-BD59-A6C34878D82A}">
                    <a16:rowId xmlns=""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14480" cy="6858000"/>
          </a:xfrm>
          <a:solidFill>
            <a:schemeClr val="accent6">
              <a:lumMod val="75000"/>
            </a:schemeClr>
          </a:solidFill>
        </p:spPr>
        <p:txBody>
          <a:bodyPr/>
          <a:lstStyle/>
          <a:p>
            <a:endParaRPr lang="en-US" dirty="0"/>
          </a:p>
        </p:txBody>
      </p:sp>
      <p:sp>
        <p:nvSpPr>
          <p:cNvPr id="7" name="Rectangle 6"/>
          <p:cNvSpPr/>
          <p:nvPr/>
        </p:nvSpPr>
        <p:spPr>
          <a:xfrm>
            <a:off x="7500958" y="0"/>
            <a:ext cx="1643042" cy="6858000"/>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C:\Users\Teacher\Pictures\untitled 9.png"/>
          <p:cNvPicPr>
            <a:picLocks noGrp="1" noChangeAspect="1" noChangeArrowheads="1"/>
          </p:cNvPicPr>
          <p:nvPr>
            <p:ph idx="1"/>
          </p:nvPr>
        </p:nvPicPr>
        <p:blipFill>
          <a:blip r:embed="rId2"/>
          <a:srcRect/>
          <a:stretch>
            <a:fillRect/>
          </a:stretch>
        </p:blipFill>
        <p:spPr bwMode="auto">
          <a:xfrm>
            <a:off x="1714480" y="-37295"/>
            <a:ext cx="5786478" cy="689529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775361"/>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xmlns="" val="20000"/>
                    </a:ext>
                  </a:extLst>
                </a:gridCol>
                <a:gridCol w="3048000">
                  <a:extLst>
                    <a:ext uri="{9D8B030D-6E8A-4147-A177-3AD203B41FA5}">
                      <a16:colId xmlns:a16="http://schemas.microsoft.com/office/drawing/2014/main" xmlns="" val="20001"/>
                    </a:ext>
                  </a:extLst>
                </a:gridCol>
                <a:gridCol w="3048000">
                  <a:extLst>
                    <a:ext uri="{9D8B030D-6E8A-4147-A177-3AD203B41FA5}">
                      <a16:colId xmlns:a16="http://schemas.microsoft.com/office/drawing/2014/main" xmlns="" val="20002"/>
                    </a:ext>
                  </a:extLst>
                </a:gridCol>
              </a:tblGrid>
              <a:tr h="477473">
                <a:tc gridSpan="3">
                  <a:txBody>
                    <a:bodyPr/>
                    <a:lstStyle/>
                    <a:p>
                      <a:r>
                        <a:rPr lang="en-GB" sz="2400" dirty="0" smtClean="0"/>
                        <a:t>English Text: Shape</a:t>
                      </a:r>
                      <a:r>
                        <a:rPr lang="en-GB" sz="2400" baseline="0" dirty="0" smtClean="0"/>
                        <a:t> Poems</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094405">
                <a:tc>
                  <a:txBody>
                    <a:bodyPr/>
                    <a:lstStyle/>
                    <a:p>
                      <a:r>
                        <a:rPr lang="en-GB" sz="1200" u="sng" dirty="0"/>
                        <a:t>Lesson</a:t>
                      </a:r>
                      <a:r>
                        <a:rPr lang="en-GB" sz="1200" u="sng" baseline="0" dirty="0"/>
                        <a:t> 1:</a:t>
                      </a:r>
                    </a:p>
                    <a:p>
                      <a:pPr lvl="0"/>
                      <a:r>
                        <a:rPr lang="en-GB" sz="1200" u="sng" baseline="0" dirty="0"/>
                        <a:t>WOW</a:t>
                      </a:r>
                      <a:r>
                        <a:rPr lang="en-GB" sz="800" u="none" baseline="0" dirty="0" smtClean="0"/>
                        <a:t>: </a:t>
                      </a:r>
                      <a:r>
                        <a:rPr lang="en-GB" sz="800" kern="1200" dirty="0" smtClean="0">
                          <a:solidFill>
                            <a:schemeClr val="dk1"/>
                          </a:solidFill>
                          <a:latin typeface="+mn-lt"/>
                          <a:ea typeface="+mn-ea"/>
                          <a:cs typeface="+mn-cs"/>
                        </a:rPr>
                        <a:t>Display example </a:t>
                      </a:r>
                      <a:r>
                        <a:rPr lang="en-GB" sz="800" b="1" kern="1200" dirty="0" err="1" smtClean="0">
                          <a:solidFill>
                            <a:schemeClr val="dk1"/>
                          </a:solidFill>
                          <a:latin typeface="+mn-lt"/>
                          <a:ea typeface="+mn-ea"/>
                          <a:cs typeface="+mn-cs"/>
                        </a:rPr>
                        <a:t>Calligrams</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What do you notice about these words? </a:t>
                      </a:r>
                      <a:r>
                        <a:rPr lang="en-US"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Define a </a:t>
                      </a:r>
                      <a:r>
                        <a:rPr lang="en-GB" sz="800" kern="1200" dirty="0" err="1" smtClean="0">
                          <a:solidFill>
                            <a:schemeClr val="dk1"/>
                          </a:solidFill>
                          <a:latin typeface="+mn-lt"/>
                          <a:ea typeface="+mn-ea"/>
                          <a:cs typeface="+mn-cs"/>
                        </a:rPr>
                        <a:t>calligram</a:t>
                      </a:r>
                      <a:r>
                        <a:rPr lang="en-GB" sz="800" kern="1200" dirty="0" smtClean="0">
                          <a:solidFill>
                            <a:schemeClr val="dk1"/>
                          </a:solidFill>
                          <a:latin typeface="+mn-lt"/>
                          <a:ea typeface="+mn-ea"/>
                          <a:cs typeface="+mn-cs"/>
                        </a:rPr>
                        <a:t> as a word or piece of text in which the form of the letters, the font, the size or the shape, represents an aspect of the writing itself. Write growing on the flip chart to demonstrate. Watch </a:t>
                      </a:r>
                      <a:r>
                        <a:rPr lang="en-GB" sz="800" b="1" kern="1200" dirty="0" err="1" smtClean="0">
                          <a:solidFill>
                            <a:schemeClr val="dk1"/>
                          </a:solidFill>
                          <a:latin typeface="+mn-lt"/>
                          <a:ea typeface="+mn-ea"/>
                          <a:cs typeface="+mn-cs"/>
                        </a:rPr>
                        <a:t>Bembo’s</a:t>
                      </a:r>
                      <a:r>
                        <a:rPr lang="en-GB" sz="800" b="1" kern="1200" dirty="0" smtClean="0">
                          <a:solidFill>
                            <a:schemeClr val="dk1"/>
                          </a:solidFill>
                          <a:latin typeface="+mn-lt"/>
                          <a:ea typeface="+mn-ea"/>
                          <a:cs typeface="+mn-cs"/>
                        </a:rPr>
                        <a:t> Zoo</a:t>
                      </a:r>
                      <a:r>
                        <a:rPr lang="en-GB" sz="800" b="1" u="sng" kern="1200" dirty="0" smtClean="0">
                          <a:solidFill>
                            <a:schemeClr val="dk1"/>
                          </a:solidFill>
                          <a:latin typeface="+mn-lt"/>
                          <a:ea typeface="+mn-ea"/>
                          <a:cs typeface="+mn-cs"/>
                          <a:hlinkClick r:id="rId3"/>
                        </a:rPr>
                        <a:t>https://www.youtube.com/watch?v=pmEph902N8w</a:t>
                      </a:r>
                      <a:r>
                        <a:rPr lang="en-GB" sz="800" kern="1200" dirty="0" smtClean="0">
                          <a:solidFill>
                            <a:schemeClr val="dk1"/>
                          </a:solidFill>
                          <a:latin typeface="+mn-lt"/>
                          <a:ea typeface="+mn-ea"/>
                          <a:cs typeface="+mn-cs"/>
                        </a:rPr>
                        <a:t>to see animations of different animal </a:t>
                      </a:r>
                      <a:r>
                        <a:rPr lang="en-GB" sz="800" kern="1200" dirty="0" err="1" smtClean="0">
                          <a:solidFill>
                            <a:schemeClr val="dk1"/>
                          </a:solidFill>
                          <a:latin typeface="+mn-lt"/>
                          <a:ea typeface="+mn-ea"/>
                          <a:cs typeface="+mn-cs"/>
                        </a:rPr>
                        <a:t>calligrams</a:t>
                      </a:r>
                      <a:r>
                        <a:rPr lang="en-GB" sz="800" kern="1200" dirty="0" smtClean="0">
                          <a:solidFill>
                            <a:schemeClr val="dk1"/>
                          </a:solidFill>
                          <a:latin typeface="+mn-lt"/>
                          <a:ea typeface="+mn-ea"/>
                          <a:cs typeface="+mn-cs"/>
                        </a:rPr>
                        <a:t>. Discuss how the words are used to create the shape of the animals.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Revise nouns</a:t>
                      </a:r>
                      <a:endParaRPr lang="en-GB" sz="800" u="none" baseline="0" dirty="0"/>
                    </a:p>
                    <a:p>
                      <a:r>
                        <a:rPr lang="en-GB" sz="1200" u="sng" baseline="0" dirty="0" err="1"/>
                        <a:t>Oracy</a:t>
                      </a:r>
                      <a:r>
                        <a:rPr lang="en-GB" sz="1200" u="sng" baseline="0" dirty="0" smtClean="0"/>
                        <a:t>: </a:t>
                      </a:r>
                      <a:r>
                        <a:rPr lang="en-GB" sz="800" u="sng" kern="1200" baseline="0" dirty="0" smtClean="0">
                          <a:solidFill>
                            <a:schemeClr val="dk1"/>
                          </a:solidFill>
                          <a:latin typeface="+mn-lt"/>
                          <a:ea typeface="+mn-ea"/>
                          <a:cs typeface="+mn-cs"/>
                        </a:rPr>
                        <a:t>G</a:t>
                      </a:r>
                      <a:r>
                        <a:rPr lang="en-GB" sz="800" kern="1200" dirty="0" smtClean="0">
                          <a:solidFill>
                            <a:schemeClr val="dk1"/>
                          </a:solidFill>
                          <a:latin typeface="+mn-lt"/>
                          <a:ea typeface="+mn-ea"/>
                          <a:cs typeface="+mn-cs"/>
                        </a:rPr>
                        <a:t>ive valid reasons for their suggestions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Children study the three </a:t>
                      </a:r>
                      <a:r>
                        <a:rPr lang="en-GB" sz="800" kern="1200" dirty="0" err="1" smtClean="0">
                          <a:solidFill>
                            <a:schemeClr val="dk1"/>
                          </a:solidFill>
                          <a:latin typeface="+mn-lt"/>
                          <a:ea typeface="+mn-ea"/>
                          <a:cs typeface="+mn-cs"/>
                        </a:rPr>
                        <a:t>Bembo’s</a:t>
                      </a:r>
                      <a:r>
                        <a:rPr lang="en-GB" sz="800" kern="1200" dirty="0" smtClean="0">
                          <a:solidFill>
                            <a:schemeClr val="dk1"/>
                          </a:solidFill>
                          <a:latin typeface="+mn-lt"/>
                          <a:ea typeface="+mn-ea"/>
                          <a:cs typeface="+mn-cs"/>
                        </a:rPr>
                        <a:t> Zoo examples – these are the octopus, the hippopotamus and the </a:t>
                      </a:r>
                      <a:r>
                        <a:rPr lang="en-GB" sz="800" kern="1200" dirty="0" err="1" smtClean="0">
                          <a:solidFill>
                            <a:schemeClr val="dk1"/>
                          </a:solidFill>
                          <a:latin typeface="+mn-lt"/>
                          <a:ea typeface="+mn-ea"/>
                          <a:cs typeface="+mn-cs"/>
                        </a:rPr>
                        <a:t>antelope.Tell</a:t>
                      </a:r>
                      <a:r>
                        <a:rPr lang="en-GB" sz="800" kern="1200" dirty="0" smtClean="0">
                          <a:solidFill>
                            <a:schemeClr val="dk1"/>
                          </a:solidFill>
                          <a:latin typeface="+mn-lt"/>
                          <a:ea typeface="+mn-ea"/>
                          <a:cs typeface="+mn-cs"/>
                        </a:rPr>
                        <a:t> children which ones they are but do not write these words. For each animal, children write out the word onto the </a:t>
                      </a:r>
                      <a:r>
                        <a:rPr lang="en-GB" sz="800" b="1" kern="1200" dirty="0" smtClean="0">
                          <a:solidFill>
                            <a:schemeClr val="dk1"/>
                          </a:solidFill>
                          <a:latin typeface="+mn-lt"/>
                          <a:ea typeface="+mn-ea"/>
                          <a:cs typeface="+mn-cs"/>
                        </a:rPr>
                        <a:t>Letter by Letter</a:t>
                      </a:r>
                      <a:r>
                        <a:rPr lang="en-GB" sz="800" kern="1200" dirty="0" smtClean="0">
                          <a:solidFill>
                            <a:schemeClr val="dk1"/>
                          </a:solidFill>
                          <a:latin typeface="+mn-lt"/>
                          <a:ea typeface="+mn-ea"/>
                          <a:cs typeface="+mn-cs"/>
                        </a:rPr>
                        <a:t> table. Draw a careful copy of this </a:t>
                      </a:r>
                      <a:r>
                        <a:rPr lang="en-GB" sz="800" kern="1200" dirty="0" err="1" smtClean="0">
                          <a:solidFill>
                            <a:schemeClr val="dk1"/>
                          </a:solidFill>
                          <a:latin typeface="+mn-lt"/>
                          <a:ea typeface="+mn-ea"/>
                          <a:cs typeface="+mn-cs"/>
                        </a:rPr>
                        <a:t>calligram</a:t>
                      </a:r>
                      <a:r>
                        <a:rPr lang="en-GB" sz="800" kern="1200" dirty="0" smtClean="0">
                          <a:solidFill>
                            <a:schemeClr val="dk1"/>
                          </a:solidFill>
                          <a:latin typeface="+mn-lt"/>
                          <a:ea typeface="+mn-ea"/>
                          <a:cs typeface="+mn-cs"/>
                        </a:rPr>
                        <a:t> and discuss their reasons for thinking it is the best. </a:t>
                      </a:r>
                      <a:r>
                        <a:rPr lang="en-GB" sz="800" kern="1200" baseline="0" dirty="0" smtClean="0">
                          <a:solidFill>
                            <a:schemeClr val="dk1"/>
                          </a:solidFill>
                          <a:latin typeface="+mn-lt"/>
                          <a:ea typeface="+mn-ea"/>
                          <a:cs typeface="+mn-cs"/>
                        </a:rPr>
                        <a:t> </a:t>
                      </a:r>
                      <a:r>
                        <a:rPr lang="en-GB" sz="800" kern="1200" baseline="0" dirty="0" err="1" smtClean="0">
                          <a:solidFill>
                            <a:schemeClr val="dk1"/>
                          </a:solidFill>
                          <a:latin typeface="+mn-lt"/>
                          <a:ea typeface="+mn-ea"/>
                          <a:cs typeface="+mn-cs"/>
                        </a:rPr>
                        <a:t>Chn</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will design their own </a:t>
                      </a:r>
                      <a:r>
                        <a:rPr lang="en-GB" sz="800" kern="1200" dirty="0" err="1" smtClean="0">
                          <a:solidFill>
                            <a:schemeClr val="dk1"/>
                          </a:solidFill>
                          <a:latin typeface="+mn-lt"/>
                          <a:ea typeface="+mn-ea"/>
                          <a:cs typeface="+mn-cs"/>
                        </a:rPr>
                        <a:t>calligram</a:t>
                      </a:r>
                      <a:r>
                        <a:rPr lang="en-GB" sz="800" kern="1200" dirty="0" smtClean="0">
                          <a:solidFill>
                            <a:schemeClr val="dk1"/>
                          </a:solidFill>
                          <a:latin typeface="+mn-lt"/>
                          <a:ea typeface="+mn-ea"/>
                          <a:cs typeface="+mn-cs"/>
                        </a:rPr>
                        <a:t>, by hand or using a programme such as </a:t>
                      </a:r>
                      <a:r>
                        <a:rPr lang="en-GB" sz="800" kern="1200" dirty="0" err="1" smtClean="0">
                          <a:solidFill>
                            <a:schemeClr val="dk1"/>
                          </a:solidFill>
                          <a:latin typeface="+mn-lt"/>
                          <a:ea typeface="+mn-ea"/>
                          <a:cs typeface="+mn-cs"/>
                        </a:rPr>
                        <a:t>Textease</a:t>
                      </a:r>
                      <a:r>
                        <a:rPr lang="en-GB" sz="800" kern="1200" dirty="0" smtClean="0">
                          <a:solidFill>
                            <a:schemeClr val="dk1"/>
                          </a:solidFill>
                          <a:latin typeface="+mn-lt"/>
                          <a:ea typeface="+mn-ea"/>
                          <a:cs typeface="+mn-cs"/>
                        </a:rPr>
                        <a:t>.</a:t>
                      </a:r>
                      <a:endParaRPr lang="en-GB" sz="800" u="none" dirty="0"/>
                    </a:p>
                    <a:p>
                      <a:r>
                        <a:rPr lang="en-GB" sz="1200" u="sng" baseline="0" dirty="0"/>
                        <a:t>Vocabulary</a:t>
                      </a:r>
                      <a:r>
                        <a:rPr lang="en-GB" sz="800" u="none" baseline="0" dirty="0" smtClean="0"/>
                        <a:t>: </a:t>
                      </a:r>
                      <a:endParaRPr lang="en-GB" sz="800" u="none" baseline="0" dirty="0"/>
                    </a:p>
                    <a:p>
                      <a:endParaRPr lang="en-GB" sz="1400" u="sng" dirty="0"/>
                    </a:p>
                  </a:txBody>
                  <a:tcPr/>
                </a:tc>
                <a:tc>
                  <a:txBody>
                    <a:bodyPr/>
                    <a:lstStyle/>
                    <a:p>
                      <a:r>
                        <a:rPr lang="en-GB" sz="1200" u="sng" dirty="0"/>
                        <a:t>Lesson 2</a:t>
                      </a:r>
                      <a:r>
                        <a:rPr lang="en-GB" sz="1200" dirty="0"/>
                        <a:t>:</a:t>
                      </a:r>
                    </a:p>
                    <a:p>
                      <a:pPr lvl="0"/>
                      <a:r>
                        <a:rPr lang="en-GB" sz="1200" u="sng" baseline="0" dirty="0"/>
                        <a:t>Intro</a:t>
                      </a:r>
                      <a:r>
                        <a:rPr lang="en-GB" sz="1200" u="sng" baseline="0" dirty="0" smtClean="0"/>
                        <a:t>: </a:t>
                      </a:r>
                      <a:r>
                        <a:rPr lang="en-GB" sz="800" u="none" baseline="0" dirty="0" smtClean="0"/>
                        <a:t>Read and discuss </a:t>
                      </a:r>
                      <a:r>
                        <a:rPr lang="en-GB" sz="800" kern="1200" dirty="0" smtClean="0">
                          <a:solidFill>
                            <a:schemeClr val="dk1"/>
                          </a:solidFill>
                          <a:latin typeface="+mn-lt"/>
                          <a:ea typeface="+mn-ea"/>
                          <a:cs typeface="+mn-cs"/>
                        </a:rPr>
                        <a:t>two or three poems chosen from </a:t>
                      </a:r>
                      <a:r>
                        <a:rPr lang="en-GB" sz="800" b="1" kern="1200" dirty="0" smtClean="0">
                          <a:solidFill>
                            <a:schemeClr val="dk1"/>
                          </a:solidFill>
                          <a:latin typeface="+mn-lt"/>
                          <a:ea typeface="+mn-ea"/>
                          <a:cs typeface="+mn-cs"/>
                        </a:rPr>
                        <a:t>Apes to Zebras: an A-Z of shape poems</a:t>
                      </a:r>
                      <a:r>
                        <a:rPr lang="en-GB" sz="800" kern="1200" dirty="0" smtClean="0">
                          <a:solidFill>
                            <a:schemeClr val="dk1"/>
                          </a:solidFill>
                          <a:latin typeface="+mn-lt"/>
                          <a:ea typeface="+mn-ea"/>
                          <a:cs typeface="+mn-cs"/>
                        </a:rPr>
                        <a:t>. Define shape poetry as poems in which shape poems. They are a type of </a:t>
                      </a:r>
                      <a:r>
                        <a:rPr lang="en-GB" sz="800" kern="1200" dirty="0" err="1" smtClean="0">
                          <a:solidFill>
                            <a:schemeClr val="dk1"/>
                          </a:solidFill>
                          <a:latin typeface="+mn-lt"/>
                          <a:ea typeface="+mn-ea"/>
                          <a:cs typeface="+mn-cs"/>
                        </a:rPr>
                        <a:t>calligram</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do they make us feel? What language patterns can you notice? Are they helping us to see something in a new way? Are they using a few words to describe something? </a:t>
                      </a:r>
                      <a:r>
                        <a:rPr lang="en-GB" sz="800" kern="1200" dirty="0" smtClean="0">
                          <a:solidFill>
                            <a:schemeClr val="dk1"/>
                          </a:solidFill>
                          <a:latin typeface="+mn-lt"/>
                          <a:ea typeface="+mn-ea"/>
                          <a:cs typeface="+mn-cs"/>
                        </a:rPr>
                        <a:t>Look at some more animal shape poems from </a:t>
                      </a:r>
                      <a:r>
                        <a:rPr lang="en-GB" sz="800" b="1" kern="1200" dirty="0" smtClean="0">
                          <a:solidFill>
                            <a:schemeClr val="dk1"/>
                          </a:solidFill>
                          <a:latin typeface="+mn-lt"/>
                          <a:ea typeface="+mn-ea"/>
                          <a:cs typeface="+mn-cs"/>
                        </a:rPr>
                        <a:t>Apes to Zebras: an A-Z of shape poems</a:t>
                      </a:r>
                      <a:r>
                        <a:rPr lang="en-GB" sz="800" kern="1200" dirty="0" smtClean="0">
                          <a:solidFill>
                            <a:schemeClr val="dk1"/>
                          </a:solidFill>
                          <a:latin typeface="+mn-lt"/>
                          <a:ea typeface="+mn-ea"/>
                          <a:cs typeface="+mn-cs"/>
                        </a:rPr>
                        <a:t> or from your own collection.  the layout of the words reflects an aspect of the subject (what the poem is about). Explain that they are sometimes called concrete In each case, discuss the way in which the shape of the poem reflects the meaning and also look at the type of descriptive language used and how important this is to the overall poem.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nouns, adjectives, verbs, conjunctions and similes in Penguin and Seal </a:t>
                      </a:r>
                      <a:endParaRPr lang="en-GB" sz="800" u="none" baseline="0" dirty="0"/>
                    </a:p>
                    <a:p>
                      <a:r>
                        <a:rPr lang="en-GB" sz="1200" u="sng" baseline="0" dirty="0" err="1"/>
                        <a:t>Oracy</a:t>
                      </a:r>
                      <a:r>
                        <a:rPr lang="en-GB" sz="1200" u="sng" baseline="0" dirty="0" smtClean="0"/>
                        <a:t>: </a:t>
                      </a:r>
                      <a:r>
                        <a:rPr lang="en-GB" sz="800" kern="1200" dirty="0" smtClean="0">
                          <a:solidFill>
                            <a:schemeClr val="dk1"/>
                          </a:solidFill>
                          <a:latin typeface="+mn-lt"/>
                          <a:ea typeface="+mn-ea"/>
                          <a:cs typeface="+mn-cs"/>
                        </a:rPr>
                        <a:t>Participate actively in collaborative conversations</a:t>
                      </a:r>
                      <a:endParaRPr lang="en-GB" sz="800" u="none"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t>Mighty Write</a:t>
                      </a:r>
                      <a:r>
                        <a:rPr lang="en-GB" sz="1200" u="sng" dirty="0" smtClean="0"/>
                        <a:t>: </a:t>
                      </a:r>
                      <a:r>
                        <a:rPr lang="en-GB" sz="800" kern="1200" dirty="0" smtClean="0">
                          <a:solidFill>
                            <a:schemeClr val="dk1"/>
                          </a:solidFill>
                          <a:latin typeface="+mn-lt"/>
                          <a:ea typeface="+mn-ea"/>
                          <a:cs typeface="+mn-cs"/>
                        </a:rPr>
                        <a:t>They discuss each poem using </a:t>
                      </a:r>
                      <a:r>
                        <a:rPr lang="en-GB" sz="800" b="1" kern="1200" dirty="0" smtClean="0">
                          <a:solidFill>
                            <a:schemeClr val="dk1"/>
                          </a:solidFill>
                          <a:latin typeface="+mn-lt"/>
                          <a:ea typeface="+mn-ea"/>
                          <a:cs typeface="+mn-cs"/>
                        </a:rPr>
                        <a:t>Talking Point Questions</a:t>
                      </a:r>
                      <a:r>
                        <a:rPr lang="en-GB" sz="800" kern="1200" dirty="0" smtClean="0">
                          <a:solidFill>
                            <a:schemeClr val="dk1"/>
                          </a:solidFill>
                          <a:latin typeface="+mn-lt"/>
                          <a:ea typeface="+mn-ea"/>
                          <a:cs typeface="+mn-cs"/>
                        </a:rPr>
                        <a:t>. Write a record of their answers. Write own similes to describe </a:t>
                      </a:r>
                      <a:r>
                        <a:rPr lang="en-GB" sz="800" kern="1200" baseline="0" dirty="0" smtClean="0">
                          <a:solidFill>
                            <a:schemeClr val="dk1"/>
                          </a:solidFill>
                          <a:latin typeface="+mn-lt"/>
                          <a:ea typeface="+mn-ea"/>
                          <a:cs typeface="+mn-cs"/>
                        </a:rPr>
                        <a:t> a chosen animal from the book.</a:t>
                      </a:r>
                      <a:endParaRPr lang="en-US" sz="800" kern="1200" dirty="0" smtClean="0">
                        <a:solidFill>
                          <a:schemeClr val="dk1"/>
                        </a:solidFill>
                        <a:latin typeface="+mn-lt"/>
                        <a:ea typeface="+mn-ea"/>
                        <a:cs typeface="+mn-cs"/>
                      </a:endParaRPr>
                    </a:p>
                    <a:p>
                      <a:r>
                        <a:rPr lang="en-GB" sz="1200" u="sng" baseline="0" dirty="0" smtClean="0"/>
                        <a:t>Vocabulary: </a:t>
                      </a:r>
                      <a:r>
                        <a:rPr lang="en-GB" sz="800" u="none" baseline="0" dirty="0" smtClean="0"/>
                        <a:t>waterproof  recycle  escape  trumpet  comical  shaggy  rusty  ancient  graceful  sleek  among  unfold  slumber</a:t>
                      </a:r>
                      <a:endParaRPr lang="en-GB" sz="800" u="none" dirty="0"/>
                    </a:p>
                  </a:txBody>
                  <a:tcPr/>
                </a:tc>
                <a:tc>
                  <a:txBody>
                    <a:bodyPr/>
                    <a:lstStyle/>
                    <a:p>
                      <a:r>
                        <a:rPr lang="en-GB" sz="1200" u="sng" dirty="0"/>
                        <a:t>Lesson 3</a:t>
                      </a:r>
                      <a:r>
                        <a:rPr lang="en-GB" sz="1200" dirty="0"/>
                        <a:t>:</a:t>
                      </a:r>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Share poems from </a:t>
                      </a:r>
                      <a:r>
                        <a:rPr lang="en-GB" sz="800" b="1" kern="1200" dirty="0" smtClean="0">
                          <a:solidFill>
                            <a:schemeClr val="dk1"/>
                          </a:solidFill>
                          <a:latin typeface="+mn-lt"/>
                          <a:ea typeface="+mn-ea"/>
                          <a:cs typeface="+mn-cs"/>
                        </a:rPr>
                        <a:t>Apes to Zebras: an A-Z of shape poems. </a:t>
                      </a:r>
                      <a:r>
                        <a:rPr lang="en-GB" sz="800" kern="1200" dirty="0" smtClean="0">
                          <a:solidFill>
                            <a:schemeClr val="dk1"/>
                          </a:solidFill>
                          <a:latin typeface="+mn-lt"/>
                          <a:ea typeface="+mn-ea"/>
                          <a:cs typeface="+mn-cs"/>
                        </a:rPr>
                        <a:t>Explain task</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 produce their own simple animal shape poem. strategies to generate good ideas for descriptive language. Choose an animal and model writing the words for poem using these strategies.</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Then show children how the poem can be moulded into either the shape of the animal or another related or associated shape, using poems from </a:t>
                      </a:r>
                      <a:r>
                        <a:rPr lang="en-GB" sz="800" b="1" kern="1200" dirty="0" smtClean="0">
                          <a:solidFill>
                            <a:schemeClr val="dk1"/>
                          </a:solidFill>
                          <a:latin typeface="+mn-lt"/>
                          <a:ea typeface="+mn-ea"/>
                          <a:cs typeface="+mn-cs"/>
                        </a:rPr>
                        <a:t>Apes to Zebras: an A-Z of shape </a:t>
                      </a:r>
                      <a:r>
                        <a:rPr lang="en-GB" sz="800" b="1" kern="1200" dirty="0" smtClean="0">
                          <a:solidFill>
                            <a:schemeClr val="dk1"/>
                          </a:solidFill>
                          <a:latin typeface="+mn-lt"/>
                          <a:ea typeface="+mn-ea"/>
                          <a:cs typeface="+mn-cs"/>
                        </a:rPr>
                        <a:t>poems </a:t>
                      </a:r>
                      <a:r>
                        <a:rPr lang="en-GB" sz="800" kern="1200" dirty="0" smtClean="0">
                          <a:solidFill>
                            <a:schemeClr val="dk1"/>
                          </a:solidFill>
                          <a:latin typeface="+mn-lt"/>
                          <a:ea typeface="+mn-ea"/>
                          <a:cs typeface="+mn-cs"/>
                        </a:rPr>
                        <a:t>for </a:t>
                      </a:r>
                      <a:r>
                        <a:rPr lang="en-GB" sz="800" kern="1200" dirty="0" smtClean="0">
                          <a:solidFill>
                            <a:schemeClr val="dk1"/>
                          </a:solidFill>
                          <a:latin typeface="+mn-lt"/>
                          <a:ea typeface="+mn-ea"/>
                          <a:cs typeface="+mn-cs"/>
                        </a:rPr>
                        <a:t>examples.</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Identify nouns, adjectives, verbs, conjunctions, </a:t>
                      </a:r>
                      <a:r>
                        <a:rPr lang="en-GB" sz="800" kern="1200" dirty="0" smtClean="0">
                          <a:solidFill>
                            <a:schemeClr val="dk1"/>
                          </a:solidFill>
                          <a:latin typeface="+mn-lt"/>
                          <a:ea typeface="+mn-ea"/>
                          <a:cs typeface="+mn-cs"/>
                        </a:rPr>
                        <a:t>onomatopoeia </a:t>
                      </a:r>
                      <a:r>
                        <a:rPr lang="en-GB" sz="800" u="none" baseline="0" dirty="0" smtClean="0"/>
                        <a:t> and similes in  an animal from the book.</a:t>
                      </a: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Compose and rehearse sentences orally</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They brainstorm in pairs to think about their animal, creating imaginative descriptions or noting fascinating facts.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record these ideas as they go, whether they are just good descriptive words or whole phrases they could use straight away in their poems. Children then compose their poem and decide how they will lay it out.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choose vocabulary from chosen poems</a:t>
                      </a:r>
                      <a:endParaRPr lang="en-GB" sz="800" u="none" baseline="0" dirty="0"/>
                    </a:p>
                  </a:txBody>
                  <a:tcPr/>
                </a:tc>
                <a:extLst>
                  <a:ext uri="{0D108BD9-81ED-4DB2-BD59-A6C34878D82A}">
                    <a16:rowId xmlns:a16="http://schemas.microsoft.com/office/drawing/2014/main" xmlns="" val="10001"/>
                  </a:ext>
                </a:extLst>
              </a:tr>
              <a:tr h="320348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4:</a:t>
                      </a:r>
                      <a:endParaRPr lang="en-GB" sz="1200" dirty="0"/>
                    </a:p>
                    <a:p>
                      <a:pPr lvl="0"/>
                      <a:r>
                        <a:rPr lang="en-GB" sz="1200" u="sng" baseline="0" dirty="0"/>
                        <a:t>Intro</a:t>
                      </a:r>
                      <a:r>
                        <a:rPr lang="en-GB" sz="1200" u="sng" baseline="0" dirty="0" smtClean="0"/>
                        <a:t>: </a:t>
                      </a:r>
                      <a:r>
                        <a:rPr lang="en-GB" sz="800" kern="1200" dirty="0" smtClean="0">
                          <a:solidFill>
                            <a:schemeClr val="dk1"/>
                          </a:solidFill>
                          <a:latin typeface="+mn-lt"/>
                          <a:ea typeface="+mn-ea"/>
                          <a:cs typeface="+mn-cs"/>
                        </a:rPr>
                        <a:t>Display and share </a:t>
                      </a:r>
                      <a:r>
                        <a:rPr lang="en-GB" sz="800" b="1" kern="1200" dirty="0" smtClean="0">
                          <a:solidFill>
                            <a:schemeClr val="dk1"/>
                          </a:solidFill>
                          <a:latin typeface="+mn-lt"/>
                          <a:ea typeface="+mn-ea"/>
                          <a:cs typeface="+mn-cs"/>
                        </a:rPr>
                        <a:t>Rolling Down A Hill by Colin West</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).Discuss the form of the poem and identify its features (e.g. repetition, rhyming, rhythm).</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Briefly recap slides 1 to 9 of the </a:t>
                      </a:r>
                      <a:r>
                        <a:rPr lang="en-GB" sz="800" b="1" kern="1200" dirty="0" smtClean="0">
                          <a:solidFill>
                            <a:schemeClr val="dk1"/>
                          </a:solidFill>
                          <a:latin typeface="+mn-lt"/>
                          <a:ea typeface="+mn-ea"/>
                          <a:cs typeface="+mn-cs"/>
                        </a:rPr>
                        <a:t>Tenses PowerPoint</a:t>
                      </a:r>
                      <a:r>
                        <a:rPr lang="en-GB" sz="800" i="1" kern="1200" dirty="0" smtClean="0">
                          <a:solidFill>
                            <a:schemeClr val="dk1"/>
                          </a:solidFill>
                          <a:latin typeface="+mn-lt"/>
                          <a:ea typeface="+mn-ea"/>
                          <a:cs typeface="+mn-cs"/>
                        </a:rPr>
                        <a:t>(see resources), </a:t>
                      </a:r>
                      <a:r>
                        <a:rPr lang="en-GB" sz="800" kern="1200" dirty="0" smtClean="0">
                          <a:solidFill>
                            <a:schemeClr val="dk1"/>
                          </a:solidFill>
                          <a:latin typeface="+mn-lt"/>
                          <a:ea typeface="+mn-ea"/>
                          <a:cs typeface="+mn-cs"/>
                        </a:rPr>
                        <a:t>then explore slides 10 to 16.Discuss the progressive form of the present and past tense. </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Children then work with a partner to change the sentences on slide</a:t>
                      </a:r>
                      <a:r>
                        <a:rPr lang="en-GB" sz="800" kern="1200" baseline="0" dirty="0" smtClean="0">
                          <a:solidFill>
                            <a:schemeClr val="dk1"/>
                          </a:solidFill>
                          <a:latin typeface="+mn-lt"/>
                          <a:ea typeface="+mn-ea"/>
                          <a:cs typeface="+mn-cs"/>
                        </a:rPr>
                        <a:t> </a:t>
                      </a:r>
                      <a:r>
                        <a:rPr lang="en-GB" sz="800" kern="1200" dirty="0" smtClean="0">
                          <a:solidFill>
                            <a:schemeClr val="dk1"/>
                          </a:solidFill>
                          <a:latin typeface="+mn-lt"/>
                          <a:ea typeface="+mn-ea"/>
                          <a:cs typeface="+mn-cs"/>
                        </a:rPr>
                        <a:t>16 from present to present progressive and past progressive. </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Discuss /record ideas. Compose and rehearse sentences orally</a:t>
                      </a:r>
                      <a:endParaRPr lang="en-GB" sz="800" u="none" baseline="0" dirty="0"/>
                    </a:p>
                    <a:p>
                      <a:r>
                        <a:rPr lang="en-GB" sz="1200" u="sng" dirty="0"/>
                        <a:t>Mighty Write</a:t>
                      </a:r>
                      <a:r>
                        <a:rPr lang="en-GB" sz="1200" u="sng" dirty="0" smtClean="0"/>
                        <a:t>:  </a:t>
                      </a:r>
                      <a:r>
                        <a:rPr lang="en-GB" sz="800" u="none" dirty="0" smtClean="0"/>
                        <a:t>Model write then </a:t>
                      </a:r>
                      <a:r>
                        <a:rPr lang="en-GB" sz="800" u="none" kern="1200" dirty="0" smtClean="0">
                          <a:solidFill>
                            <a:schemeClr val="dk1"/>
                          </a:solidFill>
                          <a:latin typeface="+mn-lt"/>
                          <a:ea typeface="+mn-ea"/>
                          <a:cs typeface="+mn-cs"/>
                        </a:rPr>
                        <a:t>Children design and produce a shape ‘action’ poem using either past or present progressive form verbs</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From PPT:  </a:t>
                      </a:r>
                      <a:r>
                        <a:rPr lang="en-GB" sz="800" i="0" u="none" baseline="0" dirty="0" smtClean="0">
                          <a:solidFill>
                            <a:schemeClr val="tx1"/>
                          </a:solidFill>
                        </a:rPr>
                        <a:t>sympathise  absolutely  adore  squawked  relieved  whining  </a:t>
                      </a:r>
                      <a:r>
                        <a:rPr lang="en-GB" sz="800" i="0" u="none" kern="1200" dirty="0" smtClean="0">
                          <a:solidFill>
                            <a:schemeClr val="tx1"/>
                          </a:solidFill>
                          <a:latin typeface="+mn-lt"/>
                          <a:ea typeface="+mn-ea"/>
                          <a:cs typeface="+mn-cs"/>
                        </a:rPr>
                        <a:t>quarrelling  </a:t>
                      </a:r>
                      <a:r>
                        <a:rPr lang="en-GB" sz="800" i="0" u="none" dirty="0" smtClean="0">
                          <a:solidFill>
                            <a:schemeClr val="tx1"/>
                          </a:solidFill>
                          <a:latin typeface="Calibri Light"/>
                          <a:ea typeface="Cambria" panose="02040503050406030204" pitchFamily="18" charset="0"/>
                          <a:cs typeface="Times New Roman" panose="02020603050405020304" pitchFamily="18" charset="0"/>
                        </a:rPr>
                        <a:t>achieved  </a:t>
                      </a:r>
                      <a:r>
                        <a:rPr lang="en-GB" sz="800" i="0" u="none" kern="1200" dirty="0" smtClean="0">
                          <a:solidFill>
                            <a:schemeClr val="tx1"/>
                          </a:solidFill>
                          <a:latin typeface="+mn-lt"/>
                          <a:ea typeface="Cambria" panose="02040503050406030204" pitchFamily="18" charset="0"/>
                          <a:cs typeface="Times New Roman" panose="02020603050405020304" pitchFamily="18" charset="0"/>
                        </a:rPr>
                        <a:t>punctured  swum</a:t>
                      </a:r>
                      <a:endParaRPr lang="en-GB" sz="800" i="0" u="none" dirty="0">
                        <a:solidFill>
                          <a:schemeClr val="tx1"/>
                        </a:solidFill>
                      </a:endParaRPr>
                    </a:p>
                  </a:txBody>
                  <a:tcPr/>
                </a:tc>
                <a:tc>
                  <a:txBody>
                    <a:bodyPr/>
                    <a:lstStyle/>
                    <a:p>
                      <a:r>
                        <a:rPr lang="en-GB" sz="1200" u="sng" dirty="0"/>
                        <a:t>Lesson 5</a:t>
                      </a:r>
                      <a:r>
                        <a:rPr lang="en-GB" sz="1200" dirty="0"/>
                        <a:t>:</a:t>
                      </a:r>
                    </a:p>
                    <a:p>
                      <a:pPr lvl="0"/>
                      <a:r>
                        <a:rPr lang="en-GB" sz="1200" u="sng" baseline="0" dirty="0"/>
                        <a:t>Intro</a:t>
                      </a:r>
                      <a:r>
                        <a:rPr lang="en-GB" sz="800" u="none" baseline="0" dirty="0" smtClean="0"/>
                        <a:t>: </a:t>
                      </a:r>
                      <a:r>
                        <a:rPr lang="en-GB" sz="800" kern="1200" dirty="0" smtClean="0">
                          <a:solidFill>
                            <a:schemeClr val="dk1"/>
                          </a:solidFill>
                          <a:latin typeface="+mn-lt"/>
                          <a:ea typeface="+mn-ea"/>
                          <a:cs typeface="+mn-cs"/>
                        </a:rPr>
                        <a:t>Display and share </a:t>
                      </a:r>
                      <a:r>
                        <a:rPr lang="en-GB" sz="800" b="1" kern="1200" dirty="0" smtClean="0">
                          <a:solidFill>
                            <a:schemeClr val="dk1"/>
                          </a:solidFill>
                          <a:latin typeface="+mn-lt"/>
                          <a:ea typeface="+mn-ea"/>
                          <a:cs typeface="+mn-cs"/>
                        </a:rPr>
                        <a:t>I Have Had an Awful Day</a:t>
                      </a:r>
                      <a:r>
                        <a:rPr lang="en-GB" sz="800" kern="1200" dirty="0" smtClean="0">
                          <a:solidFill>
                            <a:schemeClr val="dk1"/>
                          </a:solidFill>
                          <a:latin typeface="+mn-lt"/>
                          <a:ea typeface="+mn-ea"/>
                          <a:cs typeface="+mn-cs"/>
                        </a:rPr>
                        <a:t> (</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Ask children to identify the perfect form verbs in the first verse and then to find the ‘hidden’ perfect form in the second verse. (It is </a:t>
                      </a:r>
                      <a:r>
                        <a:rPr lang="en-GB" sz="800" i="1" kern="1200" dirty="0" smtClean="0">
                          <a:solidFill>
                            <a:schemeClr val="dk1"/>
                          </a:solidFill>
                          <a:latin typeface="+mn-lt"/>
                          <a:ea typeface="+mn-ea"/>
                          <a:cs typeface="+mn-cs"/>
                        </a:rPr>
                        <a:t>Now we have come home…</a:t>
                      </a:r>
                      <a:r>
                        <a:rPr lang="en-GB" sz="800" kern="1200" dirty="0" smtClean="0">
                          <a:solidFill>
                            <a:schemeClr val="dk1"/>
                          </a:solidFill>
                          <a:latin typeface="+mn-lt"/>
                          <a:ea typeface="+mn-ea"/>
                          <a:cs typeface="+mn-cs"/>
                        </a:rPr>
                        <a:t> ‘we have’ is shortened to we’ve’).</a:t>
                      </a:r>
                      <a:endParaRPr lang="en-US" sz="800" kern="1200" dirty="0" smtClean="0">
                        <a:solidFill>
                          <a:schemeClr val="dk1"/>
                        </a:solidFill>
                        <a:latin typeface="+mn-lt"/>
                        <a:ea typeface="+mn-ea"/>
                        <a:cs typeface="+mn-cs"/>
                      </a:endParaRPr>
                    </a:p>
                    <a:p>
                      <a:pPr lvl="0"/>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Briefly recap present and past progressive verb forms. Then share slides 17 to 19 of the </a:t>
                      </a:r>
                      <a:r>
                        <a:rPr lang="en-GB" sz="800" b="1" kern="1200" dirty="0" smtClean="0">
                          <a:solidFill>
                            <a:schemeClr val="dk1"/>
                          </a:solidFill>
                          <a:latin typeface="+mn-lt"/>
                          <a:ea typeface="+mn-ea"/>
                          <a:cs typeface="+mn-cs"/>
                        </a:rPr>
                        <a:t>Tenses PowerPoint</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Discuss perfect form then challenge children to work in pairs to change the sentences on slides 20 to 22 of the </a:t>
                      </a:r>
                      <a:r>
                        <a:rPr lang="en-GB" sz="800" b="1" kern="1200" dirty="0" smtClean="0">
                          <a:solidFill>
                            <a:schemeClr val="dk1"/>
                          </a:solidFill>
                          <a:latin typeface="+mn-lt"/>
                          <a:ea typeface="+mn-ea"/>
                          <a:cs typeface="+mn-cs"/>
                        </a:rPr>
                        <a:t>PowerPoint</a:t>
                      </a:r>
                      <a:r>
                        <a:rPr lang="en-GB" sz="800" kern="1200" dirty="0" smtClean="0">
                          <a:solidFill>
                            <a:schemeClr val="dk1"/>
                          </a:solidFill>
                          <a:latin typeface="+mn-lt"/>
                          <a:ea typeface="+mn-ea"/>
                          <a:cs typeface="+mn-cs"/>
                        </a:rPr>
                        <a:t>.</a:t>
                      </a:r>
                      <a:endParaRPr lang="en-US" sz="800" kern="1200" dirty="0" smtClean="0">
                        <a:solidFill>
                          <a:schemeClr val="dk1"/>
                        </a:solidFill>
                        <a:latin typeface="+mn-lt"/>
                        <a:ea typeface="+mn-ea"/>
                        <a:cs typeface="+mn-cs"/>
                      </a:endParaRPr>
                    </a:p>
                    <a:p>
                      <a:r>
                        <a:rPr lang="en-GB" sz="1200" u="sng" baseline="0" dirty="0" err="1" smtClean="0"/>
                        <a:t>Oracy</a:t>
                      </a:r>
                      <a:r>
                        <a:rPr lang="en-GB" sz="1200" u="sng" baseline="0" dirty="0" smtClean="0"/>
                        <a:t>: </a:t>
                      </a:r>
                      <a:r>
                        <a:rPr lang="en-GB" sz="800" kern="1200" dirty="0" smtClean="0">
                          <a:solidFill>
                            <a:schemeClr val="dk1"/>
                          </a:solidFill>
                          <a:latin typeface="+mn-lt"/>
                          <a:ea typeface="+mn-ea"/>
                          <a:cs typeface="+mn-cs"/>
                        </a:rPr>
                        <a:t>Maintain attention and participate actively in collaborative conversations, staying on topic and initiating and responding to comments</a:t>
                      </a:r>
                      <a:endParaRPr lang="en-GB" sz="800" u="none" baseline="0" dirty="0"/>
                    </a:p>
                    <a:p>
                      <a:pPr lvl="0"/>
                      <a:r>
                        <a:rPr lang="en-GB" sz="1200" u="sng" dirty="0"/>
                        <a:t>Mighty Write</a:t>
                      </a:r>
                      <a:r>
                        <a:rPr lang="en-GB" sz="1200" u="sng" dirty="0" smtClean="0"/>
                        <a:t>: </a:t>
                      </a:r>
                      <a:r>
                        <a:rPr lang="en-GB" sz="800" kern="1200" dirty="0" smtClean="0">
                          <a:solidFill>
                            <a:schemeClr val="dk1"/>
                          </a:solidFill>
                          <a:latin typeface="+mn-lt"/>
                          <a:ea typeface="+mn-ea"/>
                          <a:cs typeface="+mn-cs"/>
                        </a:rPr>
                        <a:t>In pairs, children take turns to pick a Past and Perfect form sentence. They decide if it is currently written in the past tense or the perfect form. The picker then orally composes a corresponding past or perfect form version. Once each pair has agreed the tense is correct, the picker then fills in their chart by sticking the sentence down in the correct column and filling in the missing column. ( see resources 2)</a:t>
                      </a:r>
                      <a:endParaRPr lang="en-US" sz="800" kern="1200" dirty="0" smtClean="0">
                        <a:solidFill>
                          <a:schemeClr val="dk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a:t>
                      </a:r>
                      <a:r>
                        <a:rPr lang="en-GB" sz="800" u="none" baseline="0" dirty="0" smtClean="0"/>
                        <a:t>: awful  soul  sympathy we’ve  </a:t>
                      </a:r>
                      <a:endParaRPr lang="en-GB" sz="800" u="none" dirty="0"/>
                    </a:p>
                  </a:txBody>
                  <a:tcPr/>
                </a:tc>
                <a:tc>
                  <a:txBody>
                    <a:bodyPr/>
                    <a:lstStyle/>
                    <a:p>
                      <a:r>
                        <a:rPr lang="en-GB" sz="1200" u="sng" dirty="0"/>
                        <a:t>Lesson 6</a:t>
                      </a:r>
                      <a:r>
                        <a:rPr lang="en-GB" sz="1200" dirty="0"/>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baseline="0" dirty="0"/>
                        <a:t>Intro</a:t>
                      </a:r>
                      <a:r>
                        <a:rPr lang="en-GB" sz="1200" u="sng" baseline="0" dirty="0" smtClean="0"/>
                        <a:t>: </a:t>
                      </a:r>
                      <a:r>
                        <a:rPr lang="en-GB" sz="800" kern="1200" dirty="0" smtClean="0">
                          <a:solidFill>
                            <a:schemeClr val="dk1"/>
                          </a:solidFill>
                          <a:latin typeface="+mn-lt"/>
                          <a:ea typeface="+mn-ea"/>
                          <a:cs typeface="+mn-cs"/>
                        </a:rPr>
                        <a:t>Explain that children will write a similar poem, involving a different pet of another person who rescues them from their horrible day!  </a:t>
                      </a:r>
                      <a:endParaRPr lang="en-US" sz="800"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kern="1200" dirty="0" smtClean="0">
                          <a:solidFill>
                            <a:schemeClr val="dk1"/>
                          </a:solidFill>
                          <a:latin typeface="+mn-lt"/>
                          <a:ea typeface="+mn-ea"/>
                          <a:cs typeface="+mn-cs"/>
                        </a:rPr>
                        <a:t>Look back at the last three slides of the </a:t>
                      </a:r>
                      <a:r>
                        <a:rPr lang="en-GB" sz="800" b="1" kern="1200" dirty="0" smtClean="0">
                          <a:solidFill>
                            <a:schemeClr val="dk1"/>
                          </a:solidFill>
                          <a:latin typeface="+mn-lt"/>
                          <a:ea typeface="+mn-ea"/>
                          <a:cs typeface="+mn-cs"/>
                        </a:rPr>
                        <a:t>Tenses PowerPoint</a:t>
                      </a:r>
                      <a:r>
                        <a:rPr lang="en-GB" sz="800" kern="1200" dirty="0" smtClean="0">
                          <a:solidFill>
                            <a:schemeClr val="dk1"/>
                          </a:solidFill>
                          <a:latin typeface="+mn-lt"/>
                          <a:ea typeface="+mn-ea"/>
                          <a:cs typeface="+mn-cs"/>
                        </a:rPr>
                        <a:t> and revise perfect form. Revisit </a:t>
                      </a:r>
                      <a:r>
                        <a:rPr lang="en-GB" sz="800" b="1" kern="1200" dirty="0" smtClean="0">
                          <a:solidFill>
                            <a:schemeClr val="dk1"/>
                          </a:solidFill>
                          <a:latin typeface="+mn-lt"/>
                          <a:ea typeface="+mn-ea"/>
                          <a:cs typeface="+mn-cs"/>
                        </a:rPr>
                        <a:t>I Have Had an Awful Day</a:t>
                      </a:r>
                      <a:r>
                        <a:rPr lang="en-GB" sz="800" i="1" kern="1200" dirty="0" smtClean="0">
                          <a:solidFill>
                            <a:schemeClr val="dk1"/>
                          </a:solidFill>
                          <a:latin typeface="+mn-lt"/>
                          <a:ea typeface="+mn-ea"/>
                          <a:cs typeface="+mn-cs"/>
                        </a:rPr>
                        <a:t>(see resources)</a:t>
                      </a:r>
                      <a:r>
                        <a:rPr lang="en-GB" sz="800" kern="1200" dirty="0" smtClean="0">
                          <a:solidFill>
                            <a:schemeClr val="dk1"/>
                          </a:solidFill>
                          <a:latin typeface="+mn-lt"/>
                          <a:ea typeface="+mn-ea"/>
                          <a:cs typeface="+mn-cs"/>
                        </a:rPr>
                        <a:t> and ask children to remind you of the perfect form verbs in this poem. </a:t>
                      </a:r>
                      <a:endParaRPr lang="en-GB" sz="800" u="none" baseline="0" dirty="0"/>
                    </a:p>
                    <a:p>
                      <a:r>
                        <a:rPr lang="en-GB" sz="1200" u="sng" baseline="0" dirty="0" err="1"/>
                        <a:t>Oracy</a:t>
                      </a:r>
                      <a:r>
                        <a:rPr lang="en-GB" sz="1200" u="sng" baseline="0" dirty="0" smtClean="0"/>
                        <a:t>: </a:t>
                      </a:r>
                      <a:r>
                        <a:rPr lang="en-US" sz="1800" kern="1200" dirty="0" smtClean="0">
                          <a:solidFill>
                            <a:schemeClr val="dk1"/>
                          </a:solidFill>
                          <a:latin typeface="+mn-lt"/>
                          <a:ea typeface="+mn-ea"/>
                          <a:cs typeface="+mn-cs"/>
                        </a:rPr>
                        <a:t> </a:t>
                      </a:r>
                      <a:r>
                        <a:rPr lang="en-GB" sz="800" kern="1200" dirty="0" smtClean="0">
                          <a:solidFill>
                            <a:schemeClr val="dk1"/>
                          </a:solidFill>
                          <a:latin typeface="+mn-lt"/>
                          <a:ea typeface="+mn-ea"/>
                          <a:cs typeface="+mn-cs"/>
                        </a:rPr>
                        <a:t>Compose and rehearse sentences orally</a:t>
                      </a:r>
                      <a:endParaRPr lang="en-GB" sz="800" u="none" baseline="0" dirty="0"/>
                    </a:p>
                    <a:p>
                      <a:pPr lvl="0"/>
                      <a:r>
                        <a:rPr lang="en-GB" sz="1200" u="sng" dirty="0"/>
                        <a:t>Extended </a:t>
                      </a:r>
                      <a:r>
                        <a:rPr lang="en-GB" sz="1200" u="sng" dirty="0" smtClean="0"/>
                        <a:t>Write: </a:t>
                      </a:r>
                      <a:r>
                        <a:rPr lang="en-GB" sz="800" u="none" dirty="0" smtClean="0"/>
                        <a:t>Model write then </a:t>
                      </a:r>
                      <a:r>
                        <a:rPr lang="en-GB" sz="800" u="none" kern="1200" dirty="0" smtClean="0">
                          <a:solidFill>
                            <a:schemeClr val="dk1"/>
                          </a:solidFill>
                          <a:latin typeface="+mn-lt"/>
                          <a:ea typeface="+mn-ea"/>
                          <a:cs typeface="+mn-cs"/>
                        </a:rPr>
                        <a:t>in </a:t>
                      </a:r>
                      <a:r>
                        <a:rPr lang="en-GB" sz="800" kern="1200" dirty="0" smtClean="0">
                          <a:solidFill>
                            <a:schemeClr val="dk1"/>
                          </a:solidFill>
                          <a:latin typeface="+mn-lt"/>
                          <a:ea typeface="+mn-ea"/>
                          <a:cs typeface="+mn-cs"/>
                        </a:rPr>
                        <a:t>pairs children discuss and record four or five possible openers written in the perfect form: </a:t>
                      </a:r>
                      <a:r>
                        <a:rPr lang="en-GB" sz="800" i="1" kern="1200" dirty="0" smtClean="0">
                          <a:solidFill>
                            <a:schemeClr val="dk1"/>
                          </a:solidFill>
                          <a:latin typeface="+mn-lt"/>
                          <a:ea typeface="+mn-ea"/>
                          <a:cs typeface="+mn-cs"/>
                        </a:rPr>
                        <a:t>I have had an awful day; I have had a dreadful day; I have had a horrendous day </a:t>
                      </a:r>
                      <a:r>
                        <a:rPr lang="en-GB" sz="800" kern="1200" dirty="0" smtClean="0">
                          <a:solidFill>
                            <a:schemeClr val="dk1"/>
                          </a:solidFill>
                          <a:latin typeface="+mn-lt"/>
                          <a:ea typeface="+mn-ea"/>
                          <a:cs typeface="+mn-cs"/>
                        </a:rPr>
                        <a:t>etc.</a:t>
                      </a:r>
                      <a:endParaRPr lang="en-US" sz="800" kern="1200" dirty="0" smtClean="0">
                        <a:solidFill>
                          <a:schemeClr val="dk1"/>
                        </a:solidFill>
                        <a:latin typeface="+mn-lt"/>
                        <a:ea typeface="+mn-ea"/>
                        <a:cs typeface="+mn-cs"/>
                      </a:endParaRPr>
                    </a:p>
                    <a:p>
                      <a:pPr lvl="0"/>
                      <a:r>
                        <a:rPr lang="en-GB" sz="800" kern="1200" dirty="0" smtClean="0">
                          <a:solidFill>
                            <a:schemeClr val="dk1"/>
                          </a:solidFill>
                          <a:latin typeface="+mn-lt"/>
                          <a:ea typeface="+mn-ea"/>
                          <a:cs typeface="+mn-cs"/>
                        </a:rPr>
                        <a:t>They choose their starter and </a:t>
                      </a:r>
                      <a:r>
                        <a:rPr lang="en-GB" sz="800" kern="1200" dirty="0" err="1" smtClean="0">
                          <a:solidFill>
                            <a:schemeClr val="dk1"/>
                          </a:solidFill>
                          <a:latin typeface="+mn-lt"/>
                          <a:ea typeface="+mn-ea"/>
                          <a:cs typeface="+mn-cs"/>
                        </a:rPr>
                        <a:t>pet,and</a:t>
                      </a:r>
                      <a:r>
                        <a:rPr lang="en-GB" sz="800" kern="1200" dirty="0" smtClean="0">
                          <a:solidFill>
                            <a:schemeClr val="dk1"/>
                          </a:solidFill>
                          <a:latin typeface="+mn-lt"/>
                          <a:ea typeface="+mn-ea"/>
                          <a:cs typeface="+mn-cs"/>
                        </a:rPr>
                        <a:t> then plan out their poem.</a:t>
                      </a:r>
                      <a:endParaRPr lang="en-US" sz="800" kern="1200" dirty="0" smtClean="0">
                        <a:solidFill>
                          <a:schemeClr val="dk1"/>
                        </a:solidFill>
                        <a:latin typeface="+mn-lt"/>
                        <a:ea typeface="+mn-ea"/>
                        <a:cs typeface="+mn-cs"/>
                      </a:endParaRPr>
                    </a:p>
                    <a:p>
                      <a:r>
                        <a:rPr lang="en-GB" sz="800" kern="1200" dirty="0" smtClean="0">
                          <a:solidFill>
                            <a:schemeClr val="dk1"/>
                          </a:solidFill>
                          <a:latin typeface="+mn-lt"/>
                          <a:ea typeface="+mn-ea"/>
                          <a:cs typeface="+mn-cs"/>
                        </a:rPr>
                        <a:t>Children compose their poem and write it in neat using a shape element </a:t>
                      </a:r>
                      <a:endParaRPr lang="en-GB" sz="800" u="none" dirty="0" smtClean="0"/>
                    </a:p>
                    <a:p>
                      <a:pPr lvl="0"/>
                      <a:r>
                        <a:rPr lang="en-GB" sz="1200" u="sng" dirty="0" smtClean="0"/>
                        <a:t> </a:t>
                      </a:r>
                      <a:r>
                        <a:rPr lang="en-GB" sz="1200" u="sng" baseline="0" dirty="0" smtClean="0"/>
                        <a:t>Vocabulary</a:t>
                      </a:r>
                      <a:r>
                        <a:rPr lang="en-GB" sz="1200" u="sng" baseline="0" dirty="0"/>
                        <a:t>: </a:t>
                      </a:r>
                      <a:r>
                        <a:rPr lang="en-GB" sz="800" u="none" baseline="0" dirty="0" smtClean="0"/>
                        <a:t>Revise all</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a:t> </a:t>
                      </a:r>
                      <a:endParaRPr lang="en-GB" sz="800" dirty="0"/>
                    </a:p>
                  </a:txBody>
                  <a:tcPr/>
                </a:tc>
                <a:extLst>
                  <a:ext uri="{0D108BD9-81ED-4DB2-BD59-A6C34878D82A}">
                    <a16:rowId xmlns:a16="http://schemas.microsoft.com/office/drawing/2014/main" xmlns="" val="10002"/>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714480" cy="6858000"/>
          </a:xfrm>
          <a:solidFill>
            <a:srgbClr val="CCFF33"/>
          </a:solidFill>
        </p:spPr>
        <p:txBody>
          <a:bodyPr/>
          <a:lstStyle/>
          <a:p>
            <a:endParaRPr lang="en-US" dirty="0"/>
          </a:p>
        </p:txBody>
      </p:sp>
      <p:pic>
        <p:nvPicPr>
          <p:cNvPr id="3074" name="Picture 2" descr="C:\Users\Teacher\Pictures\Rbb110001d22bce33b5cf8a9776aa7053.jpg"/>
          <p:cNvPicPr>
            <a:picLocks noGrp="1" noChangeAspect="1" noChangeArrowheads="1"/>
          </p:cNvPicPr>
          <p:nvPr>
            <p:ph idx="1"/>
          </p:nvPr>
        </p:nvPicPr>
        <p:blipFill>
          <a:blip r:embed="rId2"/>
          <a:srcRect/>
          <a:stretch>
            <a:fillRect/>
          </a:stretch>
        </p:blipFill>
        <p:spPr bwMode="auto">
          <a:xfrm>
            <a:off x="1714480" y="0"/>
            <a:ext cx="5786478" cy="6858000"/>
          </a:xfrm>
          <a:prstGeom prst="rect">
            <a:avLst/>
          </a:prstGeom>
          <a:noFill/>
        </p:spPr>
      </p:pic>
      <p:sp>
        <p:nvSpPr>
          <p:cNvPr id="5" name="Rectangle 4"/>
          <p:cNvSpPr/>
          <p:nvPr/>
        </p:nvSpPr>
        <p:spPr>
          <a:xfrm>
            <a:off x="7500958" y="0"/>
            <a:ext cx="1643042" cy="6858000"/>
          </a:xfrm>
          <a:prstGeom prst="rect">
            <a:avLst/>
          </a:prstGeom>
          <a:solidFill>
            <a:srgbClr val="CC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6817760"/>
        </p:xfrm>
        <a:graphic>
          <a:graphicData uri="http://schemas.openxmlformats.org/drawingml/2006/table">
            <a:tbl>
              <a:tblPr firstRow="1" bandRow="1">
                <a:tableStyleId>{5C22544A-7EE6-4342-B048-85BDC9FD1C3A}</a:tableStyleId>
              </a:tblPr>
              <a:tblGrid>
                <a:gridCol w="3048000">
                  <a:extLst>
                    <a:ext uri="{9D8B030D-6E8A-4147-A177-3AD203B41FA5}">
                      <a16:colId xmlns="" xmlns:a16="http://schemas.microsoft.com/office/drawing/2014/main" val="20000"/>
                    </a:ext>
                  </a:extLst>
                </a:gridCol>
                <a:gridCol w="3048000">
                  <a:extLst>
                    <a:ext uri="{9D8B030D-6E8A-4147-A177-3AD203B41FA5}">
                      <a16:colId xmlns="" xmlns:a16="http://schemas.microsoft.com/office/drawing/2014/main" val="20001"/>
                    </a:ext>
                  </a:extLst>
                </a:gridCol>
                <a:gridCol w="3048000">
                  <a:extLst>
                    <a:ext uri="{9D8B030D-6E8A-4147-A177-3AD203B41FA5}">
                      <a16:colId xmlns="" xmlns:a16="http://schemas.microsoft.com/office/drawing/2014/main" val="20002"/>
                    </a:ext>
                  </a:extLst>
                </a:gridCol>
              </a:tblGrid>
              <a:tr h="698326">
                <a:tc gridSpan="3">
                  <a:txBody>
                    <a:bodyPr/>
                    <a:lstStyle/>
                    <a:p>
                      <a:r>
                        <a:rPr lang="en-GB" sz="2400" dirty="0"/>
                        <a:t>English Text</a:t>
                      </a:r>
                      <a:r>
                        <a:rPr lang="en-GB" sz="2400" dirty="0" smtClean="0"/>
                        <a:t>: Gregory Cool</a:t>
                      </a:r>
                      <a:endParaRPr lang="en-GB" sz="2400" dirty="0"/>
                    </a:p>
                  </a:txBody>
                  <a:tcPr/>
                </a:tc>
                <a:tc hMerge="1">
                  <a:txBody>
                    <a:bodyPr/>
                    <a:lstStyle/>
                    <a:p>
                      <a:endParaRPr lang="en-GB" dirty="0"/>
                    </a:p>
                  </a:txBody>
                  <a:tcPr/>
                </a:tc>
                <a:tc hMerge="1">
                  <a:txBody>
                    <a:bodyPr/>
                    <a:lstStyle/>
                    <a:p>
                      <a:endParaRPr lang="en-GB" dirty="0"/>
                    </a:p>
                  </a:txBody>
                  <a:tcPr/>
                </a:tc>
                <a:extLst>
                  <a:ext uri="{0D108BD9-81ED-4DB2-BD59-A6C34878D82A}">
                    <a16:rowId xmlns="" xmlns:a16="http://schemas.microsoft.com/office/drawing/2014/main" val="10000"/>
                  </a:ext>
                </a:extLst>
              </a:tr>
              <a:tr h="2016296">
                <a:tc>
                  <a:txBody>
                    <a:bodyPr/>
                    <a:lstStyle/>
                    <a:p>
                      <a:r>
                        <a:rPr lang="en-GB" sz="1200" u="sng" dirty="0"/>
                        <a:t>Lesson</a:t>
                      </a:r>
                      <a:r>
                        <a:rPr lang="en-GB" sz="1200" u="sng" baseline="0" dirty="0"/>
                        <a:t> 1:</a:t>
                      </a:r>
                    </a:p>
                    <a:p>
                      <a:r>
                        <a:rPr lang="en-GB" sz="1200" u="sng" baseline="0" dirty="0"/>
                        <a:t>WOW: </a:t>
                      </a:r>
                      <a:r>
                        <a:rPr lang="en-GB" sz="800" u="none" baseline="0" dirty="0"/>
                        <a:t>Watch Franz Job Tobago video on </a:t>
                      </a:r>
                      <a:r>
                        <a:rPr lang="en-GB" sz="800" u="none" baseline="0" dirty="0" err="1"/>
                        <a:t>youtube</a:t>
                      </a:r>
                      <a:endParaRPr lang="en-GB" sz="800" u="sng" baseline="0" dirty="0"/>
                    </a:p>
                    <a:p>
                      <a:r>
                        <a:rPr lang="en-GB" sz="1200" u="sng" baseline="0" dirty="0"/>
                        <a:t>Grammar</a:t>
                      </a:r>
                      <a:r>
                        <a:rPr lang="en-GB" sz="1200" u="none" baseline="0" dirty="0" smtClean="0"/>
                        <a:t>: </a:t>
                      </a:r>
                      <a:r>
                        <a:rPr lang="en-GB" sz="800" u="none" baseline="0" dirty="0" smtClean="0"/>
                        <a:t>Revise expanded noun phrases. Determiners a/ an. NNG Activity 2.15 a/an</a:t>
                      </a:r>
                      <a:endParaRPr lang="en-GB" sz="800" u="none" baseline="0" dirty="0"/>
                    </a:p>
                    <a:p>
                      <a:r>
                        <a:rPr lang="en-GB" sz="1200" u="sng" baseline="0" dirty="0" err="1"/>
                        <a:t>Oracy</a:t>
                      </a:r>
                      <a:r>
                        <a:rPr lang="en-GB" sz="1200" u="sng" baseline="0" dirty="0"/>
                        <a:t>: </a:t>
                      </a:r>
                      <a:r>
                        <a:rPr lang="en-GB" sz="800" u="none" baseline="0" dirty="0" smtClean="0"/>
                        <a:t>Discuss question- </a:t>
                      </a:r>
                      <a:r>
                        <a:rPr lang="en-GB" sz="800" dirty="0" smtClean="0"/>
                        <a:t>What </a:t>
                      </a:r>
                      <a:r>
                        <a:rPr lang="en-GB" sz="800" dirty="0"/>
                        <a:t>is more important – to have lots of things to play with or to have a friend to play with?</a:t>
                      </a:r>
                      <a:endParaRPr lang="en-GB" sz="800" u="sng" baseline="0" dirty="0"/>
                    </a:p>
                    <a:p>
                      <a:r>
                        <a:rPr lang="en-GB" sz="1200" u="sng" dirty="0"/>
                        <a:t>Mighty Write: </a:t>
                      </a:r>
                      <a:r>
                        <a:rPr lang="en-GB" sz="800" u="none" dirty="0" smtClean="0"/>
                        <a:t>Write sentences about Tobago</a:t>
                      </a:r>
                      <a:r>
                        <a:rPr lang="en-GB" sz="800" u="none" baseline="0" dirty="0" smtClean="0"/>
                        <a:t> using expanded noun phrases.</a:t>
                      </a:r>
                      <a:endParaRPr lang="en-GB" sz="800" u="none" dirty="0"/>
                    </a:p>
                    <a:p>
                      <a:r>
                        <a:rPr lang="en-GB" sz="1200" u="sng" baseline="0" dirty="0"/>
                        <a:t>Vocabulary: </a:t>
                      </a:r>
                      <a:r>
                        <a:rPr lang="en-GB" sz="800" u="none" baseline="0" dirty="0" smtClean="0"/>
                        <a:t>Adjectives to describe Tobago</a:t>
                      </a:r>
                      <a:endParaRPr lang="en-GB" sz="800" u="none" baseline="0" dirty="0"/>
                    </a:p>
                    <a:p>
                      <a:endParaRPr lang="en-GB" sz="1400" u="sng" dirty="0"/>
                    </a:p>
                  </a:txBody>
                  <a:tcPr/>
                </a:tc>
                <a:tc>
                  <a:txBody>
                    <a:bodyPr/>
                    <a:lstStyle/>
                    <a:p>
                      <a:r>
                        <a:rPr lang="en-GB" sz="1200" u="sng" dirty="0"/>
                        <a:t>Lesson 2</a:t>
                      </a:r>
                      <a:r>
                        <a:rPr lang="en-GB" sz="1200" dirty="0"/>
                        <a:t>:</a:t>
                      </a:r>
                    </a:p>
                    <a:p>
                      <a:r>
                        <a:rPr lang="en-GB" sz="1200" u="sng" baseline="0" dirty="0"/>
                        <a:t>Intro: </a:t>
                      </a:r>
                      <a:r>
                        <a:rPr lang="en-GB" sz="800" u="none" baseline="0" dirty="0" smtClean="0"/>
                        <a:t>Read pages 1-6. Begin a comparison chart between his home and the </a:t>
                      </a:r>
                      <a:r>
                        <a:rPr lang="en-GB" sz="800" u="none" baseline="0" dirty="0" err="1" smtClean="0"/>
                        <a:t>Carribean</a:t>
                      </a:r>
                      <a:r>
                        <a:rPr lang="en-GB" sz="800" u="none" baseline="0" dirty="0" smtClean="0"/>
                        <a:t>. Discuss dialogue of Granny and Grandpa and lack of verbs- we so pleased ( we are so pleased)</a:t>
                      </a:r>
                    </a:p>
                    <a:p>
                      <a:r>
                        <a:rPr lang="en-GB" sz="1200" u="sng" baseline="0" dirty="0" smtClean="0"/>
                        <a:t>Grammar: </a:t>
                      </a:r>
                      <a:r>
                        <a:rPr lang="en-GB" sz="800" u="none" baseline="0" dirty="0" smtClean="0"/>
                        <a:t>Find different sentence types and discuss impact on reader. </a:t>
                      </a:r>
                      <a:r>
                        <a:rPr lang="en-GB" sz="800" u="none" baseline="0" dirty="0" err="1" smtClean="0"/>
                        <a:t>NNg</a:t>
                      </a:r>
                      <a:r>
                        <a:rPr lang="en-GB" sz="800" u="none" baseline="0" dirty="0" smtClean="0"/>
                        <a:t> Activity 1c.9 Sorting sentence Types</a:t>
                      </a:r>
                    </a:p>
                    <a:p>
                      <a:r>
                        <a:rPr lang="en-GB" sz="1200" u="sng" baseline="0" dirty="0" smtClean="0"/>
                        <a:t> </a:t>
                      </a:r>
                      <a:r>
                        <a:rPr lang="en-GB" sz="1200" u="sng" baseline="0" dirty="0" err="1" smtClean="0"/>
                        <a:t>Oracy</a:t>
                      </a:r>
                      <a:r>
                        <a:rPr lang="en-GB" sz="1200" u="sng" baseline="0" dirty="0" smtClean="0"/>
                        <a:t>: </a:t>
                      </a:r>
                      <a:r>
                        <a:rPr lang="en-GB" sz="800" u="none" baseline="0" dirty="0" smtClean="0"/>
                        <a:t>Act out story so far.</a:t>
                      </a:r>
                      <a:endParaRPr lang="en-GB" sz="800" u="none" baseline="0" dirty="0"/>
                    </a:p>
                    <a:p>
                      <a:r>
                        <a:rPr lang="en-GB" sz="1200" u="sng" dirty="0"/>
                        <a:t>Mighty Write</a:t>
                      </a:r>
                      <a:r>
                        <a:rPr lang="en-GB" sz="1200" u="sng" dirty="0" smtClean="0"/>
                        <a:t>: </a:t>
                      </a:r>
                      <a:r>
                        <a:rPr lang="en-GB" sz="800" u="none" dirty="0" smtClean="0"/>
                        <a:t>Give picture on page 3. Model write then </a:t>
                      </a:r>
                      <a:r>
                        <a:rPr lang="en-GB" sz="800" u="none" dirty="0" err="1" smtClean="0"/>
                        <a:t>chn</a:t>
                      </a:r>
                      <a:r>
                        <a:rPr lang="en-GB" sz="800" u="none" dirty="0" smtClean="0"/>
                        <a:t> write a</a:t>
                      </a:r>
                      <a:r>
                        <a:rPr lang="en-GB" sz="800" u="none" baseline="0" dirty="0" smtClean="0"/>
                        <a:t> few sentences from the viewpoint of Gregory including a ? and !</a:t>
                      </a:r>
                      <a:endParaRPr lang="en-GB" sz="800" u="none" dirty="0"/>
                    </a:p>
                    <a:p>
                      <a:r>
                        <a:rPr lang="en-GB" sz="1200" u="sng" baseline="0" dirty="0"/>
                        <a:t>Vocabulary</a:t>
                      </a:r>
                      <a:r>
                        <a:rPr lang="en-GB" sz="1200" u="sng" baseline="0" dirty="0" smtClean="0"/>
                        <a:t>: </a:t>
                      </a:r>
                      <a:r>
                        <a:rPr lang="en-GB" sz="800" u="none" baseline="0" dirty="0" smtClean="0"/>
                        <a:t>stifling  disturbed  poured  expected  spluttered</a:t>
                      </a:r>
                      <a:endParaRPr lang="en-GB" sz="800" u="none" dirty="0"/>
                    </a:p>
                    <a:p>
                      <a:endParaRPr lang="en-GB" dirty="0"/>
                    </a:p>
                  </a:txBody>
                  <a:tcPr/>
                </a:tc>
                <a:tc>
                  <a:txBody>
                    <a:bodyPr/>
                    <a:lstStyle/>
                    <a:p>
                      <a:r>
                        <a:rPr lang="en-GB" sz="1200" u="sng" dirty="0"/>
                        <a:t>Lesson 3</a:t>
                      </a:r>
                      <a:r>
                        <a:rPr lang="en-GB" sz="1200" dirty="0"/>
                        <a:t>:</a:t>
                      </a:r>
                    </a:p>
                    <a:p>
                      <a:r>
                        <a:rPr lang="en-GB" sz="1200" u="sng" baseline="0" dirty="0" smtClean="0"/>
                        <a:t>Intro: </a:t>
                      </a:r>
                      <a:r>
                        <a:rPr lang="en-GB" sz="800" u="none" baseline="0" dirty="0" smtClean="0"/>
                        <a:t>Read pages 7- 14. Discuss why the author has chosen Cool for his name. Continue comparison chart.</a:t>
                      </a:r>
                      <a:endParaRPr lang="en-GB" sz="800" u="none" baseline="0" dirty="0"/>
                    </a:p>
                    <a:p>
                      <a:r>
                        <a:rPr lang="en-GB" sz="1200" u="sng" baseline="0" dirty="0"/>
                        <a:t>Grammar</a:t>
                      </a:r>
                      <a:r>
                        <a:rPr lang="en-GB" sz="1200" u="none" baseline="0" dirty="0" smtClean="0"/>
                        <a:t>: </a:t>
                      </a:r>
                      <a:r>
                        <a:rPr lang="en-GB" sz="800" u="none" baseline="0" dirty="0" smtClean="0"/>
                        <a:t>Give </a:t>
                      </a:r>
                      <a:r>
                        <a:rPr lang="en-GB" sz="800" u="none" baseline="0" dirty="0" err="1" smtClean="0"/>
                        <a:t>chn</a:t>
                      </a:r>
                      <a:r>
                        <a:rPr lang="en-GB" sz="800" u="none" baseline="0" dirty="0" smtClean="0"/>
                        <a:t> the text without pictures-find all the language that describes the setting.  Begin class display. Categorise the words into classes.</a:t>
                      </a:r>
                      <a:endParaRPr lang="en-GB" sz="800" u="none" baseline="0" dirty="0"/>
                    </a:p>
                    <a:p>
                      <a:r>
                        <a:rPr lang="en-GB" sz="1200" u="sng" baseline="0" dirty="0" err="1"/>
                        <a:t>Oracy</a:t>
                      </a:r>
                      <a:r>
                        <a:rPr lang="en-GB" sz="1200" u="sng" baseline="0" dirty="0" smtClean="0"/>
                        <a:t>: </a:t>
                      </a:r>
                      <a:r>
                        <a:rPr lang="en-GB" sz="800" u="none" baseline="0" dirty="0" smtClean="0"/>
                        <a:t>Hot seating- views of Gregory so far.</a:t>
                      </a:r>
                      <a:endParaRPr lang="en-GB" sz="800" u="none" baseline="0" dirty="0"/>
                    </a:p>
                    <a:p>
                      <a:r>
                        <a:rPr lang="en-GB" sz="1200" u="sng" dirty="0"/>
                        <a:t>Mighty Write</a:t>
                      </a:r>
                      <a:r>
                        <a:rPr lang="en-GB" sz="1200" u="sng" dirty="0" smtClean="0"/>
                        <a:t>: </a:t>
                      </a:r>
                      <a:r>
                        <a:rPr lang="en-GB" sz="800" u="none" dirty="0" smtClean="0"/>
                        <a:t>Look</a:t>
                      </a:r>
                      <a:r>
                        <a:rPr lang="en-GB" sz="800" u="none" baseline="0" dirty="0" smtClean="0"/>
                        <a:t> at picture on page 7,8. </a:t>
                      </a:r>
                      <a:r>
                        <a:rPr lang="en-GB" sz="800" u="none" dirty="0" smtClean="0"/>
                        <a:t>Model write then </a:t>
                      </a:r>
                      <a:r>
                        <a:rPr lang="en-GB" sz="800" u="none" dirty="0" err="1" smtClean="0"/>
                        <a:t>chn</a:t>
                      </a:r>
                      <a:r>
                        <a:rPr lang="en-GB" sz="800" u="none" dirty="0" smtClean="0"/>
                        <a:t> write a few sentences from the viewpoint of Lennox which include description and a ?</a:t>
                      </a:r>
                      <a:r>
                        <a:rPr lang="en-GB" sz="800" u="none" baseline="0" dirty="0" smtClean="0"/>
                        <a:t> and !</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a:t>
                      </a:r>
                      <a:r>
                        <a:rPr lang="en-GB" sz="1200" u="none" baseline="0" dirty="0" smtClean="0"/>
                        <a:t> </a:t>
                      </a:r>
                      <a:r>
                        <a:rPr lang="en-GB" sz="800" u="none" baseline="0" dirty="0" smtClean="0"/>
                        <a:t>shimmering  offered  leaping  wicked  politely  crammed  sauntered  chuckling</a:t>
                      </a:r>
                      <a:endParaRPr lang="en-GB" sz="800" u="none" baseline="0" dirty="0"/>
                    </a:p>
                    <a:p>
                      <a:endParaRPr lang="en-GB" dirty="0"/>
                    </a:p>
                  </a:txBody>
                  <a:tcPr/>
                </a:tc>
                <a:extLst>
                  <a:ext uri="{0D108BD9-81ED-4DB2-BD59-A6C34878D82A}">
                    <a16:rowId xmlns="" xmlns:a16="http://schemas.microsoft.com/office/drawing/2014/main" val="10001"/>
                  </a:ext>
                </a:extLst>
              </a:tr>
              <a:tr h="21791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4:</a:t>
                      </a:r>
                      <a:endParaRPr lang="en-GB" sz="1200" dirty="0"/>
                    </a:p>
                    <a:p>
                      <a:r>
                        <a:rPr lang="en-GB" sz="1200" u="sng" baseline="0" dirty="0"/>
                        <a:t>Intro</a:t>
                      </a:r>
                      <a:r>
                        <a:rPr lang="en-GB" sz="1200" u="sng" baseline="0" dirty="0" smtClean="0"/>
                        <a:t>: </a:t>
                      </a:r>
                      <a:r>
                        <a:rPr lang="en-GB" sz="800" u="none" baseline="0" dirty="0" smtClean="0"/>
                        <a:t>Read pages 15 – 20. Finish comparison chart. </a:t>
                      </a:r>
                      <a:r>
                        <a:rPr lang="en-GB" sz="800" u="none" baseline="0" dirty="0" err="1" smtClean="0"/>
                        <a:t>Chn</a:t>
                      </a:r>
                      <a:r>
                        <a:rPr lang="en-GB" sz="800" u="none" baseline="0" dirty="0" smtClean="0"/>
                        <a:t> join in and choose actions to accompany the story.  Predict ending. </a:t>
                      </a:r>
                      <a:endParaRPr lang="en-GB" sz="800" u="none" baseline="0" dirty="0"/>
                    </a:p>
                    <a:p>
                      <a:r>
                        <a:rPr lang="en-GB" sz="1200" u="sng" baseline="0" dirty="0"/>
                        <a:t>Grammar</a:t>
                      </a:r>
                      <a:r>
                        <a:rPr lang="en-GB" sz="1200" u="none" baseline="0" dirty="0" smtClean="0"/>
                        <a:t>:  </a:t>
                      </a:r>
                      <a:r>
                        <a:rPr lang="en-GB" sz="800" u="none" baseline="0" dirty="0" smtClean="0"/>
                        <a:t>Look at past perfect tense on pages 17, 18. Find examples of past tense verbs and change them to past perfect form. NNG Activity 4: 14:Changing tenses.</a:t>
                      </a:r>
                      <a:endParaRPr lang="en-GB" sz="800" u="none" baseline="0" dirty="0"/>
                    </a:p>
                    <a:p>
                      <a:r>
                        <a:rPr lang="en-GB" sz="1200" u="sng" baseline="0" dirty="0" err="1"/>
                        <a:t>Oracy</a:t>
                      </a:r>
                      <a:r>
                        <a:rPr lang="en-GB" sz="1200" u="sng" baseline="0" dirty="0" smtClean="0"/>
                        <a:t>: </a:t>
                      </a:r>
                      <a:r>
                        <a:rPr lang="en-GB" sz="800" u="none" baseline="0" dirty="0" smtClean="0"/>
                        <a:t>Role play reading a postcard from Gregory to his mum including simple past and  past perfect form </a:t>
                      </a:r>
                      <a:r>
                        <a:rPr lang="en-GB" sz="800" u="none" baseline="0" dirty="0" err="1" smtClean="0"/>
                        <a:t>Eg</a:t>
                      </a:r>
                      <a:r>
                        <a:rPr lang="en-GB" sz="800" u="none" baseline="0" dirty="0" smtClean="0"/>
                        <a:t>: I have really tried but I don’t like it here. The sun has been blazing hot and insects bite me all night.</a:t>
                      </a:r>
                      <a:endParaRPr lang="en-GB" sz="800" u="none" baseline="0" dirty="0"/>
                    </a:p>
                    <a:p>
                      <a:r>
                        <a:rPr lang="en-GB" sz="1200" u="sng" dirty="0"/>
                        <a:t>Mighty Write</a:t>
                      </a:r>
                      <a:r>
                        <a:rPr lang="en-GB" sz="1200" u="sng" dirty="0" smtClean="0"/>
                        <a:t>:</a:t>
                      </a:r>
                      <a:r>
                        <a:rPr lang="en-GB" sz="800" u="none" dirty="0" smtClean="0"/>
                        <a:t> Model write then</a:t>
                      </a:r>
                      <a:r>
                        <a:rPr lang="en-GB" sz="800" u="none" baseline="0" dirty="0" smtClean="0"/>
                        <a:t> </a:t>
                      </a:r>
                      <a:r>
                        <a:rPr lang="en-GB" sz="800" u="none" baseline="0" dirty="0" err="1" smtClean="0"/>
                        <a:t>chn</a:t>
                      </a:r>
                      <a:r>
                        <a:rPr lang="en-GB" sz="800" u="none" baseline="0" dirty="0" smtClean="0"/>
                        <a:t> write the postcard.</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a:t>
                      </a:r>
                      <a:r>
                        <a:rPr lang="en-GB" sz="1200" u="sng" baseline="0" dirty="0" smtClean="0"/>
                        <a:t>: </a:t>
                      </a:r>
                      <a:r>
                        <a:rPr lang="en-GB" sz="800" u="none" baseline="0" dirty="0" smtClean="0"/>
                        <a:t>stomped  blazed  An  presented  machete massive  sting -ray</a:t>
                      </a:r>
                      <a:endParaRPr lang="en-GB" sz="800" u="none" dirty="0"/>
                    </a:p>
                  </a:txBody>
                  <a:tcPr/>
                </a:tc>
                <a:tc>
                  <a:txBody>
                    <a:bodyPr/>
                    <a:lstStyle/>
                    <a:p>
                      <a:r>
                        <a:rPr lang="en-GB" sz="1200" u="sng" dirty="0"/>
                        <a:t>Lesson 5</a:t>
                      </a:r>
                      <a:r>
                        <a:rPr lang="en-GB" sz="1200" dirty="0"/>
                        <a:t>:</a:t>
                      </a:r>
                    </a:p>
                    <a:p>
                      <a:r>
                        <a:rPr lang="en-GB" sz="1200" u="sng" baseline="0" dirty="0"/>
                        <a:t>Intro: </a:t>
                      </a:r>
                      <a:r>
                        <a:rPr lang="en-GB" sz="1200" u="sng" baseline="0" dirty="0" smtClean="0"/>
                        <a:t> </a:t>
                      </a:r>
                      <a:r>
                        <a:rPr lang="en-GB" sz="800" u="none" baseline="0" dirty="0" smtClean="0"/>
                        <a:t>Finish story. Discuss how it links back to start and the Title. Discuss use of short sentences and impact on reader.</a:t>
                      </a:r>
                      <a:endParaRPr lang="en-GB" sz="800" u="none" baseline="0" dirty="0"/>
                    </a:p>
                    <a:p>
                      <a:r>
                        <a:rPr lang="en-GB" sz="1200" u="sng" baseline="0" dirty="0"/>
                        <a:t>Grammar</a:t>
                      </a:r>
                      <a:r>
                        <a:rPr lang="en-GB" sz="1200" u="none" baseline="0" dirty="0" smtClean="0"/>
                        <a:t>: </a:t>
                      </a:r>
                      <a:r>
                        <a:rPr lang="en-GB" sz="800" u="none" baseline="0" dirty="0" smtClean="0"/>
                        <a:t>Find examples of past tense verbs and change them to past perfect form. NNG Activity 4: 14: Changing tenses.</a:t>
                      </a:r>
                      <a:endParaRPr lang="en-GB" sz="800" u="none" baseline="0" dirty="0"/>
                    </a:p>
                    <a:p>
                      <a:r>
                        <a:rPr lang="en-GB" sz="1200" u="sng" baseline="0" dirty="0" err="1"/>
                        <a:t>Oracy</a:t>
                      </a:r>
                      <a:r>
                        <a:rPr lang="en-GB" sz="1200" u="sng" baseline="0" dirty="0" smtClean="0"/>
                        <a:t>:</a:t>
                      </a:r>
                      <a:r>
                        <a:rPr lang="en-GB" sz="800" u="sng" baseline="0" dirty="0" smtClean="0"/>
                        <a:t> </a:t>
                      </a:r>
                      <a:r>
                        <a:rPr lang="en-GB" sz="800" u="none" baseline="0" dirty="0" smtClean="0"/>
                        <a:t>Role play reading a postcard from Gregory to his mum including simple past and  past perfect form showing his change of heart.</a:t>
                      </a:r>
                      <a:endParaRPr lang="en-GB" sz="800" u="sng" baseline="0" dirty="0"/>
                    </a:p>
                    <a:p>
                      <a:r>
                        <a:rPr lang="en-GB" sz="1200" u="sng" dirty="0"/>
                        <a:t>Mighty Write</a:t>
                      </a:r>
                      <a:r>
                        <a:rPr lang="en-GB" sz="1200" u="sng" dirty="0" smtClean="0"/>
                        <a:t>: </a:t>
                      </a:r>
                      <a:r>
                        <a:rPr lang="en-GB" sz="800" u="none" dirty="0" smtClean="0"/>
                        <a:t>Model write then</a:t>
                      </a:r>
                      <a:r>
                        <a:rPr lang="en-GB" sz="800" u="none" baseline="0" dirty="0" smtClean="0"/>
                        <a:t> </a:t>
                      </a:r>
                      <a:r>
                        <a:rPr lang="en-GB" sz="800" u="none" baseline="0" dirty="0" err="1" smtClean="0"/>
                        <a:t>chn</a:t>
                      </a:r>
                      <a:r>
                        <a:rPr lang="en-GB" sz="800" u="none" baseline="0" dirty="0" smtClean="0"/>
                        <a:t> write the postcard.</a:t>
                      </a:r>
                      <a:endParaRPr lang="en-GB" sz="800" u="sng"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dusk whirred  brayed  </a:t>
                      </a:r>
                      <a:endParaRPr lang="en-GB" sz="800" u="none" dirty="0"/>
                    </a:p>
                    <a:p>
                      <a:endParaRPr lang="en-GB" dirty="0"/>
                    </a:p>
                  </a:txBody>
                  <a:tcPr/>
                </a:tc>
                <a:tc>
                  <a:txBody>
                    <a:bodyPr/>
                    <a:lstStyle/>
                    <a:p>
                      <a:r>
                        <a:rPr lang="en-GB" sz="1200" u="sng" dirty="0"/>
                        <a:t>Lesson 6</a:t>
                      </a:r>
                      <a:r>
                        <a:rPr lang="en-GB" sz="1200" dirty="0"/>
                        <a:t>: </a:t>
                      </a:r>
                    </a:p>
                    <a:p>
                      <a:r>
                        <a:rPr lang="en-GB" sz="1200" u="sng" baseline="0" dirty="0"/>
                        <a:t>Intro</a:t>
                      </a:r>
                      <a:r>
                        <a:rPr lang="en-GB" sz="1200" u="sng" baseline="0" dirty="0" smtClean="0"/>
                        <a:t>: </a:t>
                      </a:r>
                      <a:r>
                        <a:rPr lang="en-GB" sz="800" u="none" baseline="0" dirty="0" smtClean="0"/>
                        <a:t>Plot feelings of Gregory through the story. </a:t>
                      </a:r>
                      <a:endParaRPr lang="en-GB" sz="800" u="none" baseline="0" dirty="0"/>
                    </a:p>
                    <a:p>
                      <a:r>
                        <a:rPr lang="en-GB" sz="1200" u="sng" baseline="0" dirty="0"/>
                        <a:t>Grammar</a:t>
                      </a:r>
                      <a:r>
                        <a:rPr lang="en-GB" sz="1200" u="none" baseline="0" dirty="0"/>
                        <a:t>: </a:t>
                      </a:r>
                      <a:r>
                        <a:rPr lang="en-GB" sz="800" u="none" baseline="0" dirty="0" smtClean="0"/>
                        <a:t>Key Features of a letter</a:t>
                      </a:r>
                      <a:endParaRPr lang="en-GB" sz="800" u="none" baseline="0" dirty="0"/>
                    </a:p>
                    <a:p>
                      <a:r>
                        <a:rPr lang="en-GB" sz="1200" u="sng" baseline="0" dirty="0" err="1"/>
                        <a:t>Oracy</a:t>
                      </a:r>
                      <a:r>
                        <a:rPr lang="en-GB" sz="1200" u="sng" baseline="0" dirty="0" smtClean="0"/>
                        <a:t>: </a:t>
                      </a:r>
                      <a:r>
                        <a:rPr lang="en-GB" sz="800" u="none" baseline="0" dirty="0" smtClean="0"/>
                        <a:t>Conscience Alley- Should Gregory ask his mum to let him come home.</a:t>
                      </a:r>
                      <a:endParaRPr lang="en-GB" sz="800" u="none" baseline="0" dirty="0"/>
                    </a:p>
                    <a:p>
                      <a:r>
                        <a:rPr lang="en-GB" sz="1200" u="sng" dirty="0"/>
                        <a:t>Extended Write</a:t>
                      </a:r>
                      <a:r>
                        <a:rPr lang="en-GB" sz="1200" u="sng" dirty="0" smtClean="0"/>
                        <a:t>: </a:t>
                      </a:r>
                      <a:r>
                        <a:rPr lang="en-GB" sz="1200" u="none" dirty="0" smtClean="0"/>
                        <a:t> </a:t>
                      </a:r>
                      <a:r>
                        <a:rPr lang="en-GB" sz="800" u="none" dirty="0" err="1" smtClean="0"/>
                        <a:t>Chn</a:t>
                      </a:r>
                      <a:r>
                        <a:rPr lang="en-GB" sz="800" u="none" baseline="0" dirty="0" smtClean="0"/>
                        <a:t> pretend to be Granny. </a:t>
                      </a:r>
                      <a:r>
                        <a:rPr lang="en-GB" sz="800" u="none" dirty="0" smtClean="0"/>
                        <a:t>Write a letter to mum explaining how Gregory has</a:t>
                      </a:r>
                      <a:r>
                        <a:rPr lang="en-GB" sz="800" u="none" baseline="0" dirty="0" smtClean="0"/>
                        <a:t> settled in.</a:t>
                      </a:r>
                      <a:endParaRPr lang="en-GB" sz="800" u="none" dirty="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a:t>Vocabulary: </a:t>
                      </a:r>
                      <a:r>
                        <a:rPr lang="en-GB" sz="800" u="none" baseline="0" dirty="0" smtClean="0"/>
                        <a:t>Revise all </a:t>
                      </a:r>
                      <a:endParaRPr lang="en-GB" sz="800" u="non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800" u="none" baseline="0" dirty="0"/>
                        <a:t> </a:t>
                      </a:r>
                      <a:r>
                        <a:rPr lang="en-US" sz="800" u="none" baseline="0" dirty="0" smtClean="0"/>
                        <a:t> </a:t>
                      </a:r>
                      <a:r>
                        <a:rPr lang="en-US" sz="1200" u="sng" baseline="0" dirty="0" smtClean="0"/>
                        <a:t>Assessment Toolkit </a:t>
                      </a:r>
                      <a:r>
                        <a:rPr lang="en-US" sz="800" u="none" baseline="0" dirty="0" smtClean="0"/>
                        <a:t>Summer Term : Letter</a:t>
                      </a:r>
                      <a:endParaRPr lang="en-GB" sz="800" dirty="0"/>
                    </a:p>
                  </a:txBody>
                  <a:tcPr/>
                </a:tc>
                <a:extLst>
                  <a:ext uri="{0D108BD9-81ED-4DB2-BD59-A6C34878D82A}">
                    <a16:rowId xmlns="" xmlns:a16="http://schemas.microsoft.com/office/drawing/2014/main" val="10002"/>
                  </a:ext>
                </a:extLst>
              </a:tr>
              <a:tr h="1745684">
                <a:tc>
                  <a:txBody>
                    <a:bodyPr/>
                    <a:lstStyle/>
                    <a:p>
                      <a:r>
                        <a:rPr lang="en-GB" sz="1200" u="sng" dirty="0"/>
                        <a:t>Lesson </a:t>
                      </a:r>
                      <a:r>
                        <a:rPr lang="en-GB" sz="1200" u="sng" dirty="0" smtClean="0"/>
                        <a:t>7:</a:t>
                      </a:r>
                      <a:endParaRPr lang="en-GB" sz="1200" u="sng" dirty="0"/>
                    </a:p>
                    <a:p>
                      <a:r>
                        <a:rPr lang="en-GB" sz="1200" u="sng" baseline="0" dirty="0"/>
                        <a:t>Intro</a:t>
                      </a:r>
                      <a:r>
                        <a:rPr lang="en-GB" sz="1200" u="sng" baseline="0" dirty="0" smtClean="0"/>
                        <a:t>: </a:t>
                      </a:r>
                      <a:r>
                        <a:rPr lang="en-GB" sz="800" u="none" baseline="0" dirty="0" smtClean="0"/>
                        <a:t>Discuss generic pattern of story (</a:t>
                      </a:r>
                      <a:r>
                        <a:rPr lang="en-GB" sz="800" u="none" baseline="0" dirty="0" err="1" smtClean="0"/>
                        <a:t>NNLsheet</a:t>
                      </a:r>
                      <a:r>
                        <a:rPr lang="en-GB" sz="800" u="none" baseline="0" dirty="0" smtClean="0"/>
                        <a:t>) </a:t>
                      </a:r>
                      <a:endParaRPr lang="en-GB" sz="800" u="none" baseline="0" dirty="0"/>
                    </a:p>
                    <a:p>
                      <a:r>
                        <a:rPr lang="en-GB" sz="1200" u="sng" baseline="0" dirty="0"/>
                        <a:t>Grammar</a:t>
                      </a:r>
                      <a:r>
                        <a:rPr lang="en-GB" sz="1200" u="sng" baseline="0" dirty="0" smtClean="0"/>
                        <a:t>: </a:t>
                      </a:r>
                      <a:r>
                        <a:rPr lang="en-GB" sz="800" u="none" baseline="0" dirty="0" smtClean="0"/>
                        <a:t>Key Features of a narrative.</a:t>
                      </a:r>
                      <a:endParaRPr lang="en-GB" sz="800" u="none" baseline="0" dirty="0"/>
                    </a:p>
                    <a:p>
                      <a:r>
                        <a:rPr lang="en-GB" sz="1200" u="sng" baseline="0" dirty="0" err="1"/>
                        <a:t>Oracy</a:t>
                      </a:r>
                      <a:r>
                        <a:rPr lang="en-GB" sz="1200" u="sng" baseline="0" dirty="0" smtClean="0"/>
                        <a:t>: </a:t>
                      </a:r>
                      <a:r>
                        <a:rPr lang="en-GB" sz="800" u="none" baseline="0" dirty="0" smtClean="0"/>
                        <a:t>Discuss ideas for a story which </a:t>
                      </a:r>
                    </a:p>
                    <a:p>
                      <a:r>
                        <a:rPr lang="en-GB" sz="800" u="none" baseline="0" dirty="0" smtClean="0"/>
                        <a:t>describes Lennox coming to stay in London.</a:t>
                      </a:r>
                    </a:p>
                    <a:p>
                      <a:r>
                        <a:rPr lang="en-GB" sz="1200" u="sng" dirty="0" smtClean="0"/>
                        <a:t>Extended Write: </a:t>
                      </a:r>
                      <a:r>
                        <a:rPr lang="en-GB" sz="800" u="none" dirty="0" smtClean="0"/>
                        <a:t>Model write beginning.  </a:t>
                      </a:r>
                      <a:r>
                        <a:rPr lang="en-GB" sz="800" u="none" dirty="0" err="1" smtClean="0"/>
                        <a:t>Chn</a:t>
                      </a:r>
                      <a:r>
                        <a:rPr lang="en-GB" sz="800" u="none" dirty="0" smtClean="0"/>
                        <a:t> write their own.  </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p>
                    <a:p>
                      <a:endParaRPr lang="en-GB" sz="1200" u="none" baseline="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a:t>Lesson </a:t>
                      </a:r>
                      <a:r>
                        <a:rPr lang="en-GB" sz="1200" u="sng" dirty="0" smtClean="0"/>
                        <a:t>8:</a:t>
                      </a:r>
                      <a:endParaRPr lang="en-GB" sz="1200" u="sng" dirty="0"/>
                    </a:p>
                    <a:p>
                      <a:r>
                        <a:rPr lang="en-GB" sz="1200" u="sng" baseline="0" dirty="0" smtClean="0"/>
                        <a:t>Intro: </a:t>
                      </a:r>
                      <a:r>
                        <a:rPr lang="en-GB" sz="800" u="none" baseline="0" dirty="0" smtClean="0"/>
                        <a:t>Read successful piece from yesterday. Discuss strengths.</a:t>
                      </a:r>
                    </a:p>
                    <a:p>
                      <a:r>
                        <a:rPr lang="en-GB" sz="1200" u="sng" baseline="0" dirty="0" smtClean="0"/>
                        <a:t>Grammar: </a:t>
                      </a:r>
                      <a:r>
                        <a:rPr lang="en-GB" sz="800" u="none" baseline="0" dirty="0" smtClean="0"/>
                        <a:t>Address any issues from Address any issues from previous day. </a:t>
                      </a:r>
                    </a:p>
                    <a:p>
                      <a:r>
                        <a:rPr lang="en-GB" sz="1200" u="sng" baseline="0" dirty="0" err="1" smtClean="0"/>
                        <a:t>Oracy</a:t>
                      </a:r>
                      <a:r>
                        <a:rPr lang="en-GB" sz="1200" u="sng" baseline="0" dirty="0" smtClean="0"/>
                        <a:t>: </a:t>
                      </a:r>
                      <a:r>
                        <a:rPr lang="en-GB" sz="800" u="none" baseline="0" dirty="0" smtClean="0"/>
                        <a:t>Discuss strengths.</a:t>
                      </a:r>
                      <a:endParaRPr lang="en-GB" sz="800" u="sng" baseline="0" dirty="0" smtClean="0"/>
                    </a:p>
                    <a:p>
                      <a:r>
                        <a:rPr lang="en-GB" sz="1200" u="sng" dirty="0" smtClean="0"/>
                        <a:t>Extended</a:t>
                      </a:r>
                      <a:r>
                        <a:rPr lang="en-GB" sz="1200" u="sng" baseline="0" dirty="0" smtClean="0"/>
                        <a:t> </a:t>
                      </a:r>
                      <a:r>
                        <a:rPr lang="en-GB" sz="1200" u="sng" dirty="0" smtClean="0"/>
                        <a:t>Write: </a:t>
                      </a:r>
                      <a:r>
                        <a:rPr lang="en-GB" sz="800" u="none" dirty="0" smtClean="0"/>
                        <a:t>Model</a:t>
                      </a:r>
                      <a:r>
                        <a:rPr lang="en-GB" sz="800" u="none" baseline="0" dirty="0" smtClean="0"/>
                        <a:t> write</a:t>
                      </a:r>
                      <a:r>
                        <a:rPr lang="en-GB" sz="800" u="none" dirty="0" smtClean="0"/>
                        <a:t> middle</a:t>
                      </a:r>
                      <a:r>
                        <a:rPr lang="en-GB" sz="800" u="none" baseline="0" dirty="0" smtClean="0"/>
                        <a:t>. </a:t>
                      </a:r>
                      <a:r>
                        <a:rPr lang="en-GB" sz="800" u="none" baseline="0" dirty="0" err="1" smtClean="0"/>
                        <a:t>Chn</a:t>
                      </a:r>
                      <a:r>
                        <a:rPr lang="en-GB" sz="800" u="none" baseline="0" dirty="0" smtClean="0"/>
                        <a:t> write their own.</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u="sng" dirty="0" smtClean="0"/>
                        <a:t>Lesson 9:</a:t>
                      </a:r>
                      <a:endParaRPr lang="en-GB" sz="1200" u="sng" dirty="0"/>
                    </a:p>
                    <a:p>
                      <a:r>
                        <a:rPr lang="en-GB" sz="1200" u="sng" baseline="0" dirty="0" smtClean="0"/>
                        <a:t>Intro: </a:t>
                      </a:r>
                      <a:r>
                        <a:rPr lang="en-GB" sz="800" u="none" baseline="0" dirty="0" smtClean="0"/>
                        <a:t>Read successful piece from yesterday. Discuss strengths.</a:t>
                      </a:r>
                      <a:endParaRPr lang="en-GB" sz="800" u="sng" baseline="0" dirty="0" smtClean="0"/>
                    </a:p>
                    <a:p>
                      <a:r>
                        <a:rPr lang="en-GB" sz="1200" u="sng" baseline="0" dirty="0" smtClean="0"/>
                        <a:t>Grammar</a:t>
                      </a:r>
                      <a:r>
                        <a:rPr lang="en-GB" sz="1200" u="none" baseline="0" dirty="0" smtClean="0"/>
                        <a:t>: </a:t>
                      </a:r>
                      <a:r>
                        <a:rPr lang="en-GB" sz="800" u="none" baseline="0" dirty="0" smtClean="0"/>
                        <a:t>Address any issues from previous day. </a:t>
                      </a:r>
                    </a:p>
                    <a:p>
                      <a:r>
                        <a:rPr lang="en-GB" sz="1200" u="sng" baseline="0" dirty="0" err="1" smtClean="0"/>
                        <a:t>Oracy</a:t>
                      </a:r>
                      <a:r>
                        <a:rPr lang="en-GB" sz="1200" u="sng" baseline="0" dirty="0" smtClean="0"/>
                        <a:t>: </a:t>
                      </a:r>
                      <a:r>
                        <a:rPr lang="en-GB" sz="800" u="none" baseline="0" dirty="0" smtClean="0"/>
                        <a:t>Discuss strengths.</a:t>
                      </a:r>
                      <a:endParaRPr lang="en-GB" sz="800" u="sng" baseline="0" dirty="0" smtClean="0"/>
                    </a:p>
                    <a:p>
                      <a:r>
                        <a:rPr lang="en-GB" sz="1200" u="sng" dirty="0" smtClean="0"/>
                        <a:t>Mighty Write: </a:t>
                      </a:r>
                      <a:r>
                        <a:rPr lang="en-GB" sz="800" u="none" dirty="0" smtClean="0"/>
                        <a:t>Model</a:t>
                      </a:r>
                      <a:r>
                        <a:rPr lang="en-GB" sz="800" u="none" baseline="0" dirty="0" smtClean="0"/>
                        <a:t> write</a:t>
                      </a:r>
                      <a:r>
                        <a:rPr lang="en-GB" sz="800" u="none" dirty="0" smtClean="0"/>
                        <a:t> end</a:t>
                      </a:r>
                      <a:r>
                        <a:rPr lang="en-GB" sz="800" u="none" baseline="0" dirty="0" smtClean="0"/>
                        <a:t>. </a:t>
                      </a:r>
                      <a:r>
                        <a:rPr lang="en-GB" sz="800" u="none" baseline="0" dirty="0" err="1" smtClean="0"/>
                        <a:t>Chn</a:t>
                      </a:r>
                      <a:r>
                        <a:rPr lang="en-GB" sz="800" u="none" baseline="0" dirty="0" smtClean="0"/>
                        <a:t> write their own.</a:t>
                      </a:r>
                      <a:endParaRPr lang="en-GB" sz="800" u="sng"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Revise all.</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u="sng" baseline="0" dirty="0" smtClean="0"/>
                        <a:t>Assessment Toolkit </a:t>
                      </a:r>
                      <a:r>
                        <a:rPr lang="en-US" sz="800" u="none" baseline="0" dirty="0" smtClean="0"/>
                        <a:t>Summer Term : Narrative</a:t>
                      </a:r>
                      <a:endParaRPr lang="en-GB" sz="800" u="sng" dirty="0"/>
                    </a:p>
                  </a:txBody>
                  <a:tcPr/>
                </a:tc>
                <a:extLst>
                  <a:ext uri="{0D108BD9-81ED-4DB2-BD59-A6C34878D82A}">
                    <a16:rowId xmlns="" xmlns:a16="http://schemas.microsoft.com/office/drawing/2014/main" val="10003"/>
                  </a:ext>
                </a:extLst>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500166" cy="6858000"/>
          </a:xfrm>
          <a:solidFill>
            <a:schemeClr val="accent6"/>
          </a:solidFill>
        </p:spPr>
        <p:txBody>
          <a:bodyPr/>
          <a:lstStyle/>
          <a:p>
            <a:endParaRPr lang="en-US" dirty="0"/>
          </a:p>
        </p:txBody>
      </p:sp>
      <p:pic>
        <p:nvPicPr>
          <p:cNvPr id="4098" name="Picture 2" descr="C:\Users\Teacher\Pictures\the-incredible-book-eating-boy-oliver-jeffers-9780399247491.jpg"/>
          <p:cNvPicPr>
            <a:picLocks noGrp="1" noChangeAspect="1" noChangeArrowheads="1"/>
          </p:cNvPicPr>
          <p:nvPr>
            <p:ph idx="1"/>
          </p:nvPr>
        </p:nvPicPr>
        <p:blipFill>
          <a:blip r:embed="rId2"/>
          <a:srcRect/>
          <a:stretch>
            <a:fillRect/>
          </a:stretch>
        </p:blipFill>
        <p:spPr bwMode="auto">
          <a:xfrm>
            <a:off x="1500166" y="0"/>
            <a:ext cx="6357981" cy="6858000"/>
          </a:xfrm>
          <a:prstGeom prst="rect">
            <a:avLst/>
          </a:prstGeom>
          <a:noFill/>
        </p:spPr>
      </p:pic>
      <p:sp>
        <p:nvSpPr>
          <p:cNvPr id="5" name="Rectangle 4"/>
          <p:cNvSpPr/>
          <p:nvPr/>
        </p:nvSpPr>
        <p:spPr>
          <a:xfrm>
            <a:off x="7858148" y="0"/>
            <a:ext cx="1285852" cy="68580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0" y="-2"/>
          <a:ext cx="9144000" cy="10055686"/>
        </p:xfrm>
        <a:graphic>
          <a:graphicData uri="http://schemas.openxmlformats.org/drawingml/2006/table">
            <a:tbl>
              <a:tblPr firstRow="1" bandRow="1">
                <a:tableStyleId>{5C22544A-7EE6-4342-B048-85BDC9FD1C3A}</a:tableStyleId>
              </a:tblPr>
              <a:tblGrid>
                <a:gridCol w="3048000"/>
                <a:gridCol w="3048000"/>
                <a:gridCol w="3048000"/>
              </a:tblGrid>
              <a:tr h="698326">
                <a:tc gridSpan="3">
                  <a:txBody>
                    <a:bodyPr/>
                    <a:lstStyle/>
                    <a:p>
                      <a:r>
                        <a:rPr lang="en-GB" sz="2400" dirty="0" smtClean="0"/>
                        <a:t>English Text: The Incredible Book Eating Boy</a:t>
                      </a:r>
                      <a:endParaRPr lang="en-GB" sz="2400" dirty="0"/>
                    </a:p>
                  </a:txBody>
                  <a:tcPr/>
                </a:tc>
                <a:tc hMerge="1">
                  <a:txBody>
                    <a:bodyPr/>
                    <a:lstStyle/>
                    <a:p>
                      <a:endParaRPr lang="en-GB" dirty="0"/>
                    </a:p>
                  </a:txBody>
                  <a:tcPr/>
                </a:tc>
                <a:tc hMerge="1">
                  <a:txBody>
                    <a:bodyPr/>
                    <a:lstStyle/>
                    <a:p>
                      <a:endParaRPr lang="en-GB" dirty="0"/>
                    </a:p>
                  </a:txBody>
                  <a:tcPr/>
                </a:tc>
              </a:tr>
              <a:tr h="3087866">
                <a:tc>
                  <a:txBody>
                    <a:bodyPr/>
                    <a:lstStyle/>
                    <a:p>
                      <a:r>
                        <a:rPr lang="en-GB" u="sng" dirty="0" smtClean="0"/>
                        <a:t>Lesson</a:t>
                      </a:r>
                      <a:r>
                        <a:rPr lang="en-GB" u="sng" baseline="0" dirty="0" smtClean="0"/>
                        <a:t> 1:</a:t>
                      </a:r>
                    </a:p>
                    <a:p>
                      <a:r>
                        <a:rPr lang="en-GB" sz="1200" u="sng" baseline="0" dirty="0" smtClean="0"/>
                        <a:t>WOW:  </a:t>
                      </a:r>
                      <a:r>
                        <a:rPr lang="en-GB" sz="800" u="none" baseline="0" dirty="0" smtClean="0"/>
                        <a:t>Eat the an edible book in front of the </a:t>
                      </a:r>
                      <a:r>
                        <a:rPr lang="en-GB" sz="800" u="none" baseline="0" dirty="0" err="1" smtClean="0"/>
                        <a:t>chn</a:t>
                      </a:r>
                      <a:r>
                        <a:rPr lang="en-GB" sz="800" u="none" baseline="0" dirty="0" smtClean="0"/>
                        <a:t>! </a:t>
                      </a:r>
                      <a:r>
                        <a:rPr lang="en-US" sz="800" b="0" i="0" u="none" strike="noStrike" kern="1200" dirty="0" err="1" smtClean="0">
                          <a:solidFill>
                            <a:schemeClr val="dk1"/>
                          </a:solidFill>
                          <a:latin typeface="+mn-lt"/>
                          <a:ea typeface="+mn-ea"/>
                          <a:cs typeface="+mn-cs"/>
                          <a:hlinkClick r:id="rId2"/>
                        </a:rPr>
                        <a:t>ChoconChoc</a:t>
                      </a:r>
                      <a:r>
                        <a:rPr lang="en-US" sz="800" b="0" i="0" u="none" strike="noStrike" kern="1200" dirty="0" smtClean="0">
                          <a:solidFill>
                            <a:schemeClr val="dk1"/>
                          </a:solidFill>
                          <a:latin typeface="+mn-lt"/>
                          <a:ea typeface="+mn-ea"/>
                          <a:cs typeface="+mn-cs"/>
                          <a:hlinkClick r:id="rId2"/>
                        </a:rPr>
                        <a:t> </a:t>
                      </a:r>
                      <a:r>
                        <a:rPr lang="en-US" sz="800" b="0" i="0" u="none" strike="noStrike" kern="1200" baseline="0" dirty="0" smtClean="0">
                          <a:solidFill>
                            <a:schemeClr val="dk1"/>
                          </a:solidFill>
                          <a:latin typeface="+mn-lt"/>
                          <a:ea typeface="+mn-ea"/>
                          <a:cs typeface="+mn-cs"/>
                        </a:rPr>
                        <a:t> </a:t>
                      </a:r>
                      <a:r>
                        <a:rPr lang="en-US" sz="800" b="0" i="0" u="none" strike="noStrike" kern="1200" dirty="0" smtClean="0">
                          <a:solidFill>
                            <a:schemeClr val="dk1"/>
                          </a:solidFill>
                          <a:latin typeface="+mn-lt"/>
                          <a:ea typeface="+mn-ea"/>
                          <a:cs typeface="+mn-cs"/>
                        </a:rPr>
                        <a:t>Miniature Chocolate Books – </a:t>
                      </a:r>
                      <a:r>
                        <a:rPr lang="en-US" sz="800" b="0" i="0" u="none" strike="noStrike" kern="1200" dirty="0" err="1" smtClean="0">
                          <a:solidFill>
                            <a:schemeClr val="dk1"/>
                          </a:solidFill>
                          <a:latin typeface="+mn-lt"/>
                          <a:ea typeface="+mn-ea"/>
                          <a:cs typeface="+mn-cs"/>
                        </a:rPr>
                        <a:t>Etsy</a:t>
                      </a:r>
                      <a:r>
                        <a:rPr lang="en-US" sz="800" b="0" i="0" u="none" strike="noStrike" kern="1200" dirty="0" smtClean="0">
                          <a:solidFill>
                            <a:schemeClr val="dk1"/>
                          </a:solidFill>
                          <a:latin typeface="+mn-lt"/>
                          <a:ea typeface="+mn-ea"/>
                          <a:cs typeface="+mn-cs"/>
                        </a:rPr>
                        <a:t>.  Read book to the</a:t>
                      </a:r>
                      <a:r>
                        <a:rPr lang="en-US" sz="800" b="0" i="0" u="none" strike="noStrike" kern="1200" baseline="0" dirty="0" smtClean="0">
                          <a:solidFill>
                            <a:schemeClr val="dk1"/>
                          </a:solidFill>
                          <a:latin typeface="+mn-lt"/>
                          <a:ea typeface="+mn-ea"/>
                          <a:cs typeface="+mn-cs"/>
                        </a:rPr>
                        <a:t> line “ But then things started going not quite as well” page  17.</a:t>
                      </a:r>
                    </a:p>
                    <a:p>
                      <a:r>
                        <a:rPr lang="en-GB" sz="800" b="0" i="0" u="none" strike="noStrike" kern="1200" baseline="0" dirty="0" err="1" smtClean="0">
                          <a:solidFill>
                            <a:schemeClr val="dk1"/>
                          </a:solidFill>
                          <a:latin typeface="+mn-lt"/>
                          <a:ea typeface="+mn-ea"/>
                          <a:cs typeface="+mn-cs"/>
                        </a:rPr>
                        <a:t>Chn</a:t>
                      </a:r>
                      <a:r>
                        <a:rPr lang="en-GB" sz="800" b="0" i="0" u="none" strike="noStrike" kern="1200" baseline="0" dirty="0" smtClean="0">
                          <a:solidFill>
                            <a:schemeClr val="dk1"/>
                          </a:solidFill>
                          <a:latin typeface="+mn-lt"/>
                          <a:ea typeface="+mn-ea"/>
                          <a:cs typeface="+mn-cs"/>
                        </a:rPr>
                        <a:t> predict what will happen next.</a:t>
                      </a:r>
                      <a:endParaRPr lang="en-US" sz="800" b="0" i="0" u="none" strike="noStrike" kern="1200" dirty="0" smtClean="0">
                        <a:solidFill>
                          <a:schemeClr val="dk1"/>
                        </a:solidFill>
                        <a:latin typeface="+mn-lt"/>
                        <a:ea typeface="+mn-ea"/>
                        <a:cs typeface="+mn-cs"/>
                      </a:endParaRPr>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Assess understanding of sentence structure Activity 1b.7: What’s in a sentence? From this assessment plan intervention /future lessons</a:t>
                      </a:r>
                      <a:endParaRPr lang="en-GB" sz="800" u="none" baseline="0" dirty="0" smtClean="0"/>
                    </a:p>
                    <a:p>
                      <a:r>
                        <a:rPr lang="en-GB" sz="1200" u="sng" baseline="0" dirty="0" err="1" smtClean="0"/>
                        <a:t>Oracy</a:t>
                      </a:r>
                      <a:r>
                        <a:rPr lang="en-GB" sz="1200" u="sng" baseline="0" dirty="0" smtClean="0"/>
                        <a:t>: </a:t>
                      </a:r>
                      <a:r>
                        <a:rPr lang="en-GB" sz="800" u="none" baseline="0" dirty="0" smtClean="0"/>
                        <a:t>Debate: </a:t>
                      </a:r>
                      <a:r>
                        <a:rPr lang="en-US" sz="800" u="none" baseline="0" dirty="0" smtClean="0"/>
                        <a:t>Ask children if they think Henry was wrong or right to eat books? Is it a bad thing to do? Should he have been prevented from doing this? </a:t>
                      </a:r>
                      <a:endParaRPr lang="en-GB" sz="800" u="none" baseline="0" dirty="0" smtClean="0"/>
                    </a:p>
                    <a:p>
                      <a:r>
                        <a:rPr lang="en-GB" sz="1200" u="sng" dirty="0" smtClean="0"/>
                        <a:t>Mighty Write: </a:t>
                      </a:r>
                      <a:r>
                        <a:rPr lang="en-GB" sz="800" u="none" dirty="0" smtClean="0"/>
                        <a:t>Model/</a:t>
                      </a:r>
                      <a:r>
                        <a:rPr lang="en-GB" sz="800" u="none" baseline="0" dirty="0" smtClean="0"/>
                        <a:t> share write then </a:t>
                      </a:r>
                      <a:r>
                        <a:rPr lang="en-GB" sz="800" u="none" baseline="0" dirty="0" err="1" smtClean="0"/>
                        <a:t>chn</a:t>
                      </a:r>
                      <a:r>
                        <a:rPr lang="en-GB" sz="800" u="none" baseline="0" dirty="0" smtClean="0"/>
                        <a:t> write their predictions</a:t>
                      </a:r>
                      <a:endParaRPr lang="en-GB" sz="800" u="none" dirty="0" smtClean="0"/>
                    </a:p>
                    <a:p>
                      <a:r>
                        <a:rPr lang="en-GB" sz="1200" u="sng" baseline="0" dirty="0" smtClean="0"/>
                        <a:t>Vocabulary: </a:t>
                      </a:r>
                      <a:r>
                        <a:rPr lang="en-GB" sz="800" u="none" baseline="0" dirty="0" smtClean="0"/>
                        <a:t> incredible  quite  attention  single  definitely  fierce  rate  smarter  smartest  fussy</a:t>
                      </a:r>
                    </a:p>
                    <a:p>
                      <a:endParaRPr lang="en-GB" sz="1400" u="sng" dirty="0"/>
                    </a:p>
                  </a:txBody>
                  <a:tcPr/>
                </a:tc>
                <a:tc>
                  <a:txBody>
                    <a:bodyPr/>
                    <a:lstStyle/>
                    <a:p>
                      <a:r>
                        <a:rPr lang="en-GB" u="sng" dirty="0" smtClean="0"/>
                        <a:t>Lesson 2</a:t>
                      </a:r>
                      <a:r>
                        <a:rPr lang="en-GB" dirty="0" smtClean="0"/>
                        <a:t>:</a:t>
                      </a:r>
                    </a:p>
                    <a:p>
                      <a:r>
                        <a:rPr lang="en-GB" sz="1200" u="sng" baseline="0" dirty="0" smtClean="0"/>
                        <a:t>Intro: </a:t>
                      </a:r>
                      <a:r>
                        <a:rPr lang="en-GB" sz="800" u="none" baseline="0" dirty="0" smtClean="0"/>
                        <a:t>Read some predictions. Read  book  to page 24 – was anyone correct?  Predict what Henry will do next. </a:t>
                      </a:r>
                      <a:r>
                        <a:rPr lang="en-US" sz="800" u="none" baseline="0" dirty="0" smtClean="0"/>
                        <a:t>Ask the children to imagine they are able to eat books like Henry, which book would they select to eat and why? Show different examples of books and encourage children to share their ideas for what benefit could be gained from eating it e.g. a book about flowers would help you to grow a beautiful garden. Children select  a book  from the library they would eat and tell talk partner why.</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Understand the terms conjunction, clause and subordinate clause  Activity 1b.8: Joining clauses</a:t>
                      </a:r>
                      <a:endParaRPr lang="en-GB" sz="800" u="none" baseline="0" dirty="0" smtClean="0"/>
                    </a:p>
                    <a:p>
                      <a:r>
                        <a:rPr lang="en-GB" sz="1200" u="sng" baseline="0" dirty="0" err="1" smtClean="0"/>
                        <a:t>Oracy</a:t>
                      </a:r>
                      <a:r>
                        <a:rPr lang="en-GB" sz="1200" u="sng" baseline="0" dirty="0" smtClean="0"/>
                        <a:t>: </a:t>
                      </a:r>
                      <a:r>
                        <a:rPr lang="en-GB" sz="800" u="none" baseline="0" dirty="0" smtClean="0"/>
                        <a:t>Make predictions on how the story will end.  Discuss their choice of book. </a:t>
                      </a:r>
                    </a:p>
                    <a:p>
                      <a:r>
                        <a:rPr lang="en-GB" sz="1200" u="sng" dirty="0" smtClean="0"/>
                        <a:t>Mighty Write: </a:t>
                      </a:r>
                      <a:r>
                        <a:rPr lang="en-US" sz="800" u="none" baseline="0" dirty="0" smtClean="0"/>
                        <a:t>Model writing a sentence, using the conjunctions ‘because’ or ‘so’ to give a reason for each book choice e.g. If I were like Henry, I would choose to eat a book about animals so I would know how to look after and care for them and I could become a vet. </a:t>
                      </a:r>
                      <a:r>
                        <a:rPr lang="en-US" sz="800" u="none" baseline="0" dirty="0" err="1" smtClean="0"/>
                        <a:t>Chn</a:t>
                      </a:r>
                      <a:r>
                        <a:rPr lang="en-US" sz="800" u="none" baseline="0" dirty="0" smtClean="0"/>
                        <a:t> write their own. </a:t>
                      </a:r>
                      <a:endParaRPr lang="en-GB" sz="800" u="sng" dirty="0" smtClean="0"/>
                    </a:p>
                    <a:p>
                      <a:r>
                        <a:rPr lang="en-GB" sz="1200" u="sng" baseline="0" dirty="0" smtClean="0"/>
                        <a:t>Vocabulary: </a:t>
                      </a:r>
                      <a:r>
                        <a:rPr lang="en-GB" sz="800" u="none" baseline="0" dirty="0" smtClean="0"/>
                        <a:t>ejecting  contents  digest  properly  embarrassing  besides </a:t>
                      </a:r>
                      <a:endParaRPr lang="en-GB" sz="800" u="none" dirty="0" smtClean="0"/>
                    </a:p>
                    <a:p>
                      <a:endParaRPr lang="en-GB" dirty="0"/>
                    </a:p>
                  </a:txBody>
                  <a:tcPr/>
                </a:tc>
                <a:tc>
                  <a:txBody>
                    <a:bodyPr/>
                    <a:lstStyle/>
                    <a:p>
                      <a:r>
                        <a:rPr lang="en-GB" u="sng" dirty="0" smtClean="0"/>
                        <a:t>Lesson 3</a:t>
                      </a:r>
                      <a:r>
                        <a:rPr lang="en-GB" dirty="0" smtClean="0"/>
                        <a:t>:</a:t>
                      </a:r>
                    </a:p>
                    <a:p>
                      <a:r>
                        <a:rPr lang="en-GB" sz="1200" u="sng" baseline="0" dirty="0" smtClean="0"/>
                        <a:t>Intro: </a:t>
                      </a:r>
                      <a:r>
                        <a:rPr lang="en-GB" sz="800" u="none" baseline="0" dirty="0" smtClean="0"/>
                        <a:t>Read some predictions. Read  book  to the end – was anyone correct?  Finish story map. </a:t>
                      </a:r>
                      <a:r>
                        <a:rPr lang="en-US" sz="800" u="none" baseline="0" dirty="0" smtClean="0"/>
                        <a:t>Display three sentences about the book on the board e.g. Henry eats books (!), Henry ate a single word first (.), What do books taste like (?). Read through them together and decide what type of punctuation each one needs. </a:t>
                      </a:r>
                      <a:endParaRPr lang="en-GB" sz="800" u="sng" baseline="0" dirty="0" smtClean="0"/>
                    </a:p>
                    <a:p>
                      <a:r>
                        <a:rPr lang="en-GB" sz="1200" u="sng" baseline="0" dirty="0" smtClean="0"/>
                        <a:t>Grammar</a:t>
                      </a:r>
                      <a:r>
                        <a:rPr lang="en-GB" sz="1200" u="none" baseline="0" dirty="0" smtClean="0"/>
                        <a:t>: </a:t>
                      </a:r>
                      <a:r>
                        <a:rPr lang="en-GB" sz="800" u="none" baseline="0" dirty="0" smtClean="0"/>
                        <a:t>Continue NNG: </a:t>
                      </a:r>
                      <a:r>
                        <a:rPr lang="en-GB" sz="800" kern="1200" dirty="0" smtClean="0">
                          <a:solidFill>
                            <a:schemeClr val="dk1"/>
                          </a:solidFill>
                          <a:latin typeface="+mn-lt"/>
                          <a:ea typeface="+mn-ea"/>
                          <a:cs typeface="+mn-cs"/>
                        </a:rPr>
                        <a:t>Understand the terms conjunction, clause and subordinate clause  Activity 1b.8: Joining clauses. Choose sentences from the text showing different uses of conjunctions.</a:t>
                      </a:r>
                      <a:endParaRPr lang="en-GB" sz="800" u="none" baseline="0" dirty="0" smtClean="0"/>
                    </a:p>
                    <a:p>
                      <a:r>
                        <a:rPr lang="en-GB" sz="1200" u="sng" baseline="0" dirty="0" err="1" smtClean="0"/>
                        <a:t>Oracy</a:t>
                      </a:r>
                      <a:r>
                        <a:rPr lang="en-GB" sz="1200" u="sng" baseline="0" dirty="0" smtClean="0"/>
                        <a:t>: </a:t>
                      </a:r>
                      <a:r>
                        <a:rPr lang="en-GB" sz="800" u="none" baseline="0" dirty="0" smtClean="0"/>
                        <a:t>Give ideas for the story map. </a:t>
                      </a:r>
                    </a:p>
                    <a:p>
                      <a:r>
                        <a:rPr lang="en-GB" sz="1200" u="sng" dirty="0" smtClean="0"/>
                        <a:t>Mighty Write:  </a:t>
                      </a:r>
                      <a:r>
                        <a:rPr lang="en-US" sz="800" u="none" dirty="0" smtClean="0"/>
                        <a:t>Using Resource 3d</a:t>
                      </a:r>
                      <a:r>
                        <a:rPr lang="en-US" sz="800" u="none" baseline="0" dirty="0" smtClean="0"/>
                        <a:t> model/ share write then </a:t>
                      </a:r>
                      <a:r>
                        <a:rPr lang="en-US" sz="800" u="none" dirty="0" err="1" smtClean="0"/>
                        <a:t>hildren</a:t>
                      </a:r>
                      <a:r>
                        <a:rPr lang="en-US" sz="800" u="none" dirty="0" smtClean="0"/>
                        <a:t> use the clues to write a statement, deciding which type of punctuation it would need.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after a while  almost by accident  discovered  enough  although </a:t>
                      </a:r>
                    </a:p>
                    <a:p>
                      <a:endParaRPr lang="en-GB" dirty="0"/>
                    </a:p>
                  </a:txBody>
                  <a:tcPr/>
                </a:tc>
              </a:tr>
              <a:tr h="27554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u="sng" dirty="0" smtClean="0"/>
                        <a:t>Lesson 4:</a:t>
                      </a:r>
                      <a:endParaRPr lang="en-GB" dirty="0" smtClean="0"/>
                    </a:p>
                    <a:p>
                      <a:r>
                        <a:rPr lang="en-GB" sz="1200" u="sng" baseline="0" dirty="0" smtClean="0"/>
                        <a:t>Intro: </a:t>
                      </a:r>
                      <a:r>
                        <a:rPr lang="en-US" sz="800" u="none" baseline="0" dirty="0" smtClean="0"/>
                        <a:t>Re-read the book, discussing Henry’s actions, choices and feelings at different stages, for example, the first time he ate a book, when he was cleverer than his teacher, when the information was jumbling up in his head, when he could no longer eat books, when he discovered he could get information by reading the books instead.  What questions would we like to ask Henry? What would we like to know? Take suggestions of questions using different question words chosen from Resource 4a. </a:t>
                      </a:r>
                      <a:endParaRPr lang="en-GB" sz="800" u="none" baseline="0" dirty="0" smtClean="0"/>
                    </a:p>
                    <a:p>
                      <a:r>
                        <a:rPr lang="en-GB" sz="1200" u="sng" baseline="0" dirty="0" smtClean="0"/>
                        <a:t>Grammar</a:t>
                      </a:r>
                      <a:r>
                        <a:rPr lang="en-GB" sz="1200" u="none" baseline="0" dirty="0" smtClean="0"/>
                        <a:t>: </a:t>
                      </a:r>
                      <a:r>
                        <a:rPr lang="en-GB" sz="800" u="none" baseline="0" dirty="0" smtClean="0"/>
                        <a:t>Punctuation in an interview</a:t>
                      </a:r>
                    </a:p>
                    <a:p>
                      <a:r>
                        <a:rPr lang="en-GB" sz="1200" u="sng" baseline="0" dirty="0" err="1" smtClean="0"/>
                        <a:t>Oracy</a:t>
                      </a:r>
                      <a:r>
                        <a:rPr lang="en-GB" sz="1200" u="sng" baseline="0" dirty="0" smtClean="0"/>
                        <a:t>: </a:t>
                      </a:r>
                      <a:r>
                        <a:rPr lang="en-US" sz="800" u="none" baseline="0" dirty="0" smtClean="0"/>
                        <a:t>Children take it in turns to hot seat as Henry and answer questions asked by the other children in the group.</a:t>
                      </a:r>
                      <a:endParaRPr lang="en-GB" sz="800" u="none" baseline="0" dirty="0" smtClean="0"/>
                    </a:p>
                    <a:p>
                      <a:r>
                        <a:rPr lang="en-GB" sz="1200" u="sng" dirty="0" smtClean="0"/>
                        <a:t>Mighty Write: </a:t>
                      </a:r>
                      <a:r>
                        <a:rPr lang="en-GB" sz="800" u="none" dirty="0" smtClean="0"/>
                        <a:t>Model write then </a:t>
                      </a:r>
                      <a:r>
                        <a:rPr lang="en-US" sz="800" u="none" dirty="0" smtClean="0"/>
                        <a:t>children imagine they are interviewing Henry and write the questions that they would like to ask him on Resource 4b. They should then imagine themselves as Henry and write their imagined answers. </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smart  smarter  smartest  clever cleverer cleverest  green   greener  greenest</a:t>
                      </a:r>
                      <a:endParaRPr lang="en-GB" sz="800" u="none" dirty="0"/>
                    </a:p>
                  </a:txBody>
                  <a:tcPr/>
                </a:tc>
                <a:tc>
                  <a:txBody>
                    <a:bodyPr/>
                    <a:lstStyle/>
                    <a:p>
                      <a:r>
                        <a:rPr lang="en-GB" u="sng" dirty="0" smtClean="0"/>
                        <a:t>Lesson 5</a:t>
                      </a:r>
                      <a:r>
                        <a:rPr lang="en-GB" dirty="0" smtClean="0"/>
                        <a:t>:</a:t>
                      </a:r>
                    </a:p>
                    <a:p>
                      <a:r>
                        <a:rPr lang="en-GB" sz="1200" u="sng" baseline="0" dirty="0" smtClean="0"/>
                        <a:t>Intro: </a:t>
                      </a:r>
                      <a:r>
                        <a:rPr lang="en-GB" sz="800" u="none" baseline="0" dirty="0" smtClean="0"/>
                        <a:t>Watch </a:t>
                      </a:r>
                      <a:r>
                        <a:rPr lang="en-GB" sz="800" u="none" baseline="0" dirty="0" err="1" smtClean="0"/>
                        <a:t>youtube</a:t>
                      </a:r>
                      <a:r>
                        <a:rPr lang="en-GB" sz="800" u="none" baseline="0" dirty="0" smtClean="0"/>
                        <a:t> version of reading the book- Best Children’s stories version. Take sentences from the book and identify the verb s  including modal verbs  </a:t>
                      </a:r>
                      <a:r>
                        <a:rPr lang="en-GB" sz="800" u="none" baseline="0" dirty="0" err="1" smtClean="0"/>
                        <a:t>eg</a:t>
                      </a:r>
                      <a:r>
                        <a:rPr lang="en-GB" sz="800" u="none" baseline="0" dirty="0" smtClean="0"/>
                        <a:t>; could and being verbs </a:t>
                      </a:r>
                      <a:r>
                        <a:rPr lang="en-GB" sz="800" u="none" baseline="0" dirty="0" err="1" smtClean="0"/>
                        <a:t>eg</a:t>
                      </a:r>
                      <a:r>
                        <a:rPr lang="en-GB" sz="800" u="none" baseline="0" dirty="0" smtClean="0"/>
                        <a:t>: was .</a:t>
                      </a:r>
                      <a:r>
                        <a:rPr lang="en-US" sz="800" u="none" baseline="0" dirty="0" smtClean="0"/>
                        <a:t>Introduce the word adverb, and explain that like an adjective describes a noun, e.g. an ancient castle, an interesting book, an adverb describes a verb e.g. singing beautifully, writing neatly.  </a:t>
                      </a:r>
                      <a:endParaRPr lang="en-GB" sz="800" u="none" baseline="0" dirty="0" smtClean="0"/>
                    </a:p>
                    <a:p>
                      <a:r>
                        <a:rPr lang="en-GB" sz="1200" u="sng" baseline="0" dirty="0" smtClean="0"/>
                        <a:t>Grammar</a:t>
                      </a:r>
                      <a:r>
                        <a:rPr lang="en-GB" sz="1200" u="none" baseline="0" dirty="0" smtClean="0"/>
                        <a:t>: </a:t>
                      </a:r>
                      <a:r>
                        <a:rPr lang="en-GB" sz="800" u="none" baseline="0" dirty="0" smtClean="0"/>
                        <a:t>NNG: </a:t>
                      </a:r>
                      <a:r>
                        <a:rPr lang="en-GB" sz="800" kern="1200" dirty="0" smtClean="0">
                          <a:solidFill>
                            <a:schemeClr val="dk1"/>
                          </a:solidFill>
                          <a:latin typeface="+mn-lt"/>
                          <a:ea typeface="+mn-ea"/>
                          <a:cs typeface="+mn-cs"/>
                        </a:rPr>
                        <a:t>Identify if a verb is written in past or present tense  Activity 4.13: Perfectly formed sentences . </a:t>
                      </a:r>
                      <a:endParaRPr lang="en-GB" sz="800" u="none" baseline="0" dirty="0" smtClean="0"/>
                    </a:p>
                    <a:p>
                      <a:r>
                        <a:rPr lang="en-GB" sz="1200" u="sng" baseline="0" dirty="0" err="1" smtClean="0"/>
                        <a:t>Oracy</a:t>
                      </a:r>
                      <a:r>
                        <a:rPr lang="en-GB" sz="1200" u="sng" baseline="0" dirty="0" smtClean="0"/>
                        <a:t>: </a:t>
                      </a:r>
                      <a:r>
                        <a:rPr lang="en-US" sz="800" u="none" baseline="0" dirty="0" smtClean="0"/>
                        <a:t>Can we think of any adverbs that Oliver Jeffers could have added into his book? Take suggestions from the children. </a:t>
                      </a:r>
                      <a:endParaRPr lang="en-GB" sz="800" u="sng" baseline="0" dirty="0" smtClean="0"/>
                    </a:p>
                    <a:p>
                      <a:r>
                        <a:rPr lang="en-GB" sz="1200" u="sng" dirty="0" smtClean="0"/>
                        <a:t>Mighty Write:</a:t>
                      </a:r>
                      <a:r>
                        <a:rPr lang="en-GB" sz="800" u="none" dirty="0" smtClean="0"/>
                        <a:t> </a:t>
                      </a:r>
                      <a:r>
                        <a:rPr lang="en-US" sz="800" u="none" dirty="0" smtClean="0"/>
                        <a:t> Children make a verb dictionary on Resource 5c, thinking of alternative words for commonly used verbs e.g. eat (munch, chew) or say (shout, whisper, mutter). Model</a:t>
                      </a:r>
                      <a:r>
                        <a:rPr lang="en-US" sz="800" u="none" baseline="0" dirty="0" smtClean="0"/>
                        <a:t> write then </a:t>
                      </a:r>
                      <a:r>
                        <a:rPr lang="en-US" sz="800" u="none" baseline="0" dirty="0" err="1" smtClean="0"/>
                        <a:t>chn</a:t>
                      </a:r>
                      <a:r>
                        <a:rPr lang="en-US" sz="800" u="none" baseline="0" dirty="0" smtClean="0"/>
                        <a:t> write sentences containing these verbs. Discuss if an adverb is needed or is the verb precise enough.</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Verbs from the text</a:t>
                      </a:r>
                      <a:endParaRPr lang="en-GB" sz="800" u="none" dirty="0" smtClean="0"/>
                    </a:p>
                    <a:p>
                      <a:endParaRPr lang="en-GB" dirty="0"/>
                    </a:p>
                  </a:txBody>
                  <a:tcPr/>
                </a:tc>
                <a:tc>
                  <a:txBody>
                    <a:bodyPr/>
                    <a:lstStyle/>
                    <a:p>
                      <a:r>
                        <a:rPr lang="en-GB" u="sng" dirty="0" smtClean="0"/>
                        <a:t>Lesson 6</a:t>
                      </a:r>
                      <a:r>
                        <a:rPr lang="en-GB" dirty="0" smtClean="0"/>
                        <a:t>: </a:t>
                      </a:r>
                    </a:p>
                    <a:p>
                      <a:r>
                        <a:rPr lang="en-GB" sz="1200" u="sng" baseline="0" dirty="0" smtClean="0"/>
                        <a:t>Intro: </a:t>
                      </a:r>
                      <a:r>
                        <a:rPr lang="en-US" sz="800" u="none" baseline="0" dirty="0" smtClean="0"/>
                        <a:t>Display a large copy of Resource 6a and Resource 6b. Read  and discuss purpose/ features of the letters as a class together. Explain that these are two different types of letter, formal and informal, and explain the meaning of these words. Introduce Resource 6c and 6d. Read through and ask the children to indicate, either using a whiteboard or a thumbs up thumbs down action, which of the two letters displayed they believe is the formal and the informal.</a:t>
                      </a:r>
                      <a:endParaRPr lang="en-GB" sz="800" u="none" baseline="0" dirty="0" smtClean="0"/>
                    </a:p>
                    <a:p>
                      <a:r>
                        <a:rPr lang="en-GB" sz="1200" u="sng" baseline="0" dirty="0" smtClean="0"/>
                        <a:t>Grammar</a:t>
                      </a:r>
                      <a:r>
                        <a:rPr lang="en-GB" sz="1200" u="none" baseline="0" dirty="0" smtClean="0"/>
                        <a:t>: </a:t>
                      </a:r>
                      <a:r>
                        <a:rPr lang="en-GB" sz="800" u="none" baseline="0" dirty="0" smtClean="0"/>
                        <a:t>Features of a letter/ Punctuation within the letters</a:t>
                      </a:r>
                    </a:p>
                    <a:p>
                      <a:r>
                        <a:rPr lang="en-GB" sz="1200" u="sng" baseline="0" dirty="0" err="1" smtClean="0"/>
                        <a:t>Oracy</a:t>
                      </a:r>
                      <a:r>
                        <a:rPr lang="en-GB" sz="1200" u="sng" baseline="0" dirty="0" smtClean="0"/>
                        <a:t>: </a:t>
                      </a:r>
                      <a:r>
                        <a:rPr lang="en-GB" sz="800" u="none" baseline="0" dirty="0" smtClean="0"/>
                        <a:t>Discuss features and make justifications for their choices</a:t>
                      </a:r>
                    </a:p>
                    <a:p>
                      <a:r>
                        <a:rPr lang="en-GB" sz="1200" u="sng" dirty="0" smtClean="0"/>
                        <a:t>Mighty</a:t>
                      </a:r>
                      <a:r>
                        <a:rPr lang="en-GB" sz="1200" u="sng" baseline="0" dirty="0" smtClean="0"/>
                        <a:t> </a:t>
                      </a:r>
                      <a:r>
                        <a:rPr lang="en-GB" sz="1200" u="sng" dirty="0" smtClean="0"/>
                        <a:t>Write:  </a:t>
                      </a:r>
                      <a:r>
                        <a:rPr lang="en-US" sz="800" u="none" dirty="0" smtClean="0"/>
                        <a:t>Children glue labels from a cut up and mixed up Resource 6g to Resources 6e and 6f as appropriate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inform  successful  application  sincerely  forward</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u="none" baseline="0" dirty="0" smtClean="0"/>
                        <a:t> </a:t>
                      </a:r>
                      <a:endParaRPr lang="en-GB" sz="1400" dirty="0"/>
                    </a:p>
                  </a:txBody>
                  <a:tcPr/>
                </a:tc>
              </a:tr>
              <a:tr h="1745684">
                <a:tc>
                  <a:txBody>
                    <a:bodyPr/>
                    <a:lstStyle/>
                    <a:p>
                      <a:r>
                        <a:rPr lang="en-GB" sz="1200" u="sng" dirty="0" smtClean="0"/>
                        <a:t>Lesson 7:</a:t>
                      </a:r>
                    </a:p>
                    <a:p>
                      <a:r>
                        <a:rPr lang="en-GB" sz="1200" u="sng" baseline="0" dirty="0" smtClean="0"/>
                        <a:t>Intro: </a:t>
                      </a:r>
                      <a:r>
                        <a:rPr lang="en-US" sz="800" u="none" baseline="0" dirty="0" smtClean="0"/>
                        <a:t>Write the number 4821 on the board before the lesson. Ask the children what they think it might be? After some suggestions, explain that it is the number of books the Library have found are missing. Discuss how  they would feel. </a:t>
                      </a:r>
                      <a:endParaRPr lang="en-GB" sz="800" u="none" baseline="0" dirty="0" smtClean="0"/>
                    </a:p>
                    <a:p>
                      <a:r>
                        <a:rPr lang="en-GB" sz="1200" u="sng" baseline="0" dirty="0" smtClean="0"/>
                        <a:t>Grammar: </a:t>
                      </a:r>
                    </a:p>
                    <a:p>
                      <a:r>
                        <a:rPr lang="en-GB" sz="1200" u="sng" baseline="0" dirty="0" err="1" smtClean="0"/>
                        <a:t>Oracy</a:t>
                      </a:r>
                      <a:r>
                        <a:rPr lang="en-GB" sz="1200" u="sng" baseline="0" dirty="0" smtClean="0"/>
                        <a:t>: </a:t>
                      </a:r>
                      <a:r>
                        <a:rPr lang="en-US" sz="800" u="none" baseline="0" dirty="0" smtClean="0"/>
                        <a:t>In small groups , </a:t>
                      </a:r>
                      <a:r>
                        <a:rPr lang="en-US" sz="800" u="none" baseline="0" dirty="0" err="1" smtClean="0"/>
                        <a:t>chn</a:t>
                      </a:r>
                      <a:r>
                        <a:rPr lang="en-US" sz="800" u="none" baseline="0" dirty="0" smtClean="0"/>
                        <a:t> imagine they are the Librarians. Ask them to </a:t>
                      </a:r>
                      <a:r>
                        <a:rPr lang="en-US" sz="800" u="none" baseline="0" dirty="0" err="1" smtClean="0"/>
                        <a:t>roleplay</a:t>
                      </a:r>
                      <a:r>
                        <a:rPr lang="en-US" sz="800" u="none" baseline="0" dirty="0" smtClean="0"/>
                        <a:t>, what the Librarians might say to Henry. Feedback to the class. Teacher scribes words and phrases mentioned by the </a:t>
                      </a:r>
                      <a:r>
                        <a:rPr lang="en-US" sz="800" u="none" baseline="0" dirty="0" err="1" smtClean="0"/>
                        <a:t>chn</a:t>
                      </a:r>
                      <a:r>
                        <a:rPr lang="en-US" sz="800" u="none" baseline="0" dirty="0" smtClean="0"/>
                        <a:t> that could be used in the letter.</a:t>
                      </a:r>
                      <a:endParaRPr lang="en-GB" sz="800" u="none" baseline="0" dirty="0" smtClean="0"/>
                    </a:p>
                    <a:p>
                      <a:r>
                        <a:rPr lang="en-GB" sz="1200" u="sng" dirty="0" smtClean="0"/>
                        <a:t>Mighty Write: </a:t>
                      </a:r>
                      <a:r>
                        <a:rPr lang="en-US" sz="800" u="none" dirty="0" smtClean="0"/>
                        <a:t>Share Resource 7d, with other suggestions of sentence starters that the </a:t>
                      </a:r>
                      <a:r>
                        <a:rPr lang="en-US" sz="800" u="none" dirty="0" err="1" smtClean="0"/>
                        <a:t>chn</a:t>
                      </a:r>
                      <a:r>
                        <a:rPr lang="en-US" sz="800" u="none" dirty="0" smtClean="0"/>
                        <a:t> could use in their letter writing. Guide the children into creating a list of ideas</a:t>
                      </a:r>
                      <a:r>
                        <a:rPr lang="en-US" sz="800" u="none" baseline="0" dirty="0" smtClean="0"/>
                        <a:t> and make class </a:t>
                      </a:r>
                      <a:r>
                        <a:rPr lang="en-US" sz="800" u="none" baseline="0" dirty="0" err="1" smtClean="0"/>
                        <a:t>plan.</a:t>
                      </a:r>
                      <a:r>
                        <a:rPr lang="en-US" sz="800" u="none" dirty="0" err="1" smtClean="0"/>
                        <a:t>Using</a:t>
                      </a:r>
                      <a:r>
                        <a:rPr lang="en-US" sz="800" u="none" dirty="0" smtClean="0"/>
                        <a:t> Resource 7c, children think of 4 ideas and sentence starters, making notes for writing their formal letter in the next lesson.</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Formal language</a:t>
                      </a:r>
                      <a:endParaRPr lang="en-GB" sz="800" u="none" dirty="0" smtClean="0"/>
                    </a:p>
                    <a:p>
                      <a:endParaRPr lang="en-GB" sz="1800" u="sng"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smtClean="0"/>
                        <a:t>Lesson 8:</a:t>
                      </a:r>
                    </a:p>
                    <a:p>
                      <a:r>
                        <a:rPr lang="en-GB" sz="1200" u="sng" baseline="0" dirty="0" smtClean="0"/>
                        <a:t>Intro:  </a:t>
                      </a:r>
                      <a:r>
                        <a:rPr lang="en-GB" sz="800" u="none" baseline="0" dirty="0" smtClean="0"/>
                        <a:t>Read formal letter example in a formal voice. Revise features of  formal letter.</a:t>
                      </a:r>
                    </a:p>
                    <a:p>
                      <a:r>
                        <a:rPr lang="en-GB" sz="1200" u="sng" baseline="0" dirty="0" smtClean="0"/>
                        <a:t>Grammar</a:t>
                      </a:r>
                      <a:r>
                        <a:rPr lang="en-GB" sz="1200" u="none" baseline="0" dirty="0" smtClean="0"/>
                        <a:t>: </a:t>
                      </a:r>
                      <a:r>
                        <a:rPr lang="en-GB" sz="800" u="none" baseline="0" dirty="0" smtClean="0"/>
                        <a:t>Features of a formal letter</a:t>
                      </a:r>
                    </a:p>
                    <a:p>
                      <a:r>
                        <a:rPr lang="en-GB" sz="1200" u="sng" baseline="0" dirty="0" err="1" smtClean="0"/>
                        <a:t>Oracy</a:t>
                      </a:r>
                      <a:r>
                        <a:rPr lang="en-GB" sz="1200" u="sng" baseline="0" dirty="0" smtClean="0"/>
                        <a:t>: </a:t>
                      </a:r>
                      <a:r>
                        <a:rPr lang="en-GB" sz="800" u="none" baseline="0" dirty="0" smtClean="0"/>
                        <a:t>Discuss features/ formal language</a:t>
                      </a:r>
                    </a:p>
                    <a:p>
                      <a:r>
                        <a:rPr lang="en-GB" sz="1200" u="sng" dirty="0" smtClean="0"/>
                        <a:t>Extended</a:t>
                      </a:r>
                      <a:r>
                        <a:rPr lang="en-GB" sz="1200" u="sng" baseline="0" dirty="0" smtClean="0"/>
                        <a:t> </a:t>
                      </a:r>
                      <a:r>
                        <a:rPr lang="en-GB" sz="1200" u="sng" dirty="0" smtClean="0"/>
                        <a:t>Write: </a:t>
                      </a:r>
                      <a:r>
                        <a:rPr lang="en-US" sz="800" u="none" dirty="0" smtClean="0"/>
                        <a:t>Look at the class </a:t>
                      </a:r>
                      <a:r>
                        <a:rPr lang="en-US" sz="800" u="none" dirty="0" err="1" smtClean="0"/>
                        <a:t>plan.Shared</a:t>
                      </a:r>
                      <a:r>
                        <a:rPr lang="en-US" sz="800" u="none" dirty="0" smtClean="0"/>
                        <a:t> write of the formal letter from the Library to Henry, </a:t>
                      </a:r>
                      <a:r>
                        <a:rPr lang="en-US" sz="800" u="none" dirty="0" err="1" smtClean="0"/>
                        <a:t>modelling</a:t>
                      </a:r>
                      <a:r>
                        <a:rPr lang="en-US" sz="800" u="none" dirty="0" smtClean="0"/>
                        <a:t> referring back to the plan and using the sentence starters and ideas collected in the previous lesson to write the letter today</a:t>
                      </a:r>
                      <a:r>
                        <a:rPr lang="en-US" sz="800" u="none" baseline="0" dirty="0" smtClean="0"/>
                        <a:t> on</a:t>
                      </a:r>
                      <a:r>
                        <a:rPr lang="en-US" sz="800" u="none" dirty="0" smtClean="0"/>
                        <a:t> an enlarged copy of Resource 8. Encourage the use of conjunctions such as ‘because’ to add more detail to their sentences e.g. You simply must stop eating books you have borrowed from the Library because we are running out of books for other people to read and enjoy.  When the shared write is complete, including appropriate sign off, read the letter as a class and look for any opportunities to improve it e.g. changing vocabulary used, correcting punctuation, using an extra conjunction. </a:t>
                      </a:r>
                      <a:r>
                        <a:rPr lang="en-US" sz="800" u="none" dirty="0" err="1" smtClean="0"/>
                        <a:t>Chn</a:t>
                      </a:r>
                      <a:r>
                        <a:rPr lang="en-US" sz="800" u="none" dirty="0" smtClean="0"/>
                        <a:t> write</a:t>
                      </a:r>
                      <a:r>
                        <a:rPr lang="en-US" sz="800" u="none" baseline="0" dirty="0" smtClean="0"/>
                        <a:t> and edit their letter over a few sessions.</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Formal language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u="sng" dirty="0" smtClean="0"/>
                        <a:t>Lesson 9</a:t>
                      </a:r>
                    </a:p>
                    <a:p>
                      <a:r>
                        <a:rPr lang="en-GB" sz="1200" u="sng" baseline="0" dirty="0" smtClean="0"/>
                        <a:t>Intro: </a:t>
                      </a:r>
                      <a:r>
                        <a:rPr lang="en-US" sz="800" u="none" baseline="0" dirty="0" smtClean="0"/>
                        <a:t>Ask </a:t>
                      </a:r>
                      <a:r>
                        <a:rPr lang="en-US" sz="800" u="none" baseline="0" dirty="0" err="1" smtClean="0"/>
                        <a:t>chn</a:t>
                      </a:r>
                      <a:r>
                        <a:rPr lang="en-US" sz="800" u="none" baseline="0" dirty="0" smtClean="0"/>
                        <a:t> to imagine if Henry ate their </a:t>
                      </a:r>
                      <a:r>
                        <a:rPr lang="en-US" sz="800" u="none" baseline="0" dirty="0" err="1" smtClean="0"/>
                        <a:t>favourite</a:t>
                      </a:r>
                      <a:r>
                        <a:rPr lang="en-US" sz="800" u="none" baseline="0" dirty="0" smtClean="0"/>
                        <a:t> book. How would they feel? Share ideas and make a list of their emotions e.g. sad, devastated, angry annoyed, cross, shocked. How could we make sure this doesn’t happen? How could we make sure he knows this is our </a:t>
                      </a:r>
                      <a:r>
                        <a:rPr lang="en-US" sz="800" u="none" baseline="0" dirty="0" err="1" smtClean="0"/>
                        <a:t>favourite</a:t>
                      </a:r>
                      <a:r>
                        <a:rPr lang="en-US" sz="800" u="none" baseline="0" dirty="0" smtClean="0"/>
                        <a:t> book and that he shouldn’t eat it? We need to persuade him to make sure he doesn’t eat these books. How? Share ideas about how we could do this.  Explain that the children should write an informal letter telling Henry why their book is so good that he shouldn’t eat it. </a:t>
                      </a:r>
                      <a:endParaRPr lang="en-GB" sz="800" u="none" baseline="0" dirty="0" smtClean="0"/>
                    </a:p>
                    <a:p>
                      <a:r>
                        <a:rPr lang="en-GB" sz="1200" u="sng" baseline="0" dirty="0" smtClean="0"/>
                        <a:t>Grammar</a:t>
                      </a:r>
                      <a:r>
                        <a:rPr lang="en-GB" sz="1200" u="none" baseline="0" dirty="0" smtClean="0"/>
                        <a:t>: </a:t>
                      </a:r>
                      <a:r>
                        <a:rPr lang="en-GB" sz="800" u="none" baseline="0" dirty="0" smtClean="0"/>
                        <a:t>Revise features of an informal letter</a:t>
                      </a:r>
                    </a:p>
                    <a:p>
                      <a:r>
                        <a:rPr lang="en-GB" sz="1200" u="sng" baseline="0" dirty="0" err="1" smtClean="0"/>
                        <a:t>Oracy</a:t>
                      </a:r>
                      <a:r>
                        <a:rPr lang="en-GB" sz="1200" u="sng" baseline="0" dirty="0" smtClean="0"/>
                        <a:t>: </a:t>
                      </a:r>
                      <a:r>
                        <a:rPr lang="en-GB" sz="800" u="none" baseline="0" dirty="0" smtClean="0"/>
                        <a:t>Discussion as above.</a:t>
                      </a:r>
                    </a:p>
                    <a:p>
                      <a:r>
                        <a:rPr lang="en-GB" sz="1200" u="sng" dirty="0" smtClean="0"/>
                        <a:t>Extended Write: </a:t>
                      </a:r>
                      <a:r>
                        <a:rPr lang="en-US" sz="1200" u="sng" dirty="0" smtClean="0"/>
                        <a:t> </a:t>
                      </a:r>
                      <a:r>
                        <a:rPr lang="en-US" sz="800" u="none" dirty="0" smtClean="0"/>
                        <a:t>Model using some of their suggestions and sentence starters linked to the book e.g. ‘You simply can’t eat this book because it is the funniest book I have ever read and everyone should be able to read it.’</a:t>
                      </a:r>
                      <a:r>
                        <a:rPr lang="en-US" sz="800" u="none" baseline="0" dirty="0" smtClean="0"/>
                        <a:t> </a:t>
                      </a:r>
                      <a:r>
                        <a:rPr lang="en-US" sz="800" u="none" baseline="0" dirty="0" err="1" smtClean="0"/>
                        <a:t>Chn</a:t>
                      </a:r>
                      <a:r>
                        <a:rPr lang="en-US" sz="800" u="none" baseline="0" dirty="0" smtClean="0"/>
                        <a:t> make plan. Children write  and edit their letter to Henry (over next few sessions) on Resource 10a to ask him not to eat their </a:t>
                      </a:r>
                      <a:r>
                        <a:rPr lang="en-US" sz="800" u="none" baseline="0" dirty="0" err="1" smtClean="0"/>
                        <a:t>favourite</a:t>
                      </a:r>
                      <a:r>
                        <a:rPr lang="en-US" sz="800" u="none" baseline="0" dirty="0" smtClean="0"/>
                        <a:t> book, using ‘because’ to give a reason and linking to the plot or characters of the book to give extra detail.</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baseline="0" dirty="0" smtClean="0"/>
                        <a:t>Vocabulary: </a:t>
                      </a:r>
                      <a:r>
                        <a:rPr lang="en-GB" sz="800" u="none" baseline="0" dirty="0" smtClean="0"/>
                        <a:t>Informal language</a:t>
                      </a:r>
                      <a:endParaRPr lang="en-GB" sz="800" u="none"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800" u="sng" dirty="0" smtClean="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3635</TotalTime>
  <Words>10308</Words>
  <Application>Microsoft Office PowerPoint</Application>
  <PresentationFormat>On-screen Show (4:3)</PresentationFormat>
  <Paragraphs>481</Paragraphs>
  <Slides>20</Slides>
  <Notes>3</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English Read to Write Journey</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Topic journey overview Y5</dc:title>
  <dc:creator>User</dc:creator>
  <cp:lastModifiedBy>Teacher</cp:lastModifiedBy>
  <cp:revision>281</cp:revision>
  <dcterms:created xsi:type="dcterms:W3CDTF">2018-01-30T15:51:49Z</dcterms:created>
  <dcterms:modified xsi:type="dcterms:W3CDTF">2021-06-22T14:29:35Z</dcterms:modified>
</cp:coreProperties>
</file>