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71" r:id="rId3"/>
    <p:sldId id="260" r:id="rId4"/>
    <p:sldId id="286" r:id="rId5"/>
    <p:sldId id="285" r:id="rId6"/>
    <p:sldId id="287" r:id="rId7"/>
    <p:sldId id="275" r:id="rId8"/>
    <p:sldId id="276" r:id="rId9"/>
    <p:sldId id="282" r:id="rId10"/>
    <p:sldId id="288" r:id="rId11"/>
    <p:sldId id="289" r:id="rId12"/>
    <p:sldId id="290" r:id="rId13"/>
    <p:sldId id="281" r:id="rId14"/>
    <p:sldId id="280" r:id="rId15"/>
    <p:sldId id="278" r:id="rId16"/>
    <p:sldId id="279" r:id="rId17"/>
    <p:sldId id="270" r:id="rId18"/>
    <p:sldId id="261" r:id="rId19"/>
    <p:sldId id="267" r:id="rId20"/>
    <p:sldId id="283" r:id="rId21"/>
    <p:sldId id="284" r:id="rId22"/>
    <p:sldId id="269" r:id="rId23"/>
    <p:sldId id="262" r:id="rId24"/>
    <p:sldId id="268" r:id="rId25"/>
    <p:sldId id="263" r:id="rId26"/>
    <p:sldId id="264" r:id="rId27"/>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CC3300"/>
    <a:srgbClr val="A50021"/>
    <a:srgbClr val="FF66FF"/>
    <a:srgbClr val="FF3399"/>
    <a:srgbClr val="6633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42" y="3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F7EB784-C431-4763-95E9-1069B57BB0EC}" type="datetimeFigureOut">
              <a:rPr lang="en-US" smtClean="0"/>
              <a:pPr/>
              <a:t>10/4/2021</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16463"/>
            <a:ext cx="5438775" cy="44672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4967ED3-785E-42C9-974A-C23119B7ADB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BE495D8-72F5-4313-ACA7-F083D7931732}" type="datetimeFigureOut">
              <a:rPr lang="en-GB" smtClean="0"/>
              <a:pPr/>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E495D8-72F5-4313-ACA7-F083D7931732}" type="datetimeFigureOut">
              <a:rPr lang="en-GB" smtClean="0"/>
              <a:pPr/>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E495D8-72F5-4313-ACA7-F083D7931732}" type="datetimeFigureOut">
              <a:rPr lang="en-GB" smtClean="0"/>
              <a:pPr/>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BE495D8-72F5-4313-ACA7-F083D7931732}" type="datetimeFigureOut">
              <a:rPr lang="en-GB" smtClean="0"/>
              <a:pPr/>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BE495D8-72F5-4313-ACA7-F083D7931732}" type="datetimeFigureOut">
              <a:rPr lang="en-GB" smtClean="0"/>
              <a:pPr/>
              <a:t>04/10/2021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BE495D8-72F5-4313-ACA7-F083D7931732}" type="datetimeFigureOut">
              <a:rPr lang="en-GB" smtClean="0"/>
              <a:pPr/>
              <a:t>04/10/2021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E495D8-72F5-4313-ACA7-F083D7931732}" type="datetimeFigureOut">
              <a:rPr lang="en-GB" smtClean="0"/>
              <a:pPr/>
              <a:t>04/10/2021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E495D8-72F5-4313-ACA7-F083D7931732}" type="datetimeFigureOut">
              <a:rPr lang="en-GB" smtClean="0"/>
              <a:pPr/>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E495D8-72F5-4313-ACA7-F083D7931732}" type="datetimeFigureOut">
              <a:rPr lang="en-GB" smtClean="0"/>
              <a:pPr/>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E495D8-72F5-4313-ACA7-F083D7931732}" type="datetimeFigureOut">
              <a:rPr lang="en-GB" smtClean="0"/>
              <a:pPr/>
              <a:t>04/10/2021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8A07E7-1DE1-4D9B-AF1D-5C6D41EA6C6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hz2IOjuxMy0." TargetMode="External"/><Relationship Id="rId2" Type="http://schemas.openxmlformats.org/officeDocument/2006/relationships/hyperlink" Target="https://player.hamiltontrust.org.uk/story_telling_year.php?year=uks2" TargetMode="External"/><Relationship Id="rId1" Type="http://schemas.openxmlformats.org/officeDocument/2006/relationships/slideLayout" Target="../slideLayouts/slideLayout2.xml"/><Relationship Id="rId4" Type="http://schemas.openxmlformats.org/officeDocument/2006/relationships/hyperlink" Target="https://www.youtube.com/watch?v=5L-kKxePGqA"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bbc.co.uk/nature/habitats/Tundra"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780928"/>
            <a:ext cx="7772400" cy="1470025"/>
          </a:xfrm>
        </p:spPr>
        <p:txBody>
          <a:bodyPr/>
          <a:lstStyle/>
          <a:p>
            <a:r>
              <a:rPr lang="en-GB" dirty="0" smtClean="0"/>
              <a:t>English Read to Write Journey</a:t>
            </a:r>
            <a:endParaRPr lang="en-GB" dirty="0"/>
          </a:p>
        </p:txBody>
      </p:sp>
      <p:sp>
        <p:nvSpPr>
          <p:cNvPr id="3" name="Subtitle 2"/>
          <p:cNvSpPr>
            <a:spLocks noGrp="1"/>
          </p:cNvSpPr>
          <p:nvPr>
            <p:ph type="subTitle" idx="1"/>
          </p:nvPr>
        </p:nvSpPr>
        <p:spPr>
          <a:xfrm>
            <a:off x="1403648" y="4437112"/>
            <a:ext cx="6400800" cy="2088232"/>
          </a:xfrm>
        </p:spPr>
        <p:txBody>
          <a:bodyPr>
            <a:normAutofit/>
          </a:bodyPr>
          <a:lstStyle/>
          <a:p>
            <a:r>
              <a:rPr lang="en-GB" sz="4800" smtClean="0">
                <a:solidFill>
                  <a:schemeClr val="tx1"/>
                </a:solidFill>
              </a:rPr>
              <a:t>Y5</a:t>
            </a:r>
            <a:endParaRPr lang="en-GB" sz="4800" dirty="0" smtClean="0">
              <a:solidFill>
                <a:schemeClr val="tx1"/>
              </a:solidFill>
            </a:endParaRPr>
          </a:p>
        </p:txBody>
      </p:sp>
      <p:pic>
        <p:nvPicPr>
          <p:cNvPr id="1026" name="Picture 2"/>
          <p:cNvPicPr>
            <a:picLocks noChangeAspect="1" noChangeArrowheads="1"/>
          </p:cNvPicPr>
          <p:nvPr/>
        </p:nvPicPr>
        <p:blipFill>
          <a:blip r:embed="rId2" cstate="print"/>
          <a:srcRect/>
          <a:stretch>
            <a:fillRect/>
          </a:stretch>
        </p:blipFill>
        <p:spPr bwMode="auto">
          <a:xfrm>
            <a:off x="3203848" y="332656"/>
            <a:ext cx="2352675" cy="2371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2143108" cy="6858000"/>
          </a:xfrm>
          <a:solidFill>
            <a:schemeClr val="accent1">
              <a:lumMod val="60000"/>
              <a:lumOff val="40000"/>
            </a:schemeClr>
          </a:solidFill>
        </p:spPr>
        <p:txBody>
          <a:bodyPr/>
          <a:lstStyle/>
          <a:p>
            <a:endParaRPr lang="en-US" dirty="0"/>
          </a:p>
        </p:txBody>
      </p:sp>
      <p:pic>
        <p:nvPicPr>
          <p:cNvPr id="27650" name="Picture 2" descr="C:\Users\Teacher\Pictures\51JmakNXDlL._SX258_BO1,204,203,200_.jpg"/>
          <p:cNvPicPr>
            <a:picLocks noGrp="1" noChangeAspect="1" noChangeArrowheads="1"/>
          </p:cNvPicPr>
          <p:nvPr>
            <p:ph idx="1"/>
          </p:nvPr>
        </p:nvPicPr>
        <p:blipFill>
          <a:blip r:embed="rId2"/>
          <a:srcRect/>
          <a:stretch>
            <a:fillRect/>
          </a:stretch>
        </p:blipFill>
        <p:spPr bwMode="auto">
          <a:xfrm>
            <a:off x="2047919" y="-23752"/>
            <a:ext cx="5000660" cy="6881751"/>
          </a:xfrm>
          <a:prstGeom prst="rect">
            <a:avLst/>
          </a:prstGeom>
          <a:noFill/>
        </p:spPr>
      </p:pic>
      <p:sp>
        <p:nvSpPr>
          <p:cNvPr id="5" name="Rectangle 4"/>
          <p:cNvSpPr/>
          <p:nvPr/>
        </p:nvSpPr>
        <p:spPr>
          <a:xfrm>
            <a:off x="7000892" y="0"/>
            <a:ext cx="2143108" cy="68580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1"/>
        </p:xfrm>
        <a:graphic>
          <a:graphicData uri="http://schemas.openxmlformats.org/drawingml/2006/table">
            <a:tbl>
              <a:tblPr firstRow="1" bandRow="1">
                <a:tableStyleId>{5C22544A-7EE6-4342-B048-85BDC9FD1C3A}</a:tableStyleId>
              </a:tblPr>
              <a:tblGrid>
                <a:gridCol w="3048000"/>
                <a:gridCol w="3048000"/>
                <a:gridCol w="3048000"/>
              </a:tblGrid>
              <a:tr h="762054">
                <a:tc gridSpan="3">
                  <a:txBody>
                    <a:bodyPr/>
                    <a:lstStyle/>
                    <a:p>
                      <a:r>
                        <a:rPr lang="en-GB" sz="2400" dirty="0" smtClean="0"/>
                        <a:t>English Text: The Tear Thief</a:t>
                      </a:r>
                      <a:endParaRPr lang="en-GB" sz="2400" dirty="0"/>
                    </a:p>
                  </a:txBody>
                  <a:tcPr/>
                </a:tc>
                <a:tc hMerge="1">
                  <a:txBody>
                    <a:bodyPr/>
                    <a:lstStyle/>
                    <a:p>
                      <a:endParaRPr lang="en-GB" dirty="0"/>
                    </a:p>
                  </a:txBody>
                  <a:tcPr/>
                </a:tc>
                <a:tc hMerge="1">
                  <a:txBody>
                    <a:bodyPr/>
                    <a:lstStyle/>
                    <a:p>
                      <a:endParaRPr lang="en-GB" dirty="0"/>
                    </a:p>
                  </a:txBody>
                  <a:tcPr/>
                </a:tc>
              </a:tr>
              <a:tr h="2062216">
                <a:tc>
                  <a:txBody>
                    <a:bodyPr/>
                    <a:lstStyle/>
                    <a:p>
                      <a:r>
                        <a:rPr lang="en-GB" sz="1200" u="sng" dirty="0" smtClean="0"/>
                        <a:t>Lesson</a:t>
                      </a:r>
                      <a:r>
                        <a:rPr lang="en-GB" sz="1200" u="sng" baseline="0" dirty="0" smtClean="0"/>
                        <a:t> 1:</a:t>
                      </a:r>
                    </a:p>
                    <a:p>
                      <a:r>
                        <a:rPr lang="en-GB" sz="1200" u="sng" baseline="0" dirty="0" smtClean="0"/>
                        <a:t>WOW: </a:t>
                      </a:r>
                      <a:r>
                        <a:rPr lang="en-GB" sz="800" u="none" baseline="0" dirty="0" smtClean="0"/>
                        <a:t>Take children outside and describe the street. Brainstorm how it would look different at night. Return to class and read / look at illustration on pages 1,2,3,4</a:t>
                      </a:r>
                    </a:p>
                    <a:p>
                      <a:r>
                        <a:rPr lang="en-GB" sz="1200" u="sng" baseline="0" dirty="0" smtClean="0"/>
                        <a:t>Grammar</a:t>
                      </a:r>
                      <a:r>
                        <a:rPr lang="en-GB" sz="1200" u="none" baseline="0" dirty="0" smtClean="0"/>
                        <a:t>: </a:t>
                      </a:r>
                      <a:r>
                        <a:rPr lang="en-GB" sz="800" u="none" baseline="0" dirty="0" smtClean="0"/>
                        <a:t>Revision of all types of adverbials/noun phrases </a:t>
                      </a:r>
                      <a:r>
                        <a:rPr lang="en-GB" sz="800" u="none" baseline="0" dirty="0" err="1" smtClean="0"/>
                        <a:t>NNG:</a:t>
                      </a:r>
                      <a:r>
                        <a:rPr lang="en-GB" sz="800" kern="1200" dirty="0" err="1" smtClean="0">
                          <a:solidFill>
                            <a:schemeClr val="dk1"/>
                          </a:solidFill>
                          <a:latin typeface="+mn-lt"/>
                          <a:ea typeface="+mn-ea"/>
                          <a:cs typeface="+mn-cs"/>
                        </a:rPr>
                        <a:t>Activity</a:t>
                      </a:r>
                      <a:r>
                        <a:rPr lang="en-GB" sz="800" kern="1200" dirty="0" smtClean="0">
                          <a:solidFill>
                            <a:schemeClr val="dk1"/>
                          </a:solidFill>
                          <a:latin typeface="+mn-lt"/>
                          <a:ea typeface="+mn-ea"/>
                          <a:cs typeface="+mn-cs"/>
                        </a:rPr>
                        <a:t> 2.22: Revising noun phrases</a:t>
                      </a:r>
                      <a:endParaRPr lang="en-GB" sz="800" u="none" baseline="0" dirty="0" smtClean="0"/>
                    </a:p>
                    <a:p>
                      <a:r>
                        <a:rPr lang="en-GB" sz="1200" u="sng" baseline="0" dirty="0" err="1" smtClean="0"/>
                        <a:t>Oracy</a:t>
                      </a:r>
                      <a:r>
                        <a:rPr lang="en-GB" sz="1200" u="sng" baseline="0" dirty="0" smtClean="0"/>
                        <a:t>: </a:t>
                      </a:r>
                      <a:r>
                        <a:rPr lang="en-GB" sz="800" u="none" baseline="0" dirty="0" smtClean="0"/>
                        <a:t>Describe the street</a:t>
                      </a:r>
                    </a:p>
                    <a:p>
                      <a:r>
                        <a:rPr lang="en-GB" sz="1200" u="sng" dirty="0" smtClean="0"/>
                        <a:t>Mighty Write</a:t>
                      </a:r>
                      <a:r>
                        <a:rPr lang="en-GB" sz="1200" u="none" dirty="0" smtClean="0"/>
                        <a:t>: </a:t>
                      </a:r>
                      <a:r>
                        <a:rPr lang="en-GB" sz="800" u="none" dirty="0" smtClean="0"/>
                        <a:t>Write a description of their street at night</a:t>
                      </a:r>
                    </a:p>
                    <a:p>
                      <a:r>
                        <a:rPr lang="en-GB" sz="1200" u="sng" baseline="0" dirty="0" smtClean="0"/>
                        <a:t>Vocabulary:</a:t>
                      </a:r>
                      <a:r>
                        <a:rPr lang="en-GB" sz="1200" u="none" baseline="0" dirty="0" smtClean="0"/>
                        <a:t> </a:t>
                      </a:r>
                      <a:r>
                        <a:rPr lang="en-GB" sz="800" u="none" baseline="0" dirty="0" smtClean="0"/>
                        <a:t>reflection handkerchief  neat  flushed  enticing  drifting  deepening  dusk  sharp</a:t>
                      </a:r>
                    </a:p>
                    <a:p>
                      <a:endParaRPr lang="en-GB" sz="1400" u="sng" dirty="0"/>
                    </a:p>
                  </a:txBody>
                  <a:tcPr/>
                </a:tc>
                <a:tc>
                  <a:txBody>
                    <a:bodyPr/>
                    <a:lstStyle/>
                    <a:p>
                      <a:r>
                        <a:rPr lang="en-GB" sz="1200" u="sng" dirty="0" smtClean="0"/>
                        <a:t>Lesson 2</a:t>
                      </a:r>
                      <a:r>
                        <a:rPr lang="en-GB" sz="1200" dirty="0" smtClean="0"/>
                        <a:t>:</a:t>
                      </a:r>
                    </a:p>
                    <a:p>
                      <a:r>
                        <a:rPr lang="en-GB" sz="1200" u="sng" baseline="0" dirty="0" smtClean="0"/>
                        <a:t>Intro: </a:t>
                      </a:r>
                      <a:r>
                        <a:rPr lang="en-GB" sz="800" u="none" baseline="0" dirty="0" smtClean="0"/>
                        <a:t>Read pages 1-8 Order events.</a:t>
                      </a:r>
                    </a:p>
                    <a:p>
                      <a:r>
                        <a:rPr lang="en-GB" sz="1200" u="sng" baseline="0" dirty="0" smtClean="0"/>
                        <a:t>Grammar</a:t>
                      </a:r>
                      <a:r>
                        <a:rPr lang="en-GB" sz="1200" u="none" baseline="0" dirty="0" smtClean="0"/>
                        <a:t>: </a:t>
                      </a:r>
                      <a:r>
                        <a:rPr lang="en-GB" sz="800" u="none" baseline="0" dirty="0" smtClean="0"/>
                        <a:t>Language features of the description of the tear thief – alliteration, simile, language choices</a:t>
                      </a:r>
                    </a:p>
                    <a:p>
                      <a:r>
                        <a:rPr lang="en-GB" sz="1200" u="sng" baseline="0" dirty="0" err="1" smtClean="0"/>
                        <a:t>Oracy</a:t>
                      </a:r>
                      <a:r>
                        <a:rPr lang="en-GB" sz="1200" u="sng" baseline="0" dirty="0" smtClean="0"/>
                        <a:t>: </a:t>
                      </a:r>
                      <a:r>
                        <a:rPr lang="en-GB" sz="800" u="none" baseline="0" dirty="0" smtClean="0"/>
                        <a:t>Alternatives for word choices</a:t>
                      </a:r>
                    </a:p>
                    <a:p>
                      <a:r>
                        <a:rPr lang="en-GB" sz="1200" u="sng" dirty="0" smtClean="0"/>
                        <a:t>Mighty Write: </a:t>
                      </a:r>
                      <a:r>
                        <a:rPr lang="en-GB" sz="800" u="none" dirty="0" smtClean="0"/>
                        <a:t>Rewrite the character description of the tear thief using different</a:t>
                      </a:r>
                      <a:r>
                        <a:rPr lang="en-GB" sz="800" u="none" baseline="0" dirty="0" smtClean="0"/>
                        <a:t> word choices but the same features</a:t>
                      </a:r>
                      <a:endParaRPr lang="en-GB" sz="800" u="none" dirty="0" smtClean="0"/>
                    </a:p>
                    <a:p>
                      <a:r>
                        <a:rPr lang="en-GB" sz="1200" u="sng" baseline="0" dirty="0" smtClean="0"/>
                        <a:t>Vocabulary: </a:t>
                      </a:r>
                      <a:r>
                        <a:rPr lang="en-GB" sz="800" u="none" baseline="0" dirty="0" smtClean="0"/>
                        <a:t>pressed   sneaked  sly  perched  wailed  plump  pearl  gleaming</a:t>
                      </a:r>
                      <a:endParaRPr lang="en-GB" sz="800" u="none" dirty="0" smtClean="0"/>
                    </a:p>
                    <a:p>
                      <a:endParaRPr lang="en-GB" dirty="0"/>
                    </a:p>
                  </a:txBody>
                  <a:tcPr/>
                </a:tc>
                <a:tc>
                  <a:txBody>
                    <a:bodyPr/>
                    <a:lstStyle/>
                    <a:p>
                      <a:r>
                        <a:rPr lang="en-GB" sz="1200" u="sng" dirty="0" smtClean="0"/>
                        <a:t>Lesson 3</a:t>
                      </a:r>
                      <a:r>
                        <a:rPr lang="en-GB" sz="1200" dirty="0" smtClean="0"/>
                        <a:t>:</a:t>
                      </a:r>
                    </a:p>
                    <a:p>
                      <a:r>
                        <a:rPr lang="en-GB" sz="1200" u="sng" baseline="0" dirty="0" smtClean="0"/>
                        <a:t>Intro: </a:t>
                      </a:r>
                      <a:r>
                        <a:rPr lang="en-GB" sz="800" u="none" baseline="0" dirty="0" smtClean="0"/>
                        <a:t>Reread pages 1-9. Quick Fire </a:t>
                      </a:r>
                      <a:r>
                        <a:rPr lang="en-GB" sz="800" u="none" baseline="0" dirty="0" err="1" smtClean="0"/>
                        <a:t>spag</a:t>
                      </a:r>
                      <a:r>
                        <a:rPr lang="en-GB" sz="800" u="none" baseline="0" dirty="0" smtClean="0"/>
                        <a:t> identification – verb, adjective, hyphen etc ... </a:t>
                      </a:r>
                    </a:p>
                    <a:p>
                      <a:r>
                        <a:rPr lang="en-GB" sz="1200" u="sng" baseline="0" dirty="0" smtClean="0"/>
                        <a:t>Grammar</a:t>
                      </a:r>
                      <a:r>
                        <a:rPr lang="en-GB" sz="1200" u="none" baseline="0" dirty="0" smtClean="0"/>
                        <a:t>: </a:t>
                      </a:r>
                      <a:r>
                        <a:rPr lang="en-GB" sz="800" u="none" baseline="0" dirty="0" smtClean="0"/>
                        <a:t>Identify different sentence structures (simple, compound, complex) and discuss use of punctuation – brackets, dashes, commas</a:t>
                      </a:r>
                    </a:p>
                    <a:p>
                      <a:r>
                        <a:rPr lang="en-GB" sz="1200" u="sng" baseline="0" dirty="0" err="1" smtClean="0"/>
                        <a:t>Oracy</a:t>
                      </a:r>
                      <a:r>
                        <a:rPr lang="en-GB" sz="1200" u="sng" baseline="0" dirty="0" smtClean="0"/>
                        <a:t>: </a:t>
                      </a:r>
                      <a:r>
                        <a:rPr lang="en-GB" sz="800" u="none" baseline="0" dirty="0" smtClean="0"/>
                        <a:t>Discuss other reasons why a child might cry in the bath. Role play pages 8, 9 choosing an alternative.</a:t>
                      </a:r>
                    </a:p>
                    <a:p>
                      <a:r>
                        <a:rPr lang="en-GB" sz="1200" u="sng" dirty="0" smtClean="0"/>
                        <a:t>Mighty Write: </a:t>
                      </a:r>
                      <a:r>
                        <a:rPr lang="en-GB" sz="800" u="none" dirty="0" smtClean="0"/>
                        <a:t>Rewrite pages 8 and 9 using alternative reason.</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flown  shimmied </a:t>
                      </a:r>
                    </a:p>
                  </a:txBody>
                  <a:tcPr/>
                </a:tc>
              </a:tr>
              <a:tr h="21287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GB" sz="800" u="none" baseline="0" dirty="0" smtClean="0"/>
                        <a:t>Read pages 1-13. Show picture on page 16. </a:t>
                      </a:r>
                      <a:r>
                        <a:rPr lang="en-GB" sz="800" u="none" baseline="0" dirty="0" err="1" smtClean="0"/>
                        <a:t>Chn</a:t>
                      </a:r>
                      <a:r>
                        <a:rPr lang="en-GB" sz="800" u="none" baseline="0" dirty="0" smtClean="0"/>
                        <a:t> predict what will happen next.  Look at mood PPT. Read pages 14, 15, 16 and describe the mood and when/how it changes</a:t>
                      </a:r>
                    </a:p>
                    <a:p>
                      <a:r>
                        <a:rPr lang="en-GB" sz="1200" u="sng" baseline="0" dirty="0" smtClean="0"/>
                        <a:t>Grammar</a:t>
                      </a:r>
                      <a:r>
                        <a:rPr lang="en-GB" sz="1200" u="none" baseline="0" dirty="0" smtClean="0"/>
                        <a:t>: </a:t>
                      </a:r>
                      <a:r>
                        <a:rPr lang="en-GB" sz="800" u="none" baseline="0" dirty="0" smtClean="0"/>
                        <a:t>Identify figurative Language techniques</a:t>
                      </a:r>
                    </a:p>
                    <a:p>
                      <a:r>
                        <a:rPr lang="en-GB" sz="1200" u="sng" baseline="0" dirty="0" err="1" smtClean="0"/>
                        <a:t>Oracy</a:t>
                      </a:r>
                      <a:r>
                        <a:rPr lang="en-GB" sz="1200" u="sng" baseline="0" dirty="0" smtClean="0"/>
                        <a:t>: </a:t>
                      </a:r>
                      <a:r>
                        <a:rPr lang="en-GB" sz="800" u="none" baseline="0" dirty="0" smtClean="0"/>
                        <a:t>Predictions/Alternatives for figurative language</a:t>
                      </a:r>
                    </a:p>
                    <a:p>
                      <a:r>
                        <a:rPr lang="en-GB" sz="1200" u="sng" dirty="0" smtClean="0"/>
                        <a:t>Mighty Write: </a:t>
                      </a:r>
                      <a:r>
                        <a:rPr lang="en-GB" sz="800" u="none" dirty="0" smtClean="0"/>
                        <a:t>Rewrite page 15 with their own similes, metaphors, alliteration, personification</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none" baseline="0" dirty="0" smtClean="0"/>
                        <a:t> </a:t>
                      </a:r>
                      <a:r>
                        <a:rPr lang="en-GB" sz="800" u="none" baseline="0" dirty="0" smtClean="0"/>
                        <a:t>slithered  scattering  bawled  eventually  flute  envy  filched  purloined  brimming </a:t>
                      </a:r>
                      <a:endParaRPr lang="en-GB" sz="800" u="none" dirty="0"/>
                    </a:p>
                  </a:txBody>
                  <a:tcPr/>
                </a:tc>
                <a:tc>
                  <a:txBody>
                    <a:bodyPr/>
                    <a:lstStyle/>
                    <a:p>
                      <a:r>
                        <a:rPr lang="en-GB" sz="1200" u="sng" dirty="0" smtClean="0"/>
                        <a:t>Lesson 5</a:t>
                      </a:r>
                      <a:r>
                        <a:rPr lang="en-GB" sz="1200" dirty="0" smtClean="0"/>
                        <a:t>:</a:t>
                      </a:r>
                    </a:p>
                    <a:p>
                      <a:r>
                        <a:rPr lang="en-GB" sz="1200" u="sng" baseline="0" dirty="0" smtClean="0"/>
                        <a:t>Intro:  </a:t>
                      </a:r>
                      <a:r>
                        <a:rPr lang="en-GB" sz="800" u="none" baseline="0" dirty="0" smtClean="0"/>
                        <a:t>Read up to page 23</a:t>
                      </a:r>
                    </a:p>
                    <a:p>
                      <a:r>
                        <a:rPr lang="en-GB" sz="1200" u="sng" baseline="0" dirty="0" smtClean="0"/>
                        <a:t>Grammar</a:t>
                      </a:r>
                      <a:r>
                        <a:rPr lang="en-GB" sz="1200" u="none" baseline="0" dirty="0" smtClean="0"/>
                        <a:t>: </a:t>
                      </a:r>
                      <a:r>
                        <a:rPr lang="en-GB" sz="800" u="none" baseline="0" dirty="0" smtClean="0"/>
                        <a:t>Modal verbs NNG: </a:t>
                      </a:r>
                      <a:r>
                        <a:rPr lang="en-GB" sz="800" kern="1200" dirty="0" smtClean="0">
                          <a:solidFill>
                            <a:schemeClr val="dk1"/>
                          </a:solidFill>
                          <a:latin typeface="+mn-lt"/>
                          <a:ea typeface="+mn-ea"/>
                          <a:cs typeface="+mn-cs"/>
                        </a:rPr>
                        <a:t>Activity 4.17: Could you, should you? Identify modal</a:t>
                      </a:r>
                      <a:r>
                        <a:rPr lang="en-GB" sz="800" kern="1200" baseline="0" dirty="0" smtClean="0">
                          <a:solidFill>
                            <a:schemeClr val="dk1"/>
                          </a:solidFill>
                          <a:latin typeface="+mn-lt"/>
                          <a:ea typeface="+mn-ea"/>
                          <a:cs typeface="+mn-cs"/>
                        </a:rPr>
                        <a:t> verbs in the text.</a:t>
                      </a:r>
                      <a:endParaRPr lang="en-GB" sz="800" u="none" baseline="0" dirty="0" smtClean="0"/>
                    </a:p>
                    <a:p>
                      <a:r>
                        <a:rPr lang="en-GB" sz="1200" u="sng" baseline="0" dirty="0" err="1" smtClean="0"/>
                        <a:t>Oracy</a:t>
                      </a:r>
                      <a:r>
                        <a:rPr lang="en-GB" sz="1200" u="sng" baseline="0" dirty="0" smtClean="0"/>
                        <a:t>: </a:t>
                      </a:r>
                      <a:r>
                        <a:rPr lang="en-GB" sz="800" u="none" baseline="0" dirty="0" smtClean="0"/>
                        <a:t>Role play conversation between the girl and the tear thief using pages 20 – 24.</a:t>
                      </a:r>
                    </a:p>
                    <a:p>
                      <a:r>
                        <a:rPr lang="en-GB" sz="1200" u="sng" dirty="0" smtClean="0"/>
                        <a:t>Mighty Write:</a:t>
                      </a:r>
                      <a:r>
                        <a:rPr lang="en-GB" sz="1200" u="none" dirty="0" smtClean="0"/>
                        <a:t> </a:t>
                      </a:r>
                      <a:r>
                        <a:rPr lang="en-GB" sz="800" u="none" dirty="0" err="1" smtClean="0"/>
                        <a:t>Chn</a:t>
                      </a:r>
                      <a:r>
                        <a:rPr lang="en-GB" sz="800" u="none" baseline="0" dirty="0" smtClean="0"/>
                        <a:t> pretend they are the tear thief and write a paragraph using page 24 as a scaffold.</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spilt milk  crocodile tears  pluck  sorrow  precious  pure  gathered</a:t>
                      </a:r>
                      <a:endParaRPr lang="en-GB" sz="800" u="none" dirty="0" smtClean="0"/>
                    </a:p>
                    <a:p>
                      <a:endParaRPr lang="en-GB" dirty="0"/>
                    </a:p>
                  </a:txBody>
                  <a:tcPr/>
                </a:tc>
                <a:tc>
                  <a:txBody>
                    <a:bodyPr/>
                    <a:lstStyle/>
                    <a:p>
                      <a:r>
                        <a:rPr lang="en-GB" sz="1200" u="sng" dirty="0" smtClean="0"/>
                        <a:t>Lesson 6</a:t>
                      </a:r>
                      <a:r>
                        <a:rPr lang="en-GB" sz="1200" dirty="0" smtClean="0"/>
                        <a:t>: </a:t>
                      </a:r>
                    </a:p>
                    <a:p>
                      <a:r>
                        <a:rPr lang="en-GB" sz="1200" u="sng" baseline="0" dirty="0" smtClean="0"/>
                        <a:t>Intro: </a:t>
                      </a:r>
                      <a:r>
                        <a:rPr lang="en-GB" sz="800" u="none" baseline="0" dirty="0" smtClean="0"/>
                        <a:t>Read to the end of the story. </a:t>
                      </a:r>
                    </a:p>
                    <a:p>
                      <a:r>
                        <a:rPr lang="en-GB" sz="1200" u="sng" baseline="0" dirty="0" smtClean="0"/>
                        <a:t>Grammar</a:t>
                      </a:r>
                      <a:r>
                        <a:rPr lang="en-GB" sz="1200" u="none" baseline="0" dirty="0" smtClean="0"/>
                        <a:t>: </a:t>
                      </a:r>
                      <a:r>
                        <a:rPr lang="en-GB" sz="800" u="none" baseline="0" dirty="0" smtClean="0"/>
                        <a:t>Modal Verbs </a:t>
                      </a:r>
                      <a:r>
                        <a:rPr lang="en-GB" sz="800" u="none" baseline="0" dirty="0" err="1" smtClean="0"/>
                        <a:t>NNG:</a:t>
                      </a:r>
                      <a:r>
                        <a:rPr lang="en-GB" sz="800" kern="1200" dirty="0" err="1" smtClean="0">
                          <a:solidFill>
                            <a:schemeClr val="dk1"/>
                          </a:solidFill>
                          <a:latin typeface="+mn-lt"/>
                          <a:ea typeface="+mn-ea"/>
                          <a:cs typeface="+mn-cs"/>
                        </a:rPr>
                        <a:t>Activity</a:t>
                      </a:r>
                      <a:r>
                        <a:rPr lang="en-GB" sz="800" kern="1200" dirty="0" smtClean="0">
                          <a:solidFill>
                            <a:schemeClr val="dk1"/>
                          </a:solidFill>
                          <a:latin typeface="+mn-lt"/>
                          <a:ea typeface="+mn-ea"/>
                          <a:cs typeface="+mn-cs"/>
                        </a:rPr>
                        <a:t> 4.18: Are you sure?</a:t>
                      </a:r>
                      <a:endParaRPr lang="en-GB" sz="800" u="none" baseline="0" dirty="0" smtClean="0"/>
                    </a:p>
                    <a:p>
                      <a:r>
                        <a:rPr lang="en-GB" sz="1200" u="sng" baseline="0" dirty="0" err="1" smtClean="0"/>
                        <a:t>Oracy</a:t>
                      </a:r>
                      <a:r>
                        <a:rPr lang="en-GB" sz="1200" u="sng" baseline="0" dirty="0" smtClean="0"/>
                        <a:t>: </a:t>
                      </a:r>
                      <a:r>
                        <a:rPr lang="en-GB" sz="800" u="none" baseline="0" dirty="0" smtClean="0"/>
                        <a:t>Freeze Frame the ending</a:t>
                      </a:r>
                    </a:p>
                    <a:p>
                      <a:r>
                        <a:rPr lang="en-GB" sz="1200" u="sng" dirty="0" smtClean="0"/>
                        <a:t>Extended Write: </a:t>
                      </a:r>
                      <a:r>
                        <a:rPr lang="en-GB" sz="800" u="none" dirty="0" smtClean="0"/>
                        <a:t>Rewrite their own</a:t>
                      </a:r>
                      <a:r>
                        <a:rPr lang="en-GB" sz="800" u="none" baseline="0" dirty="0" smtClean="0"/>
                        <a:t> ending including modal verbs for shades of meaning.</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glimpse  luminous  beyond  moon-bathed  dazzled  lovesick  snuffled</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r h="1904992">
                <a:tc>
                  <a:txBody>
                    <a:bodyPr/>
                    <a:lstStyle/>
                    <a:p>
                      <a:r>
                        <a:rPr lang="en-GB" sz="1200" u="sng" dirty="0" smtClean="0"/>
                        <a:t>Lesson 7:</a:t>
                      </a:r>
                    </a:p>
                    <a:p>
                      <a:r>
                        <a:rPr lang="en-GB" sz="1200" u="sng" baseline="0" dirty="0" smtClean="0"/>
                        <a:t>Intro: </a:t>
                      </a:r>
                      <a:r>
                        <a:rPr lang="en-GB" sz="800" u="none" baseline="0" dirty="0" smtClean="0"/>
                        <a:t>Discuss features of a good story. Model a plan as a class using the story mountain model.</a:t>
                      </a:r>
                    </a:p>
                    <a:p>
                      <a:r>
                        <a:rPr lang="en-GB" sz="1200" u="sng" baseline="0" dirty="0" smtClean="0"/>
                        <a:t>Grammar:</a:t>
                      </a:r>
                      <a:r>
                        <a:rPr lang="en-GB" sz="800" u="sng" baseline="0" dirty="0" smtClean="0"/>
                        <a:t> </a:t>
                      </a:r>
                      <a:r>
                        <a:rPr lang="en-GB" sz="800" u="none" baseline="0" dirty="0" smtClean="0"/>
                        <a:t>Use sentences from the text to identify Year 5  grammar and punctuation features.</a:t>
                      </a:r>
                    </a:p>
                    <a:p>
                      <a:r>
                        <a:rPr lang="en-GB" sz="1200" u="sng" baseline="0" dirty="0" err="1" smtClean="0"/>
                        <a:t>Oracy</a:t>
                      </a:r>
                      <a:r>
                        <a:rPr lang="en-GB" sz="1200" u="sng" baseline="0" dirty="0" smtClean="0"/>
                        <a:t>: </a:t>
                      </a:r>
                      <a:r>
                        <a:rPr lang="en-GB" sz="800" u="none" baseline="0" dirty="0" smtClean="0"/>
                        <a:t>Ideas for an alternative Tear Thief story</a:t>
                      </a:r>
                      <a:endParaRPr lang="en-GB" sz="800" u="sng" baseline="0" dirty="0" smtClean="0"/>
                    </a:p>
                    <a:p>
                      <a:r>
                        <a:rPr lang="en-GB" sz="1200" u="sng" dirty="0" smtClean="0"/>
                        <a:t>Extended Write:</a:t>
                      </a:r>
                      <a:r>
                        <a:rPr lang="en-GB" sz="1200" u="none" dirty="0" smtClean="0"/>
                        <a:t> </a:t>
                      </a:r>
                      <a:r>
                        <a:rPr lang="en-GB" sz="800" u="none" dirty="0" smtClean="0"/>
                        <a:t>Write their</a:t>
                      </a:r>
                      <a:r>
                        <a:rPr lang="en-GB" sz="800" u="none" baseline="0" dirty="0" smtClean="0"/>
                        <a:t> own story of The Tear Thief</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vocabulary</a:t>
                      </a:r>
                      <a:endParaRPr lang="en-GB" sz="800" u="none" dirty="0" smtClean="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357290" cy="6858000"/>
          </a:xfrm>
          <a:solidFill>
            <a:srgbClr val="800000"/>
          </a:solidFill>
        </p:spPr>
        <p:txBody>
          <a:bodyPr vert="vert270">
            <a:normAutofit/>
          </a:bodyPr>
          <a:lstStyle/>
          <a:p>
            <a:r>
              <a:rPr lang="en-GB" sz="6600" dirty="0" smtClean="0">
                <a:solidFill>
                  <a:schemeClr val="bg1"/>
                </a:solidFill>
              </a:rPr>
              <a:t>Instructions</a:t>
            </a:r>
            <a:endParaRPr lang="en-US" sz="6600" dirty="0">
              <a:solidFill>
                <a:schemeClr val="bg1"/>
              </a:solidFill>
            </a:endParaRPr>
          </a:p>
        </p:txBody>
      </p:sp>
      <p:pic>
        <p:nvPicPr>
          <p:cNvPr id="2050" name="Picture 2" descr="C:\Users\Teacher\Pictures\51at5jtwc7L._SX409_BO1,204,203,200_.jpg"/>
          <p:cNvPicPr>
            <a:picLocks noGrp="1" noChangeAspect="1" noChangeArrowheads="1"/>
          </p:cNvPicPr>
          <p:nvPr>
            <p:ph idx="1"/>
          </p:nvPr>
        </p:nvPicPr>
        <p:blipFill>
          <a:blip r:embed="rId2"/>
          <a:srcRect/>
          <a:stretch>
            <a:fillRect/>
          </a:stretch>
        </p:blipFill>
        <p:spPr bwMode="auto">
          <a:xfrm>
            <a:off x="1357290" y="0"/>
            <a:ext cx="6500858" cy="6858000"/>
          </a:xfrm>
          <a:prstGeom prst="rect">
            <a:avLst/>
          </a:prstGeom>
          <a:noFill/>
        </p:spPr>
      </p:pic>
      <p:sp>
        <p:nvSpPr>
          <p:cNvPr id="5" name="Rectangle 4"/>
          <p:cNvSpPr/>
          <p:nvPr/>
        </p:nvSpPr>
        <p:spPr>
          <a:xfrm>
            <a:off x="7858148" y="0"/>
            <a:ext cx="1285852" cy="6858000"/>
          </a:xfrm>
          <a:prstGeom prst="rect">
            <a:avLst/>
          </a:prstGeom>
          <a:solidFill>
            <a:srgbClr val="800000"/>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6400" dirty="0" smtClean="0"/>
              <a:t>Explanations</a:t>
            </a:r>
            <a:endParaRPr lang="en-US" sz="6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142852"/>
          <a:ext cx="9144000" cy="6841830"/>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516845">
                <a:tc gridSpan="3">
                  <a:txBody>
                    <a:bodyPr/>
                    <a:lstStyle/>
                    <a:p>
                      <a:r>
                        <a:rPr lang="en-GB" sz="2400" dirty="0"/>
                        <a:t>English Text: </a:t>
                      </a:r>
                      <a:r>
                        <a:rPr lang="en-GB" sz="2400" dirty="0" smtClean="0"/>
                        <a:t>Instructions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2697865">
                <a:tc>
                  <a:txBody>
                    <a:bodyPr/>
                    <a:lstStyle/>
                    <a:p>
                      <a:r>
                        <a:rPr lang="en-GB" sz="1200" u="sng" dirty="0"/>
                        <a:t>Lesson</a:t>
                      </a:r>
                      <a:r>
                        <a:rPr lang="en-GB" sz="1200" u="sng" baseline="0" dirty="0"/>
                        <a:t> 1:</a:t>
                      </a:r>
                    </a:p>
                    <a:p>
                      <a:pPr lvl="0"/>
                      <a:r>
                        <a:rPr lang="en-GB" sz="1200" u="sng" baseline="0" dirty="0"/>
                        <a:t>WOW</a:t>
                      </a:r>
                      <a:r>
                        <a:rPr lang="en-GB" sz="800" u="none" baseline="0" dirty="0" smtClean="0"/>
                        <a:t>: Watch https://www.youtube.com/watch?v=NnPaEU3-H0katch  </a:t>
                      </a:r>
                      <a:r>
                        <a:rPr lang="en-US" sz="800" b="0" i="0" kern="1200" dirty="0" smtClean="0">
                          <a:solidFill>
                            <a:schemeClr val="dk1"/>
                          </a:solidFill>
                          <a:effectLst/>
                          <a:latin typeface="+mn-lt"/>
                          <a:ea typeface="+mn-ea"/>
                          <a:cs typeface="+mn-cs"/>
                        </a:rPr>
                        <a:t>World's Best Card Stacker Builds Insane Outdoor Card Tower - COOLEST THING I'VE EVER MADE-EP13  </a:t>
                      </a:r>
                      <a:r>
                        <a:rPr lang="en-US" sz="800" b="0" i="0" kern="1200" dirty="0" err="1" smtClean="0">
                          <a:solidFill>
                            <a:schemeClr val="dk1"/>
                          </a:solidFill>
                          <a:effectLst/>
                          <a:latin typeface="+mn-lt"/>
                          <a:ea typeface="+mn-ea"/>
                          <a:cs typeface="+mn-cs"/>
                        </a:rPr>
                        <a:t>Chn</a:t>
                      </a:r>
                      <a:r>
                        <a:rPr lang="en-US" sz="800" b="0" i="0" kern="1200" dirty="0" smtClean="0">
                          <a:solidFill>
                            <a:schemeClr val="dk1"/>
                          </a:solidFill>
                          <a:effectLst/>
                          <a:latin typeface="+mn-lt"/>
                          <a:ea typeface="+mn-ea"/>
                          <a:cs typeface="+mn-cs"/>
                        </a:rPr>
                        <a:t> have a go at building a simple structure with 10 cards .</a:t>
                      </a:r>
                      <a:r>
                        <a:rPr lang="en-US" sz="800" b="0" i="0" kern="1200" baseline="0" dirty="0" smtClean="0">
                          <a:solidFill>
                            <a:schemeClr val="dk1"/>
                          </a:solidFill>
                          <a:effectLst/>
                          <a:latin typeface="+mn-lt"/>
                          <a:ea typeface="+mn-ea"/>
                          <a:cs typeface="+mn-cs"/>
                        </a:rPr>
                        <a:t> </a:t>
                      </a:r>
                      <a:r>
                        <a:rPr lang="en-GB" sz="800" kern="1200" dirty="0" smtClean="0">
                          <a:solidFill>
                            <a:schemeClr val="dk1"/>
                          </a:solidFill>
                          <a:latin typeface="+mn-lt"/>
                          <a:ea typeface="+mn-ea"/>
                          <a:cs typeface="+mn-cs"/>
                        </a:rPr>
                        <a:t>Discuss any games children know and how they learnt the rules. Discuss origin of cards (see planning) Discuss features and</a:t>
                      </a:r>
                      <a:r>
                        <a:rPr lang="en-GB" sz="800" kern="1200" baseline="0" dirty="0" smtClean="0">
                          <a:solidFill>
                            <a:schemeClr val="dk1"/>
                          </a:solidFill>
                          <a:latin typeface="+mn-lt"/>
                          <a:ea typeface="+mn-ea"/>
                          <a:cs typeface="+mn-cs"/>
                        </a:rPr>
                        <a:t> annotate</a:t>
                      </a:r>
                      <a:r>
                        <a:rPr lang="en-GB" sz="800" kern="1200" dirty="0" smtClean="0">
                          <a:solidFill>
                            <a:schemeClr val="dk1"/>
                          </a:solidFill>
                          <a:latin typeface="+mn-lt"/>
                          <a:ea typeface="+mn-ea"/>
                          <a:cs typeface="+mn-cs"/>
                        </a:rPr>
                        <a:t> an instructional text. </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u="none" baseline="0" dirty="0" smtClean="0"/>
                        <a:t>Identify features: </a:t>
                      </a:r>
                      <a:r>
                        <a:rPr lang="en-GB" sz="800" kern="1200" dirty="0" smtClean="0">
                          <a:solidFill>
                            <a:schemeClr val="dk1"/>
                          </a:solidFill>
                          <a:latin typeface="+mn-lt"/>
                          <a:ea typeface="+mn-ea"/>
                          <a:cs typeface="+mn-cs"/>
                        </a:rPr>
                        <a:t>Clear and concise sentences</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Present tense, imperative verbs</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Third person Useful details</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Precise language</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Time adverbs</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Justify choices when finding features</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Distribute ‘Card Games’ sheets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Children to try one or two games</a:t>
                      </a:r>
                      <a:r>
                        <a:rPr lang="en-GB" sz="800" kern="1200" baseline="0" dirty="0" smtClean="0">
                          <a:solidFill>
                            <a:schemeClr val="dk1"/>
                          </a:solidFill>
                          <a:latin typeface="+mn-lt"/>
                          <a:ea typeface="+mn-ea"/>
                          <a:cs typeface="+mn-cs"/>
                        </a:rPr>
                        <a:t> and </a:t>
                      </a:r>
                      <a:r>
                        <a:rPr lang="en-GB" sz="800" kern="1200" dirty="0" smtClean="0">
                          <a:solidFill>
                            <a:schemeClr val="dk1"/>
                          </a:solidFill>
                          <a:latin typeface="+mn-lt"/>
                          <a:ea typeface="+mn-ea"/>
                          <a:cs typeface="+mn-cs"/>
                        </a:rPr>
                        <a:t>evaluate how easy the instructions are/are not to follow and which features help make them clearer. Children make notes on the sheets, either to note features or add improvements.</a:t>
                      </a:r>
                      <a:endParaRPr lang="en-US" sz="800" kern="1200" dirty="0" smtClean="0">
                        <a:solidFill>
                          <a:schemeClr val="dk1"/>
                        </a:solidFill>
                        <a:latin typeface="+mn-lt"/>
                        <a:ea typeface="+mn-ea"/>
                        <a:cs typeface="+mn-cs"/>
                      </a:endParaRPr>
                    </a:p>
                    <a:p>
                      <a:r>
                        <a:rPr lang="en-GB" sz="1200" u="sng" baseline="0" dirty="0" smtClean="0"/>
                        <a:t>Vocabulary</a:t>
                      </a:r>
                      <a:r>
                        <a:rPr lang="en-GB" sz="800" u="none" baseline="0" dirty="0" smtClean="0"/>
                        <a:t>: Features - display on working wall</a:t>
                      </a:r>
                      <a:endParaRPr lang="en-GB" sz="800" u="none" baseline="0" dirty="0"/>
                    </a:p>
                  </a:txBody>
                  <a:tcPr/>
                </a:tc>
                <a:tc>
                  <a:txBody>
                    <a:bodyPr/>
                    <a:lstStyle/>
                    <a:p>
                      <a:r>
                        <a:rPr lang="en-GB" sz="1200" u="sng" dirty="0"/>
                        <a:t>Lesson 2</a:t>
                      </a:r>
                      <a:r>
                        <a:rPr lang="en-GB" sz="1200" dirty="0"/>
                        <a:t>:</a:t>
                      </a:r>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Display and read instructions on </a:t>
                      </a:r>
                      <a:r>
                        <a:rPr lang="en-GB" sz="800" b="1" kern="1200" dirty="0" smtClean="0">
                          <a:solidFill>
                            <a:schemeClr val="dk1"/>
                          </a:solidFill>
                          <a:latin typeface="+mn-lt"/>
                          <a:ea typeface="+mn-ea"/>
                          <a:cs typeface="+mn-cs"/>
                        </a:rPr>
                        <a:t>Resource PPT</a:t>
                      </a:r>
                      <a:r>
                        <a:rPr lang="en-GB" sz="800" kern="1200" dirty="0" smtClean="0">
                          <a:solidFill>
                            <a:schemeClr val="dk1"/>
                          </a:solidFill>
                          <a:latin typeface="+mn-lt"/>
                          <a:ea typeface="+mn-ea"/>
                          <a:cs typeface="+mn-cs"/>
                        </a:rPr>
                        <a:t> Slide 1.</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How do writers make the order of instructions clear, and make links between the steps? </a:t>
                      </a:r>
                      <a:r>
                        <a:rPr lang="en-GB" sz="800" i="1" kern="1200" dirty="0" smtClean="0">
                          <a:solidFill>
                            <a:schemeClr val="dk1"/>
                          </a:solidFill>
                          <a:latin typeface="+mn-lt"/>
                          <a:ea typeface="+mn-ea"/>
                          <a:cs typeface="+mn-cs"/>
                        </a:rPr>
                        <a:t>Order of steps, numbers, bullets, arrows and time adverbs. </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Recap </a:t>
                      </a:r>
                      <a:r>
                        <a:rPr lang="en-GB" sz="800" u="sng" kern="1200" dirty="0" smtClean="0">
                          <a:solidFill>
                            <a:schemeClr val="dk1"/>
                          </a:solidFill>
                          <a:latin typeface="+mn-lt"/>
                          <a:ea typeface="+mn-ea"/>
                          <a:cs typeface="+mn-cs"/>
                        </a:rPr>
                        <a:t>adverbs for time</a:t>
                      </a:r>
                      <a:r>
                        <a:rPr lang="en-GB" sz="800" kern="1200" dirty="0" smtClean="0">
                          <a:solidFill>
                            <a:schemeClr val="dk1"/>
                          </a:solidFill>
                          <a:latin typeface="+mn-lt"/>
                          <a:ea typeface="+mn-ea"/>
                          <a:cs typeface="+mn-cs"/>
                        </a:rPr>
                        <a:t> using </a:t>
                      </a:r>
                      <a:r>
                        <a:rPr lang="en-GB" sz="800" b="1" kern="1200" dirty="0" smtClean="0">
                          <a:solidFill>
                            <a:schemeClr val="dk1"/>
                          </a:solidFill>
                          <a:latin typeface="+mn-lt"/>
                          <a:ea typeface="+mn-ea"/>
                          <a:cs typeface="+mn-cs"/>
                        </a:rPr>
                        <a:t>Resource PPT</a:t>
                      </a:r>
                      <a:r>
                        <a:rPr lang="en-GB" sz="800" kern="1200" dirty="0" smtClean="0">
                          <a:solidFill>
                            <a:schemeClr val="dk1"/>
                          </a:solidFill>
                          <a:latin typeface="+mn-lt"/>
                          <a:ea typeface="+mn-ea"/>
                          <a:cs typeface="+mn-cs"/>
                        </a:rPr>
                        <a:t> Slides 2 to 6 (see resources) and extend to other </a:t>
                      </a:r>
                      <a:r>
                        <a:rPr lang="en-GB" sz="800" u="sng" kern="1200" dirty="0" smtClean="0">
                          <a:solidFill>
                            <a:schemeClr val="dk1"/>
                          </a:solidFill>
                          <a:latin typeface="+mn-lt"/>
                          <a:ea typeface="+mn-ea"/>
                          <a:cs typeface="+mn-cs"/>
                        </a:rPr>
                        <a:t>adverbs for cohesion</a:t>
                      </a:r>
                      <a:r>
                        <a:rPr lang="en-GB" sz="800"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kern="1200" baseline="0" dirty="0" smtClean="0">
                          <a:solidFill>
                            <a:schemeClr val="dk1"/>
                          </a:solidFill>
                          <a:latin typeface="+mn-lt"/>
                          <a:ea typeface="+mn-ea"/>
                          <a:cs typeface="+mn-cs"/>
                        </a:rPr>
                        <a:t>T</a:t>
                      </a:r>
                      <a:r>
                        <a:rPr lang="en-GB" sz="800" u="none" kern="1200" dirty="0" smtClean="0">
                          <a:solidFill>
                            <a:schemeClr val="dk1"/>
                          </a:solidFill>
                          <a:latin typeface="+mn-lt"/>
                          <a:ea typeface="+mn-ea"/>
                          <a:cs typeface="+mn-cs"/>
                        </a:rPr>
                        <a:t>alk in pairs to improve Boarding a Bus’ (</a:t>
                      </a:r>
                      <a:r>
                        <a:rPr lang="en-GB" sz="800" i="1" u="none" kern="1200" dirty="0" smtClean="0">
                          <a:solidFill>
                            <a:schemeClr val="dk1"/>
                          </a:solidFill>
                          <a:latin typeface="+mn-lt"/>
                          <a:ea typeface="+mn-ea"/>
                          <a:cs typeface="+mn-cs"/>
                        </a:rPr>
                        <a:t>see resources</a:t>
                      </a:r>
                      <a:r>
                        <a:rPr lang="en-GB" sz="800" u="none" kern="1200" dirty="0" smtClean="0">
                          <a:solidFill>
                            <a:schemeClr val="dk1"/>
                          </a:solidFill>
                          <a:latin typeface="+mn-lt"/>
                          <a:ea typeface="+mn-ea"/>
                          <a:cs typeface="+mn-cs"/>
                        </a:rPr>
                        <a:t>), adding adverbs, imperative verbs, numbers or bullet points. </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use activity sheets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prompt writing clear, cohesive instructions.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HARD: ‘How to Use the Telephone’;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MEDIUM: ‘How to use an Escalator’; </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EASY: ‘How to use an Escalator Safely’.</a:t>
                      </a:r>
                      <a:endParaRPr lang="en-GB" sz="800" u="none" dirty="0"/>
                    </a:p>
                    <a:p>
                      <a:r>
                        <a:rPr lang="en-GB" sz="1200" u="sng" baseline="0" dirty="0"/>
                        <a:t>Vocabulary</a:t>
                      </a:r>
                      <a:r>
                        <a:rPr lang="en-GB" sz="1200" u="sng" baseline="0" dirty="0" smtClean="0"/>
                        <a:t>:  </a:t>
                      </a:r>
                      <a:r>
                        <a:rPr lang="en-GB" sz="800" u="none" baseline="0" dirty="0" smtClean="0"/>
                        <a:t>Examples of adverbs for time/order, lists/adding, causes, contrasts, manner</a:t>
                      </a:r>
                      <a:endParaRPr lang="en-GB" sz="800" u="none" dirty="0"/>
                    </a:p>
                  </a:txBody>
                  <a:tcPr/>
                </a:tc>
                <a:tc>
                  <a:txBody>
                    <a:bodyPr/>
                    <a:lstStyle/>
                    <a:p>
                      <a:r>
                        <a:rPr lang="en-GB" sz="1200" u="sng" dirty="0"/>
                        <a:t>Lesson 3</a:t>
                      </a:r>
                      <a:r>
                        <a:rPr lang="en-GB" sz="1200" dirty="0"/>
                        <a:t>:</a:t>
                      </a:r>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What do children think good instructions are like? Children discuss ideas, thinking about their card games on Day 1. Can they identify features that helped? Briefly recap features of instructions – checking children are secure in understanding terms: imperative verbs, person and concepts of audience and purpose. </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Add adverbs for time and listing to features list.</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i="0" kern="1200" dirty="0" smtClean="0">
                          <a:solidFill>
                            <a:schemeClr val="dk1"/>
                          </a:solidFill>
                          <a:latin typeface="+mn-lt"/>
                          <a:ea typeface="+mn-ea"/>
                          <a:cs typeface="+mn-cs"/>
                        </a:rPr>
                        <a:t>Articulate and justify answers </a:t>
                      </a:r>
                      <a:endParaRPr lang="en-GB" sz="800" i="0" u="none" baseline="0"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en-GB" sz="1200" u="sng" dirty="0" smtClean="0"/>
                        <a:t>Mighty Write: </a:t>
                      </a:r>
                      <a:r>
                        <a:rPr lang="en-GB" sz="800" kern="1200" dirty="0" smtClean="0">
                          <a:solidFill>
                            <a:schemeClr val="dk1"/>
                          </a:solidFill>
                          <a:latin typeface="+mn-lt"/>
                          <a:ea typeface="+mn-ea"/>
                          <a:cs typeface="+mn-cs"/>
                        </a:rPr>
                        <a:t>HARD: ‘A guide to using twitter’; ‘Getting Started with your </a:t>
                      </a:r>
                      <a:r>
                        <a:rPr lang="en-GB" sz="800" kern="1200" dirty="0" err="1" smtClean="0">
                          <a:solidFill>
                            <a:schemeClr val="dk1"/>
                          </a:solidFill>
                          <a:latin typeface="+mn-lt"/>
                          <a:ea typeface="+mn-ea"/>
                          <a:cs typeface="+mn-cs"/>
                        </a:rPr>
                        <a:t>iPhone</a:t>
                      </a:r>
                      <a:r>
                        <a:rPr lang="en-GB" sz="800" kern="1200" dirty="0" smtClean="0">
                          <a:solidFill>
                            <a:schemeClr val="dk1"/>
                          </a:solidFill>
                          <a:latin typeface="+mn-lt"/>
                          <a:ea typeface="+mn-ea"/>
                          <a:cs typeface="+mn-cs"/>
                        </a:rPr>
                        <a:t>’ &amp; ‘Thinking about Instruction Texts 1’.</a:t>
                      </a:r>
                    </a:p>
                    <a:p>
                      <a:pPr marL="0" marR="0" lvl="1" indent="0" algn="l" defTabSz="914400" rtl="0" eaLnBrk="1" fontAlgn="auto" latinLnBrk="0" hangingPunct="1">
                        <a:lnSpc>
                          <a:spcPct val="100000"/>
                        </a:lnSpc>
                        <a:spcBef>
                          <a:spcPts val="0"/>
                        </a:spcBef>
                        <a:spcAft>
                          <a:spcPts val="0"/>
                        </a:spcAft>
                        <a:buClrTx/>
                        <a:buSzTx/>
                        <a:buFontTx/>
                        <a:buNone/>
                        <a:tabLst/>
                        <a:defRPr/>
                      </a:pPr>
                      <a:r>
                        <a:rPr lang="en-GB" sz="800" kern="1200" dirty="0" smtClean="0">
                          <a:solidFill>
                            <a:schemeClr val="dk1"/>
                          </a:solidFill>
                          <a:latin typeface="+mn-lt"/>
                          <a:ea typeface="+mn-ea"/>
                          <a:cs typeface="+mn-cs"/>
                        </a:rPr>
                        <a:t>MEDIUM: ‘</a:t>
                      </a:r>
                      <a:r>
                        <a:rPr lang="en-GB" sz="800" kern="1200" dirty="0" err="1" smtClean="0">
                          <a:solidFill>
                            <a:schemeClr val="dk1"/>
                          </a:solidFill>
                          <a:latin typeface="+mn-lt"/>
                          <a:ea typeface="+mn-ea"/>
                          <a:cs typeface="+mn-cs"/>
                        </a:rPr>
                        <a:t>LeapPad</a:t>
                      </a:r>
                      <a:r>
                        <a:rPr lang="en-GB" sz="800" kern="1200" dirty="0" smtClean="0">
                          <a:solidFill>
                            <a:schemeClr val="dk1"/>
                          </a:solidFill>
                          <a:latin typeface="+mn-lt"/>
                          <a:ea typeface="+mn-ea"/>
                          <a:cs typeface="+mn-cs"/>
                        </a:rPr>
                        <a:t> Instructions’; ‘Aeroplane Instructions’ &amp; ‘Thinking about Instruction Texts 2’.</a:t>
                      </a:r>
                    </a:p>
                    <a:p>
                      <a:r>
                        <a:rPr lang="en-GB" sz="800" kern="1200" dirty="0" smtClean="0">
                          <a:solidFill>
                            <a:schemeClr val="dk1"/>
                          </a:solidFill>
                          <a:latin typeface="+mn-lt"/>
                          <a:ea typeface="+mn-ea"/>
                          <a:cs typeface="+mn-cs"/>
                        </a:rPr>
                        <a:t>EASY: ‘Art Attack Instructions’; ‘Aeroplane Instructions’ &amp; ‘Thinking about Instruction Texts 3’.</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purchases  required  recommended  activated  connecting  comprehensive  managing  prompted  create  install  application  earn  account  balance  </a:t>
                      </a:r>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baseline="0" dirty="0" smtClean="0"/>
                        <a:t>straightforward</a:t>
                      </a:r>
                      <a:endParaRPr lang="en-GB" sz="800" u="none" baseline="0" dirty="0"/>
                    </a:p>
                  </a:txBody>
                  <a:tcPr/>
                </a:tc>
                <a:extLst>
                  <a:ext uri="{0D108BD9-81ED-4DB2-BD59-A6C34878D82A}">
                    <a16:rowId xmlns="" xmlns:a16="http://schemas.microsoft.com/office/drawing/2014/main" val="10001"/>
                  </a:ext>
                </a:extLst>
              </a:tr>
              <a:tr h="32780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r>
                        <a:rPr lang="en-GB" sz="1200" u="sng" baseline="0" dirty="0"/>
                        <a:t>Intro</a:t>
                      </a:r>
                      <a:r>
                        <a:rPr lang="en-GB" sz="1200" u="sng" baseline="0" dirty="0" smtClean="0"/>
                        <a:t>: </a:t>
                      </a:r>
                      <a:r>
                        <a:rPr lang="en-GB" sz="800" u="none" baseline="0" dirty="0" smtClean="0"/>
                        <a:t>Read and discuss </a:t>
                      </a:r>
                      <a:r>
                        <a:rPr lang="en-GB" sz="800" u="none" kern="1200" dirty="0" smtClean="0">
                          <a:solidFill>
                            <a:schemeClr val="dk1"/>
                          </a:solidFill>
                          <a:latin typeface="+mn-lt"/>
                          <a:ea typeface="+mn-ea"/>
                          <a:cs typeface="+mn-cs"/>
                        </a:rPr>
                        <a:t>How Escalators Work’ (see planning)</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Grammar</a:t>
                      </a:r>
                      <a:r>
                        <a:rPr lang="en-GB" sz="1200" u="none" baseline="0" dirty="0" smtClean="0"/>
                        <a:t>: </a:t>
                      </a:r>
                      <a:r>
                        <a:rPr lang="en-GB" sz="800" kern="1200" dirty="0" smtClean="0">
                          <a:solidFill>
                            <a:schemeClr val="dk1"/>
                          </a:solidFill>
                          <a:latin typeface="+mn-lt"/>
                          <a:ea typeface="+mn-ea"/>
                          <a:cs typeface="+mn-cs"/>
                        </a:rPr>
                        <a:t>Look at adverbs for cause and contrast, using </a:t>
                      </a:r>
                      <a:r>
                        <a:rPr lang="en-GB" sz="800" b="1" kern="1200" dirty="0" smtClean="0">
                          <a:solidFill>
                            <a:schemeClr val="dk1"/>
                          </a:solidFill>
                          <a:latin typeface="+mn-lt"/>
                          <a:ea typeface="+mn-ea"/>
                          <a:cs typeface="+mn-cs"/>
                        </a:rPr>
                        <a:t>Resources PPT</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Find adverbs for cohesion in text. </a:t>
                      </a:r>
                      <a:r>
                        <a:rPr lang="en-GB" sz="800" u="none" dirty="0" smtClean="0"/>
                        <a:t>Read ”How </a:t>
                      </a:r>
                      <a:r>
                        <a:rPr lang="en-GB" sz="800" u="none" dirty="0" err="1" smtClean="0"/>
                        <a:t>Alexa</a:t>
                      </a:r>
                      <a:r>
                        <a:rPr lang="en-GB" sz="800" u="none" dirty="0" smtClean="0"/>
                        <a:t> Works”   Children</a:t>
                      </a:r>
                      <a:r>
                        <a:rPr lang="en-GB" sz="800" u="none" baseline="0" dirty="0" smtClean="0"/>
                        <a:t> </a:t>
                      </a:r>
                      <a:r>
                        <a:rPr lang="en-GB" sz="800" u="none" kern="1200" dirty="0" smtClean="0">
                          <a:solidFill>
                            <a:schemeClr val="dk1"/>
                          </a:solidFill>
                          <a:latin typeface="+mn-lt"/>
                          <a:ea typeface="+mn-ea"/>
                          <a:cs typeface="+mn-cs"/>
                        </a:rPr>
                        <a:t>edit or rewrite the pairs of sentences, adding appropriate adverbs. </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Children </a:t>
                      </a:r>
                      <a:r>
                        <a:rPr lang="en-GB" sz="800" u="none" kern="1200" dirty="0" smtClean="0">
                          <a:solidFill>
                            <a:schemeClr val="dk1"/>
                          </a:solidFill>
                          <a:latin typeface="+mn-lt"/>
                          <a:ea typeface="+mn-ea"/>
                          <a:cs typeface="+mn-cs"/>
                        </a:rPr>
                        <a:t>should say the new sentences to listen to the impact of adverb choice and placement.</a:t>
                      </a:r>
                      <a:endParaRPr lang="en-GB" sz="800" u="none" baseline="0" dirty="0"/>
                    </a:p>
                    <a:p>
                      <a:pPr lvl="0"/>
                      <a:r>
                        <a:rPr lang="en-GB" sz="1200" u="sng" dirty="0"/>
                        <a:t>Mighty Write</a:t>
                      </a:r>
                      <a:r>
                        <a:rPr lang="en-GB" sz="1200" u="sng" dirty="0" smtClean="0"/>
                        <a:t>:</a:t>
                      </a:r>
                      <a:r>
                        <a:rPr lang="en-GB" sz="800" u="none"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Allocate ‘Research Questions’ and display website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Explain that today's task requires children to answer a question by reading an explanation text, making notes, and presenting information to a peer. </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Research questions are numbered in order of reading difficulty (EASY:1 </a:t>
                      </a:r>
                      <a:r>
                        <a:rPr lang="en-US" sz="800" kern="1200" dirty="0" smtClean="0">
                          <a:solidFill>
                            <a:schemeClr val="dk1"/>
                          </a:solidFill>
                          <a:latin typeface="+mn-lt"/>
                          <a:ea typeface="+mn-ea"/>
                          <a:cs typeface="+mn-cs"/>
                        </a:rPr>
                        <a:t>→</a:t>
                      </a:r>
                      <a:r>
                        <a:rPr lang="en-GB" sz="800" kern="1200" dirty="0" smtClean="0">
                          <a:solidFill>
                            <a:schemeClr val="dk1"/>
                          </a:solidFill>
                          <a:latin typeface="+mn-lt"/>
                          <a:ea typeface="+mn-ea"/>
                          <a:cs typeface="+mn-cs"/>
                        </a:rPr>
                        <a:t>HARD:12).</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Adverbs for cohesion – display on working wall</a:t>
                      </a:r>
                      <a:endParaRPr lang="en-GB" sz="800" u="none" dirty="0"/>
                    </a:p>
                  </a:txBody>
                  <a:tcPr/>
                </a:tc>
                <a:tc>
                  <a:txBody>
                    <a:bodyPr/>
                    <a:lstStyle/>
                    <a:p>
                      <a:r>
                        <a:rPr lang="en-GB" sz="1200" u="sng" dirty="0"/>
                        <a:t>Lesson 5</a:t>
                      </a:r>
                      <a:r>
                        <a:rPr lang="en-GB" sz="1200" dirty="0"/>
                        <a:t>:</a:t>
                      </a:r>
                    </a:p>
                    <a:p>
                      <a:pPr lvl="0"/>
                      <a:r>
                        <a:rPr lang="en-GB" sz="1200" u="sng" baseline="0" dirty="0"/>
                        <a:t>Intro</a:t>
                      </a:r>
                      <a:r>
                        <a:rPr lang="en-GB" sz="800" u="none" baseline="0" dirty="0" smtClean="0"/>
                        <a:t>: </a:t>
                      </a:r>
                      <a:r>
                        <a:rPr lang="en-GB" sz="800" kern="1200" dirty="0" smtClean="0">
                          <a:solidFill>
                            <a:schemeClr val="dk1"/>
                          </a:solidFill>
                          <a:latin typeface="+mn-lt"/>
                          <a:ea typeface="+mn-ea"/>
                          <a:cs typeface="+mn-cs"/>
                        </a:rPr>
                        <a:t>Display the opening of ‘A Guide to Using Twitter’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Reread and note the text in brackets.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Explain that brackets are used to mark off extra information in a text in a noticeable way (this extra information is called parenthesis). </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Use </a:t>
                      </a:r>
                      <a:r>
                        <a:rPr lang="en-GB" sz="800" b="1" kern="1200" dirty="0" smtClean="0">
                          <a:solidFill>
                            <a:schemeClr val="dk1"/>
                          </a:solidFill>
                          <a:latin typeface="+mn-lt"/>
                          <a:ea typeface="+mn-ea"/>
                          <a:cs typeface="+mn-cs"/>
                        </a:rPr>
                        <a:t>Resources PPT</a:t>
                      </a:r>
                      <a:r>
                        <a:rPr lang="en-GB" sz="800" kern="1200" dirty="0" smtClean="0">
                          <a:solidFill>
                            <a:schemeClr val="dk1"/>
                          </a:solidFill>
                          <a:latin typeface="+mn-lt"/>
                          <a:ea typeface="+mn-ea"/>
                          <a:cs typeface="+mn-cs"/>
                        </a:rPr>
                        <a:t> Slides 2 to 6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explore parenthesis and challenge children to decide where brackets should go. Ask children whether any other punctuation could be used to mark off the extra information: </a:t>
                      </a:r>
                      <a:r>
                        <a:rPr lang="en-GB" sz="800" i="1" kern="1200" dirty="0" smtClean="0">
                          <a:solidFill>
                            <a:schemeClr val="dk1"/>
                          </a:solidFill>
                          <a:latin typeface="+mn-lt"/>
                          <a:ea typeface="+mn-ea"/>
                          <a:cs typeface="+mn-cs"/>
                        </a:rPr>
                        <a:t>commas or dashes</a:t>
                      </a:r>
                      <a:r>
                        <a:rPr lang="en-GB" sz="800"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Explain that commas are a subtler form of parenthesising and dashes are used in informal writing.</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i="0" kern="1200" dirty="0" smtClean="0">
                          <a:solidFill>
                            <a:schemeClr val="dk1"/>
                          </a:solidFill>
                          <a:latin typeface="+mn-lt"/>
                          <a:ea typeface="+mn-ea"/>
                          <a:cs typeface="+mn-cs"/>
                        </a:rPr>
                        <a:t>Articulate and justify opinions</a:t>
                      </a:r>
                      <a:r>
                        <a:rPr lang="en-GB" sz="800" i="0" kern="1200" baseline="0" dirty="0" smtClean="0">
                          <a:solidFill>
                            <a:schemeClr val="dk1"/>
                          </a:solidFill>
                          <a:latin typeface="+mn-lt"/>
                          <a:ea typeface="+mn-ea"/>
                          <a:cs typeface="+mn-cs"/>
                        </a:rPr>
                        <a:t> of where punctuation should be.</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Each child needs a separate game sheet to pass around. As in the parlour game </a:t>
                      </a:r>
                      <a:r>
                        <a:rPr lang="en-GB" sz="800" i="1" kern="1200" dirty="0" smtClean="0">
                          <a:solidFill>
                            <a:schemeClr val="dk1"/>
                          </a:solidFill>
                          <a:latin typeface="+mn-lt"/>
                          <a:ea typeface="+mn-ea"/>
                          <a:cs typeface="+mn-cs"/>
                        </a:rPr>
                        <a:t>Consequences</a:t>
                      </a:r>
                      <a:r>
                        <a:rPr lang="en-GB" sz="800" kern="1200" dirty="0" smtClean="0">
                          <a:solidFill>
                            <a:schemeClr val="dk1"/>
                          </a:solidFill>
                          <a:latin typeface="+mn-lt"/>
                          <a:ea typeface="+mn-ea"/>
                          <a:cs typeface="+mn-cs"/>
                        </a:rPr>
                        <a:t>, children take turns to add to the story, with extra information in brackets (</a:t>
                      </a:r>
                      <a:r>
                        <a:rPr lang="en-GB" sz="800" i="1" kern="1200" dirty="0" smtClean="0">
                          <a:solidFill>
                            <a:schemeClr val="dk1"/>
                          </a:solidFill>
                          <a:latin typeface="+mn-lt"/>
                          <a:ea typeface="+mn-ea"/>
                          <a:cs typeface="+mn-cs"/>
                        </a:rPr>
                        <a:t>there is an example sheet in resources</a:t>
                      </a:r>
                      <a:r>
                        <a:rPr lang="en-GB" sz="800" kern="1200" dirty="0" smtClean="0">
                          <a:solidFill>
                            <a:schemeClr val="dk1"/>
                          </a:solidFill>
                          <a:latin typeface="+mn-lt"/>
                          <a:ea typeface="+mn-ea"/>
                          <a:cs typeface="+mn-cs"/>
                        </a:rPr>
                        <a:t>). At the end of each turn, children fold over the sheet to hide what they have written. Children unfold the sheet when it has been completed. Children can write out one of the scenarios in their books, correctly punctuated. Children read scenarios to a partner and peer mark punctuation.</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800" u="none" baseline="0" dirty="0" smtClean="0"/>
                        <a:t>: parenthesis  brackets  commas  dashes  phrase  clause  formal  informal  technical  influential  engineer  filed  patents  enforce   transparent  distractions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dirty="0"/>
                    </a:p>
                  </a:txBody>
                  <a:tcPr/>
                </a:tc>
                <a:tc>
                  <a:txBody>
                    <a:bodyPr/>
                    <a:lstStyle/>
                    <a:p>
                      <a:r>
                        <a:rPr lang="en-GB" sz="1200" u="sng" dirty="0"/>
                        <a:t>Lesson 6</a:t>
                      </a:r>
                      <a:r>
                        <a:rPr lang="en-GB" sz="1200" dirty="0"/>
                        <a:t>: </a:t>
                      </a:r>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Explain that new technology often requires </a:t>
                      </a:r>
                      <a:r>
                        <a:rPr lang="en-GB" sz="800" u="sng" kern="1200" dirty="0" smtClean="0">
                          <a:solidFill>
                            <a:schemeClr val="dk1"/>
                          </a:solidFill>
                          <a:latin typeface="+mn-lt"/>
                          <a:ea typeface="+mn-ea"/>
                          <a:cs typeface="+mn-cs"/>
                        </a:rPr>
                        <a:t>instructions</a:t>
                      </a:r>
                      <a:r>
                        <a:rPr lang="en-GB" sz="800" kern="1200" dirty="0" smtClean="0">
                          <a:solidFill>
                            <a:schemeClr val="dk1"/>
                          </a:solidFill>
                          <a:latin typeface="+mn-lt"/>
                          <a:ea typeface="+mn-ea"/>
                          <a:cs typeface="+mn-cs"/>
                        </a:rPr>
                        <a:t> for use </a:t>
                      </a:r>
                      <a:r>
                        <a:rPr lang="en-GB" sz="800" i="1" kern="1200" dirty="0" smtClean="0">
                          <a:solidFill>
                            <a:schemeClr val="dk1"/>
                          </a:solidFill>
                          <a:latin typeface="+mn-lt"/>
                          <a:ea typeface="+mn-ea"/>
                          <a:cs typeface="+mn-cs"/>
                        </a:rPr>
                        <a:t>and </a:t>
                      </a:r>
                      <a:r>
                        <a:rPr lang="en-GB" sz="800" u="sng" kern="1200" dirty="0" smtClean="0">
                          <a:solidFill>
                            <a:schemeClr val="dk1"/>
                          </a:solidFill>
                          <a:latin typeface="+mn-lt"/>
                          <a:ea typeface="+mn-ea"/>
                          <a:cs typeface="+mn-cs"/>
                        </a:rPr>
                        <a:t>explanations</a:t>
                      </a:r>
                      <a:r>
                        <a:rPr lang="en-GB" sz="800" kern="1200" dirty="0" smtClean="0">
                          <a:solidFill>
                            <a:schemeClr val="dk1"/>
                          </a:solidFill>
                          <a:latin typeface="+mn-lt"/>
                          <a:ea typeface="+mn-ea"/>
                          <a:cs typeface="+mn-cs"/>
                        </a:rPr>
                        <a:t> of how it works. Display Baby Cage pictures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discuss, explaining what a patent is.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Challenge half of class to write quick drafts of instructions for use and the other to write draft explanations of how the Baby Cage works (a harder task). Can we tell the genre from the structure and language? Create a side-by-side list of the features of instructions and explanations picking out similarities and differences.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Explain that today children will be planning and performing explanations of genuine patented products (in the style of Dragons’ Den pitches).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Include adverbs for opinion (cleverly, easily, clearly, amazingly, etc.) in addition to cause and contrast.</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a:t>Oracy</a:t>
                      </a:r>
                      <a:r>
                        <a:rPr lang="en-GB" sz="1200" u="sng" baseline="0" dirty="0" smtClean="0"/>
                        <a:t>: </a:t>
                      </a:r>
                      <a:r>
                        <a:rPr lang="en-GB" sz="800" kern="1200" dirty="0" smtClean="0">
                          <a:solidFill>
                            <a:schemeClr val="dk1"/>
                          </a:solidFill>
                          <a:latin typeface="+mn-lt"/>
                          <a:ea typeface="+mn-ea"/>
                          <a:cs typeface="+mn-cs"/>
                        </a:rPr>
                        <a:t>Discuss ways to take turns and allocate roles within their groups, importance of voice variation. </a:t>
                      </a:r>
                      <a:endParaRPr lang="en-US" sz="800" kern="1200" dirty="0" smtClean="0">
                        <a:solidFill>
                          <a:schemeClr val="dk1"/>
                        </a:solidFill>
                        <a:latin typeface="+mn-lt"/>
                        <a:ea typeface="+mn-ea"/>
                        <a:cs typeface="+mn-cs"/>
                      </a:endParaRPr>
                    </a:p>
                    <a:p>
                      <a:pPr lvl="0"/>
                      <a:r>
                        <a:rPr lang="en-GB" sz="1200" u="sng" dirty="0" smtClean="0"/>
                        <a:t>Mighty</a:t>
                      </a:r>
                      <a:r>
                        <a:rPr lang="en-GB" sz="1200" u="sng" baseline="0" dirty="0" smtClean="0"/>
                        <a:t> </a:t>
                      </a:r>
                      <a:r>
                        <a:rPr lang="en-GB" sz="1200" u="sng" dirty="0" smtClean="0"/>
                        <a:t>Write: </a:t>
                      </a:r>
                      <a:r>
                        <a:rPr lang="en-GB" sz="800" kern="1200" dirty="0" smtClean="0">
                          <a:solidFill>
                            <a:schemeClr val="dk1"/>
                          </a:solidFill>
                          <a:latin typeface="+mn-lt"/>
                          <a:ea typeface="+mn-ea"/>
                          <a:cs typeface="+mn-cs"/>
                        </a:rPr>
                        <a:t>Distribute patent designs to groups and challenge children to plan a three-minute presentation (pitch), explaining how the inventions work.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Remind children of explanation features (referring to display) and remind children that notes to prompt are better than reading from a written text. </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sng" baseline="0" dirty="0"/>
                        <a:t>: </a:t>
                      </a:r>
                      <a:r>
                        <a:rPr lang="en-GB" sz="1200"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Adverbs for opinion (cleverly, easily, clearly, amazingly, etc.) </a:t>
                      </a:r>
                      <a:endParaRPr lang="en-GB" sz="800" u="sng"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800" dirty="0"/>
                    </a:p>
                  </a:txBody>
                  <a:tcPr/>
                </a:tc>
                <a:extLst>
                  <a:ext uri="{0D108BD9-81ED-4DB2-BD59-A6C34878D82A}">
                    <a16:rowId xmlns="" xmlns:a16="http://schemas.microsoft.com/office/drawing/2014/main" val="10002"/>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81206"/>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779524">
                <a:tc gridSpan="3">
                  <a:txBody>
                    <a:bodyPr/>
                    <a:lstStyle/>
                    <a:p>
                      <a:r>
                        <a:rPr lang="en-GB" sz="2400" dirty="0"/>
                        <a:t>English Text: </a:t>
                      </a:r>
                      <a:r>
                        <a:rPr lang="en-GB" sz="2400" dirty="0" smtClean="0"/>
                        <a:t>Explanations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3207676">
                <a:tc>
                  <a:txBody>
                    <a:bodyPr/>
                    <a:lstStyle/>
                    <a:p>
                      <a:r>
                        <a:rPr lang="en-GB" sz="1200" u="sng" dirty="0"/>
                        <a:t>Lesson</a:t>
                      </a:r>
                      <a:r>
                        <a:rPr lang="en-GB" sz="1200" u="sng" baseline="0" dirty="0"/>
                        <a:t> </a:t>
                      </a:r>
                      <a:r>
                        <a:rPr lang="en-GB" sz="1200" u="sng" baseline="0" dirty="0" smtClean="0"/>
                        <a:t>7:</a:t>
                      </a:r>
                      <a:endParaRPr lang="en-GB" sz="1200" u="sng" baseline="0" dirty="0"/>
                    </a:p>
                    <a:p>
                      <a:pPr lvl="0"/>
                      <a:r>
                        <a:rPr lang="en-GB" sz="1200" u="sng" baseline="0" dirty="0" smtClean="0"/>
                        <a:t>Intro</a:t>
                      </a:r>
                      <a:r>
                        <a:rPr lang="en-GB" sz="800" u="none" baseline="0" dirty="0" smtClean="0"/>
                        <a:t>: </a:t>
                      </a:r>
                      <a:r>
                        <a:rPr lang="en-GB" sz="800" kern="1200" dirty="0" smtClean="0">
                          <a:solidFill>
                            <a:schemeClr val="dk1"/>
                          </a:solidFill>
                          <a:latin typeface="+mn-lt"/>
                          <a:ea typeface="+mn-ea"/>
                          <a:cs typeface="+mn-cs"/>
                        </a:rPr>
                        <a:t>Revisit explanation text features - emphasise that the sequential, cause-and-effect nature makes them distinct from reports. Children will write formal explanation texts based on last session's pitches. Present an everyday item (a mug, pen, glove) as a fabulous new gadget (bad joke blocker, playtime-extender, etc.). </a:t>
                      </a:r>
                    </a:p>
                    <a:p>
                      <a:pPr lvl="0"/>
                      <a:r>
                        <a:rPr lang="en-GB" sz="800" kern="1200" dirty="0" smtClean="0">
                          <a:solidFill>
                            <a:schemeClr val="dk1"/>
                          </a:solidFill>
                          <a:latin typeface="+mn-lt"/>
                          <a:ea typeface="+mn-ea"/>
                          <a:cs typeface="+mn-cs"/>
                        </a:rPr>
                        <a:t>Model an explanation of how this item works, emphasising language features: present tense, 3rd person, causal language, impersonal tone, tech/formal vocab. Model adding additional information using commas for subtle parenthesis and brackets for information which should stand out.  </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u="none" baseline="0" dirty="0" smtClean="0"/>
                        <a:t>Revision of parenthesis</a:t>
                      </a:r>
                      <a:endParaRPr lang="en-GB" sz="800" u="none" baseline="0" dirty="0"/>
                    </a:p>
                    <a:p>
                      <a:r>
                        <a:rPr lang="en-GB" sz="1200" u="sng" baseline="0" dirty="0" err="1"/>
                        <a:t>Oracy</a:t>
                      </a:r>
                      <a:r>
                        <a:rPr lang="en-GB" sz="1200" u="sng" baseline="0" dirty="0" smtClean="0"/>
                        <a:t>: </a:t>
                      </a:r>
                      <a:r>
                        <a:rPr lang="en-GB" sz="800" u="none" baseline="0" dirty="0" smtClean="0"/>
                        <a:t>Editing- Partner work</a:t>
                      </a:r>
                      <a:endParaRPr lang="en-GB" sz="800" u="none" baseline="0" dirty="0"/>
                    </a:p>
                    <a:p>
                      <a:r>
                        <a:rPr lang="en-GB" sz="1200" u="sng" dirty="0" smtClean="0"/>
                        <a:t>Extended </a:t>
                      </a:r>
                      <a:r>
                        <a:rPr lang="en-GB" sz="1200" u="sng" dirty="0"/>
                        <a:t>Write</a:t>
                      </a:r>
                      <a:r>
                        <a:rPr lang="en-GB" sz="1200" u="sng" dirty="0" smtClean="0"/>
                        <a:t>: </a:t>
                      </a:r>
                      <a:r>
                        <a:rPr lang="en-GB" sz="800" u="none" dirty="0" smtClean="0"/>
                        <a:t>Using notes </a:t>
                      </a:r>
                      <a:r>
                        <a:rPr lang="en-GB" sz="800" u="none" kern="1200" dirty="0" smtClean="0">
                          <a:solidFill>
                            <a:schemeClr val="dk1"/>
                          </a:solidFill>
                          <a:latin typeface="+mn-lt"/>
                          <a:ea typeface="+mn-ea"/>
                          <a:cs typeface="+mn-cs"/>
                        </a:rPr>
                        <a:t>from Day 6, children( in pairs) draft formal explanation texts which aim to explain and persuade. Discuss </a:t>
                      </a:r>
                      <a:r>
                        <a:rPr lang="en-GB" sz="800" kern="1200" dirty="0" smtClean="0">
                          <a:solidFill>
                            <a:schemeClr val="dk1"/>
                          </a:solidFill>
                          <a:latin typeface="+mn-lt"/>
                          <a:ea typeface="+mn-ea"/>
                          <a:cs typeface="+mn-cs"/>
                        </a:rPr>
                        <a:t>need for formal, persuasive tone and display features of explanation texts for reference. Remind  children how they should use brackets to add extra information which they want to stand out. Edit with</a:t>
                      </a:r>
                      <a:r>
                        <a:rPr lang="en-GB" sz="800" kern="1200" baseline="0" dirty="0" smtClean="0">
                          <a:solidFill>
                            <a:schemeClr val="dk1"/>
                          </a:solidFill>
                          <a:latin typeface="+mn-lt"/>
                          <a:ea typeface="+mn-ea"/>
                          <a:cs typeface="+mn-cs"/>
                        </a:rPr>
                        <a:t>  partner.</a:t>
                      </a:r>
                      <a:endParaRPr lang="en-GB" sz="800" u="none" dirty="0"/>
                    </a:p>
                    <a:p>
                      <a:r>
                        <a:rPr lang="en-GB" sz="1200" u="sng" baseline="0" dirty="0"/>
                        <a:t>Vocabulary</a:t>
                      </a:r>
                      <a:r>
                        <a:rPr lang="en-GB" sz="800" u="none" baseline="0" dirty="0" smtClean="0"/>
                        <a:t>: Revise language features of a persuasive explanation</a:t>
                      </a:r>
                      <a:endParaRPr lang="en-GB" sz="800" u="none" baseline="0" dirty="0"/>
                    </a:p>
                    <a:p>
                      <a:endParaRPr lang="en-GB" sz="1400" u="sng" dirty="0"/>
                    </a:p>
                  </a:txBody>
                  <a:tcPr/>
                </a:tc>
                <a:tc>
                  <a:txBody>
                    <a:bodyPr/>
                    <a:lstStyle/>
                    <a:p>
                      <a:r>
                        <a:rPr lang="en-GB" sz="1200" u="sng" dirty="0"/>
                        <a:t>Lesson </a:t>
                      </a:r>
                      <a:r>
                        <a:rPr lang="en-GB" sz="1200" u="sng" dirty="0" smtClean="0"/>
                        <a:t>8</a:t>
                      </a:r>
                      <a:r>
                        <a:rPr lang="en-GB" sz="1200" dirty="0" smtClean="0"/>
                        <a:t>:</a:t>
                      </a:r>
                      <a:endParaRPr lang="en-GB" sz="1200" dirty="0"/>
                    </a:p>
                    <a:p>
                      <a:pPr lvl="0"/>
                      <a:r>
                        <a:rPr lang="en-GB" sz="1200" u="sng" baseline="0" dirty="0" smtClean="0"/>
                        <a:t>Intro: </a:t>
                      </a:r>
                      <a:r>
                        <a:rPr lang="en-GB" sz="800" kern="1200" dirty="0" smtClean="0">
                          <a:solidFill>
                            <a:schemeClr val="dk1"/>
                          </a:solidFill>
                          <a:latin typeface="+mn-lt"/>
                          <a:ea typeface="+mn-ea"/>
                          <a:cs typeface="+mn-cs"/>
                        </a:rPr>
                        <a:t>Display ‘Transport of the Future’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discuss. What if they became available tomorrow? How might different people feel about them? What issues might arise?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Collect a list of potential audiences on a f/c to support planning later.</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Explain that children will be writing a guide to a futuristic form of transport, which will include both </a:t>
                      </a:r>
                      <a:r>
                        <a:rPr lang="en-GB" sz="800" u="sng" kern="1200" dirty="0" smtClean="0">
                          <a:solidFill>
                            <a:schemeClr val="dk1"/>
                          </a:solidFill>
                          <a:latin typeface="+mn-lt"/>
                          <a:ea typeface="+mn-ea"/>
                          <a:cs typeface="+mn-cs"/>
                        </a:rPr>
                        <a:t>instructions</a:t>
                      </a:r>
                      <a:r>
                        <a:rPr lang="en-GB" sz="800" kern="1200" dirty="0" smtClean="0">
                          <a:solidFill>
                            <a:schemeClr val="dk1"/>
                          </a:solidFill>
                          <a:latin typeface="+mn-lt"/>
                          <a:ea typeface="+mn-ea"/>
                          <a:cs typeface="+mn-cs"/>
                        </a:rPr>
                        <a:t> for use and </a:t>
                      </a:r>
                      <a:r>
                        <a:rPr lang="en-GB" sz="800" u="sng" kern="1200" dirty="0" smtClean="0">
                          <a:solidFill>
                            <a:schemeClr val="dk1"/>
                          </a:solidFill>
                          <a:latin typeface="+mn-lt"/>
                          <a:ea typeface="+mn-ea"/>
                          <a:cs typeface="+mn-cs"/>
                        </a:rPr>
                        <a:t>explanations</a:t>
                      </a:r>
                      <a:r>
                        <a:rPr lang="en-GB" sz="800" kern="1200" dirty="0" smtClean="0">
                          <a:solidFill>
                            <a:schemeClr val="dk1"/>
                          </a:solidFill>
                          <a:latin typeface="+mn-lt"/>
                          <a:ea typeface="+mn-ea"/>
                          <a:cs typeface="+mn-cs"/>
                        </a:rPr>
                        <a:t> as to how they work. Children should include all the genre conventions explored so far and apply the grammar focuses of the block.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grammar taught in this unit</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a:t>Oracy</a:t>
                      </a:r>
                      <a:r>
                        <a:rPr lang="en-GB" sz="1200" u="sng" baseline="0" dirty="0" smtClean="0"/>
                        <a:t>: </a:t>
                      </a:r>
                      <a:r>
                        <a:rPr lang="en-GB" sz="800" i="0" kern="1200" dirty="0" smtClean="0">
                          <a:solidFill>
                            <a:schemeClr val="dk1"/>
                          </a:solidFill>
                          <a:latin typeface="+mn-lt"/>
                          <a:ea typeface="+mn-ea"/>
                          <a:cs typeface="+mn-cs"/>
                        </a:rPr>
                        <a:t>Use spoken language to develop understanding through speculating, hypothesising, imagining and exploring ideas</a:t>
                      </a:r>
                      <a:endParaRPr lang="en-US" sz="800" i="0" kern="1200" dirty="0" smtClean="0">
                        <a:solidFill>
                          <a:schemeClr val="dk1"/>
                        </a:solidFill>
                        <a:latin typeface="+mn-lt"/>
                        <a:ea typeface="+mn-ea"/>
                        <a:cs typeface="+mn-cs"/>
                      </a:endParaRPr>
                    </a:p>
                    <a:p>
                      <a:pPr lvl="0"/>
                      <a:r>
                        <a:rPr lang="en-GB" sz="1200" u="sng" dirty="0" smtClean="0"/>
                        <a:t>Mighty </a:t>
                      </a:r>
                      <a:r>
                        <a:rPr lang="en-GB" sz="1200" u="sng" dirty="0"/>
                        <a:t>Write</a:t>
                      </a:r>
                      <a:r>
                        <a:rPr lang="en-GB" sz="1200" u="sng" dirty="0" smtClean="0"/>
                        <a:t>: </a:t>
                      </a:r>
                      <a:r>
                        <a:rPr lang="en-GB" sz="800" kern="1200" dirty="0" smtClean="0">
                          <a:solidFill>
                            <a:schemeClr val="dk1"/>
                          </a:solidFill>
                          <a:latin typeface="+mn-lt"/>
                          <a:ea typeface="+mn-ea"/>
                          <a:cs typeface="+mn-cs"/>
                        </a:rPr>
                        <a:t>Children plan a guide for users of their invented transport. Allow for discussion time before children begin to record their </a:t>
                      </a:r>
                      <a:r>
                        <a:rPr lang="en-GB" sz="800" kern="1200" dirty="0" err="1" smtClean="0">
                          <a:solidFill>
                            <a:schemeClr val="dk1"/>
                          </a:solidFill>
                          <a:latin typeface="+mn-lt"/>
                          <a:ea typeface="+mn-ea"/>
                          <a:cs typeface="+mn-cs"/>
                        </a:rPr>
                        <a:t>plans.They</a:t>
                      </a:r>
                      <a:r>
                        <a:rPr lang="en-GB" sz="800" kern="1200" dirty="0" smtClean="0">
                          <a:solidFill>
                            <a:schemeClr val="dk1"/>
                          </a:solidFill>
                          <a:latin typeface="+mn-lt"/>
                          <a:ea typeface="+mn-ea"/>
                          <a:cs typeface="+mn-cs"/>
                        </a:rPr>
                        <a:t> should choose an audience for their guide, considering their needs (children, teens, parents, technophobes, older people etc.). Encourage children to think about the structure of each part of the text &amp; associated language features. Children may find it helpful to plan their guide layout first, with boxes for introduction, explanation, instruction and a summing up sentence.</a:t>
                      </a:r>
                      <a:endParaRPr lang="en-US" sz="800" kern="1200" dirty="0" smtClean="0">
                        <a:solidFill>
                          <a:schemeClr val="dk1"/>
                        </a:solidFill>
                        <a:latin typeface="+mn-lt"/>
                        <a:ea typeface="+mn-ea"/>
                        <a:cs typeface="+mn-cs"/>
                      </a:endParaRPr>
                    </a:p>
                    <a:p>
                      <a:r>
                        <a:rPr lang="en-GB" sz="1200" u="sng" baseline="0" dirty="0" smtClean="0"/>
                        <a:t>Vocabulary:  </a:t>
                      </a:r>
                      <a:r>
                        <a:rPr lang="en-GB" sz="800" u="none" baseline="0" dirty="0" smtClean="0"/>
                        <a:t>Summing up language</a:t>
                      </a:r>
                      <a:endParaRPr lang="en-GB" sz="800" u="none" dirty="0"/>
                    </a:p>
                  </a:txBody>
                  <a:tcPr/>
                </a:tc>
                <a:tc>
                  <a:txBody>
                    <a:bodyPr/>
                    <a:lstStyle/>
                    <a:p>
                      <a:r>
                        <a:rPr lang="en-GB" sz="1200" u="sng" dirty="0"/>
                        <a:t>Lesson </a:t>
                      </a:r>
                      <a:r>
                        <a:rPr lang="en-GB" sz="1200" u="sng" dirty="0" smtClean="0"/>
                        <a:t>9</a:t>
                      </a:r>
                      <a:r>
                        <a:rPr lang="en-GB" sz="1200" dirty="0" smtClean="0"/>
                        <a:t>:</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Distribute ‘Cycling Helmets A&amp; B’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children in small groups. Ask children to compare texts and discuss which is easiest to read and why (text is identical). Discuss importance of organisational features in supporting reader. Create a list on a f/c of organisational features which children might choose to use in their writing today. Assign a score for each which children can collect when using correctly and ask children to refer to list during today's writing. Explain that this text combines explanation and instruction features and that children's writing should do too.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Share your own WAGOLL for Transport of the future and identify language and organisational features including examples of parenthesis.</a:t>
                      </a:r>
                    </a:p>
                    <a:p>
                      <a:r>
                        <a:rPr lang="en-GB" sz="1200" u="sng" baseline="0" dirty="0" err="1" smtClean="0"/>
                        <a:t>Oracy</a:t>
                      </a:r>
                      <a:r>
                        <a:rPr lang="en-GB" sz="1200" u="sng" baseline="0" dirty="0" smtClean="0"/>
                        <a:t>: </a:t>
                      </a:r>
                      <a:r>
                        <a:rPr lang="en-GB" sz="800" i="0" kern="1200" dirty="0" smtClean="0">
                          <a:solidFill>
                            <a:schemeClr val="dk1"/>
                          </a:solidFill>
                          <a:latin typeface="+mn-lt"/>
                          <a:ea typeface="+mn-ea"/>
                          <a:cs typeface="+mn-cs"/>
                        </a:rPr>
                        <a:t>Articulate and justify answers </a:t>
                      </a:r>
                      <a:endParaRPr lang="en-GB" sz="800" u="none" baseline="0" dirty="0"/>
                    </a:p>
                    <a:p>
                      <a:pPr lvl="0"/>
                      <a:r>
                        <a:rPr lang="en-GB" sz="1200" u="sng" dirty="0" smtClean="0"/>
                        <a:t>Extended Write:  </a:t>
                      </a:r>
                      <a:r>
                        <a:rPr lang="en-GB" sz="800" kern="1200" dirty="0" smtClean="0">
                          <a:solidFill>
                            <a:schemeClr val="dk1"/>
                          </a:solidFill>
                          <a:latin typeface="+mn-lt"/>
                          <a:ea typeface="+mn-ea"/>
                          <a:cs typeface="+mn-cs"/>
                        </a:rPr>
                        <a:t>Children write first drafts of guides.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Encourage use of displays to ensure use of organisational and presentational </a:t>
                      </a:r>
                      <a:r>
                        <a:rPr lang="en-GB" sz="800" kern="1200" err="1" smtClean="0">
                          <a:solidFill>
                            <a:schemeClr val="dk1"/>
                          </a:solidFill>
                          <a:latin typeface="+mn-lt"/>
                          <a:ea typeface="+mn-ea"/>
                          <a:cs typeface="+mn-cs"/>
                        </a:rPr>
                        <a:t>devices</a:t>
                      </a:r>
                      <a:r>
                        <a:rPr lang="en-GB" sz="800" kern="1200" smtClean="0">
                          <a:solidFill>
                            <a:schemeClr val="dk1"/>
                          </a:solidFill>
                          <a:latin typeface="+mn-lt"/>
                          <a:ea typeface="+mn-ea"/>
                          <a:cs typeface="+mn-cs"/>
                        </a:rPr>
                        <a:t>. Remind </a:t>
                      </a:r>
                      <a:r>
                        <a:rPr lang="en-GB" sz="800" kern="1200" dirty="0" smtClean="0">
                          <a:solidFill>
                            <a:schemeClr val="dk1"/>
                          </a:solidFill>
                          <a:latin typeface="+mn-lt"/>
                          <a:ea typeface="+mn-ea"/>
                          <a:cs typeface="+mn-cs"/>
                        </a:rPr>
                        <a:t>children of grammar learning to apply: adverbs for cohesion and brackets for parenthesis. </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Ask children to keep score for organisational devices.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Choose language you would like children to include from your own WAGOLL</a:t>
                      </a:r>
                      <a:endParaRPr lang="en-GB" sz="800" u="none" baseline="0" dirty="0"/>
                    </a:p>
                  </a:txBody>
                  <a:tcPr/>
                </a:tc>
                <a:extLst>
                  <a:ext uri="{0D108BD9-81ED-4DB2-BD59-A6C34878D82A}">
                    <a16:rowId xmlns="" xmlns:a16="http://schemas.microsoft.com/office/drawing/2014/main" val="10001"/>
                  </a:ext>
                </a:extLst>
              </a:tr>
              <a:tr h="28708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10:</a:t>
                      </a:r>
                      <a:endParaRPr lang="en-GB" sz="1200" dirty="0"/>
                    </a:p>
                    <a:p>
                      <a:pPr lvl="0"/>
                      <a:r>
                        <a:rPr lang="en-GB" sz="1200" u="sng" baseline="0" dirty="0"/>
                        <a:t>Intro</a:t>
                      </a:r>
                      <a:r>
                        <a:rPr lang="en-GB" sz="1200" u="sng" baseline="0" dirty="0" smtClean="0"/>
                        <a:t>: </a:t>
                      </a:r>
                      <a:r>
                        <a:rPr lang="en-GB" sz="800" u="none" baseline="0" dirty="0" smtClean="0"/>
                        <a:t>Address areas of improvement from marking writing so far. </a:t>
                      </a:r>
                      <a:r>
                        <a:rPr lang="en-GB" sz="800" kern="1200" dirty="0" smtClean="0">
                          <a:solidFill>
                            <a:schemeClr val="dk1"/>
                          </a:solidFill>
                          <a:latin typeface="+mn-lt"/>
                          <a:ea typeface="+mn-ea"/>
                          <a:cs typeface="+mn-cs"/>
                        </a:rPr>
                        <a:t>Put children into improvement partners. Children read their work to themselves and then to partners. Discuss giving positive feedback and display areas of focus on f/c: clear layout, use of headings, bullet points, linking adverbs etc. Remind children how to use dictionaries and thesauruses </a:t>
                      </a:r>
                      <a:r>
                        <a:rPr lang="en-GB" sz="800" kern="1200" dirty="0" err="1" smtClean="0">
                          <a:solidFill>
                            <a:schemeClr val="dk1"/>
                          </a:solidFill>
                          <a:latin typeface="+mn-lt"/>
                          <a:ea typeface="+mn-ea"/>
                          <a:cs typeface="+mn-cs"/>
                        </a:rPr>
                        <a:t>efficiently.Children</a:t>
                      </a:r>
                      <a:r>
                        <a:rPr lang="en-GB" sz="800" kern="1200" dirty="0" smtClean="0">
                          <a:solidFill>
                            <a:schemeClr val="dk1"/>
                          </a:solidFill>
                          <a:latin typeface="+mn-lt"/>
                          <a:ea typeface="+mn-ea"/>
                          <a:cs typeface="+mn-cs"/>
                        </a:rPr>
                        <a:t> compile a plan for today's writing (which may include finishing), thinking about improvement focuses.</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Address any areas from marking.</a:t>
                      </a:r>
                      <a:endParaRPr lang="en-GB" sz="800" u="none" baseline="0" dirty="0"/>
                    </a:p>
                    <a:p>
                      <a:r>
                        <a:rPr lang="en-GB" sz="1200" u="sng" baseline="0" dirty="0" err="1" smtClean="0"/>
                        <a:t>Oracy</a:t>
                      </a:r>
                      <a:r>
                        <a:rPr lang="en-GB" sz="1200" u="sng" baseline="0" dirty="0" smtClean="0"/>
                        <a:t>: </a:t>
                      </a:r>
                      <a:r>
                        <a:rPr lang="en-GB" sz="800" u="none" baseline="0" dirty="0" smtClean="0"/>
                        <a:t>Editing- Partner work</a:t>
                      </a:r>
                      <a:endParaRPr lang="en-GB" sz="800" u="none" baseline="0" dirty="0"/>
                    </a:p>
                    <a:p>
                      <a:pPr lvl="0"/>
                      <a:r>
                        <a:rPr lang="en-GB" sz="1200" u="sng" dirty="0" smtClean="0"/>
                        <a:t>Extended</a:t>
                      </a:r>
                      <a:r>
                        <a:rPr lang="en-GB" sz="1200" u="sng" baseline="0" dirty="0" smtClean="0"/>
                        <a:t> </a:t>
                      </a:r>
                      <a:r>
                        <a:rPr lang="en-GB" sz="1200" u="sng" dirty="0" smtClean="0"/>
                        <a:t>Write: </a:t>
                      </a:r>
                      <a:r>
                        <a:rPr lang="en-GB" sz="800" kern="1200" dirty="0" smtClean="0">
                          <a:solidFill>
                            <a:schemeClr val="dk1"/>
                          </a:solidFill>
                          <a:latin typeface="+mn-lt"/>
                          <a:ea typeface="+mn-ea"/>
                          <a:cs typeface="+mn-cs"/>
                        </a:rPr>
                        <a:t>Children complete and edit guides based on guidance given in whole-class teaching. Return to improvement partners during or at the end of this process to discuss and share writing changes. Encourage children to use dictionaries for spelling and a thesaurus to improve vocabulary choices.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Choose ambitious choices of language the children have used.</a:t>
                      </a:r>
                      <a:endParaRPr lang="en-GB" sz="800" u="none" dirty="0"/>
                    </a:p>
                  </a:txBody>
                  <a:tcPr/>
                </a:tc>
                <a:tc>
                  <a:txBody>
                    <a:bodyPr/>
                    <a:lstStyle/>
                    <a:p>
                      <a:r>
                        <a:rPr lang="en-GB" sz="1200" u="sng" dirty="0"/>
                        <a:t>Lesson </a:t>
                      </a:r>
                      <a:r>
                        <a:rPr lang="en-GB" sz="1200" u="sng" dirty="0" smtClean="0"/>
                        <a:t>11</a:t>
                      </a:r>
                      <a:r>
                        <a:rPr lang="en-GB" sz="1200" dirty="0" smtClean="0"/>
                        <a:t>: </a:t>
                      </a:r>
                      <a:r>
                        <a:rPr lang="en-GB" sz="800" dirty="0" smtClean="0"/>
                        <a:t>Future lesson for assessment</a:t>
                      </a:r>
                    </a:p>
                    <a:p>
                      <a:r>
                        <a:rPr lang="en-GB" sz="1200" u="sng" baseline="0" dirty="0" smtClean="0"/>
                        <a:t>Intro</a:t>
                      </a:r>
                      <a:r>
                        <a:rPr lang="en-GB" sz="1200" u="none" baseline="0" dirty="0" smtClean="0"/>
                        <a:t>:  </a:t>
                      </a:r>
                      <a:r>
                        <a:rPr lang="en-GB" sz="800" u="none" baseline="0" dirty="0" smtClean="0"/>
                        <a:t>Research a  current class topic. </a:t>
                      </a:r>
                      <a:r>
                        <a:rPr lang="en-GB" sz="800" u="none" baseline="0" dirty="0" err="1" smtClean="0"/>
                        <a:t>Chn</a:t>
                      </a:r>
                      <a:r>
                        <a:rPr lang="en-GB" sz="800" u="none" baseline="0" dirty="0" smtClean="0"/>
                        <a:t> use research skills to gather information. Plan writing using the design sheet as previous lessons.</a:t>
                      </a:r>
                    </a:p>
                    <a:p>
                      <a:r>
                        <a:rPr lang="en-GB" sz="1200" u="sng" baseline="0" dirty="0" smtClean="0"/>
                        <a:t>Grammar</a:t>
                      </a:r>
                      <a:r>
                        <a:rPr lang="en-GB" sz="1200" u="none" baseline="0" dirty="0" smtClean="0"/>
                        <a:t>: </a:t>
                      </a:r>
                      <a:r>
                        <a:rPr lang="en-GB" sz="800" u="none" baseline="0" dirty="0" smtClean="0"/>
                        <a:t>Revise parenthesis</a:t>
                      </a:r>
                    </a:p>
                    <a:p>
                      <a:r>
                        <a:rPr lang="en-GB" sz="1200" u="sng" baseline="0" dirty="0" err="1" smtClean="0"/>
                        <a:t>Oracy</a:t>
                      </a:r>
                      <a:r>
                        <a:rPr lang="en-GB" sz="1200" u="sng" baseline="0" dirty="0" smtClean="0"/>
                        <a:t>: </a:t>
                      </a:r>
                      <a:r>
                        <a:rPr lang="en-GB" sz="800" u="none" baseline="0" dirty="0" smtClean="0"/>
                        <a:t>Share information with a partner. </a:t>
                      </a:r>
                    </a:p>
                    <a:p>
                      <a:r>
                        <a:rPr lang="en-GB" sz="1200" u="sng" dirty="0" smtClean="0"/>
                        <a:t>Extended Write: </a:t>
                      </a:r>
                      <a:r>
                        <a:rPr lang="en-GB" sz="800" u="none" dirty="0" smtClean="0"/>
                        <a:t>Plan, write and edit an</a:t>
                      </a:r>
                      <a:r>
                        <a:rPr lang="en-GB" sz="800" u="none" baseline="0" dirty="0" smtClean="0"/>
                        <a:t> explanation from their research.</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none" baseline="0" dirty="0" smtClean="0"/>
                        <a:t>: </a:t>
                      </a:r>
                      <a:r>
                        <a:rPr lang="en-GB" sz="800" u="none" baseline="0" dirty="0" smtClean="0"/>
                        <a:t>Choose vocabulary linked to their topic.</a:t>
                      </a:r>
                    </a:p>
                    <a:p>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800" dirty="0"/>
                    </a:p>
                  </a:txBody>
                  <a:tcPr/>
                </a:tc>
                <a:extLst>
                  <a:ext uri="{0D108BD9-81ED-4DB2-BD59-A6C34878D82A}">
                    <a16:rowId xmlns="" xmlns:a16="http://schemas.microsoft.com/office/drawing/2014/main" val="10002"/>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2143108" cy="6858000"/>
          </a:xfrm>
          <a:solidFill>
            <a:srgbClr val="663300"/>
          </a:solidFill>
        </p:spPr>
        <p:txBody>
          <a:bodyPr/>
          <a:lstStyle/>
          <a:p>
            <a:endParaRPr lang="en-US" dirty="0"/>
          </a:p>
        </p:txBody>
      </p:sp>
      <p:pic>
        <p:nvPicPr>
          <p:cNvPr id="29699" name="Picture 3" descr="C:\Users\Teacher\Pictures\street child .jpg"/>
          <p:cNvPicPr>
            <a:picLocks noGrp="1" noChangeAspect="1" noChangeArrowheads="1"/>
          </p:cNvPicPr>
          <p:nvPr>
            <p:ph idx="1"/>
          </p:nvPr>
        </p:nvPicPr>
        <p:blipFill>
          <a:blip r:embed="rId2"/>
          <a:srcRect/>
          <a:stretch>
            <a:fillRect/>
          </a:stretch>
        </p:blipFill>
        <p:spPr bwMode="auto">
          <a:xfrm>
            <a:off x="2143108" y="0"/>
            <a:ext cx="4714907" cy="6858000"/>
          </a:xfrm>
          <a:prstGeom prst="rect">
            <a:avLst/>
          </a:prstGeom>
          <a:noFill/>
        </p:spPr>
      </p:pic>
      <p:sp>
        <p:nvSpPr>
          <p:cNvPr id="7" name="Rectangle 6"/>
          <p:cNvSpPr/>
          <p:nvPr/>
        </p:nvSpPr>
        <p:spPr>
          <a:xfrm>
            <a:off x="6858016" y="0"/>
            <a:ext cx="2285984" cy="6858000"/>
          </a:xfrm>
          <a:prstGeom prst="rect">
            <a:avLst/>
          </a:prstGeom>
          <a:solidFill>
            <a:srgbClr val="66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8592646"/>
        </p:xfrm>
        <a:graphic>
          <a:graphicData uri="http://schemas.openxmlformats.org/drawingml/2006/table">
            <a:tbl>
              <a:tblPr firstRow="1" bandRow="1">
                <a:tableStyleId>{5C22544A-7EE6-4342-B048-85BDC9FD1C3A}</a:tableStyleId>
              </a:tblPr>
              <a:tblGrid>
                <a:gridCol w="3048000"/>
                <a:gridCol w="3048000"/>
                <a:gridCol w="3048000"/>
              </a:tblGrid>
              <a:tr h="698326">
                <a:tc gridSpan="3">
                  <a:txBody>
                    <a:bodyPr/>
                    <a:lstStyle/>
                    <a:p>
                      <a:r>
                        <a:rPr lang="en-GB" sz="2400" dirty="0" smtClean="0"/>
                        <a:t>English Text:</a:t>
                      </a:r>
                      <a:r>
                        <a:rPr lang="en-GB" sz="2400" baseline="0" dirty="0" smtClean="0"/>
                        <a:t> Street Child</a:t>
                      </a:r>
                      <a:endParaRPr lang="en-GB" sz="2400" dirty="0"/>
                    </a:p>
                  </a:txBody>
                  <a:tcPr/>
                </a:tc>
                <a:tc hMerge="1">
                  <a:txBody>
                    <a:bodyPr/>
                    <a:lstStyle/>
                    <a:p>
                      <a:endParaRPr lang="en-GB" dirty="0"/>
                    </a:p>
                  </a:txBody>
                  <a:tcPr/>
                </a:tc>
                <a:tc hMerge="1">
                  <a:txBody>
                    <a:bodyPr/>
                    <a:lstStyle/>
                    <a:p>
                      <a:endParaRPr lang="en-GB" dirty="0"/>
                    </a:p>
                  </a:txBody>
                  <a:tcPr/>
                </a:tc>
              </a:tr>
              <a:tr h="4445188">
                <a:tc>
                  <a:txBody>
                    <a:bodyPr/>
                    <a:lstStyle/>
                    <a:p>
                      <a:r>
                        <a:rPr lang="en-GB" sz="1200" u="sng" dirty="0" smtClean="0"/>
                        <a:t>Lesson</a:t>
                      </a:r>
                      <a:r>
                        <a:rPr lang="en-GB" sz="1200" u="sng" baseline="0" dirty="0" smtClean="0"/>
                        <a:t> 1</a:t>
                      </a:r>
                      <a:r>
                        <a:rPr lang="en-GB" sz="800" u="none" baseline="0" dirty="0" smtClean="0"/>
                        <a:t>: Literacy shed Lesson 1</a:t>
                      </a:r>
                    </a:p>
                    <a:p>
                      <a:r>
                        <a:rPr lang="en-GB" sz="1200" u="sng" baseline="0" dirty="0" smtClean="0"/>
                        <a:t>WOW: </a:t>
                      </a:r>
                      <a:r>
                        <a:rPr lang="en-GB" sz="800" u="none" baseline="0" dirty="0" smtClean="0"/>
                        <a:t>Play a clip from Oliver Twist. Discuss what a workhouse was. </a:t>
                      </a:r>
                      <a:r>
                        <a:rPr lang="en-US" sz="800" u="none" baseline="0" dirty="0" smtClean="0"/>
                        <a:t>Show ‘The History of </a:t>
                      </a:r>
                      <a:r>
                        <a:rPr lang="en-US" sz="800" u="none" baseline="0" dirty="0" err="1" smtClean="0"/>
                        <a:t>Barnardo’s</a:t>
                      </a:r>
                      <a:r>
                        <a:rPr lang="en-US" sz="800" u="none" baseline="0" dirty="0" smtClean="0"/>
                        <a:t>’ pages from the back of the novel. Explain that the novel Street Child is inspired by a true story and that the main character is based upon a real boy. Model turning the  bullet point into notes. Ask children to read the other bullet points to a partner and then listen to their partner reading it back. </a:t>
                      </a:r>
                      <a:r>
                        <a:rPr lang="en-US" sz="800" u="none" baseline="0" dirty="0" err="1" smtClean="0"/>
                        <a:t>Chn</a:t>
                      </a:r>
                      <a:r>
                        <a:rPr lang="en-US" sz="800" u="none" baseline="0" dirty="0" smtClean="0"/>
                        <a:t> to work with their partners to make notes from the bullet point paragraphs.</a:t>
                      </a:r>
                      <a:endParaRPr lang="en-GB" sz="800" u="none" baseline="0" dirty="0" smtClean="0"/>
                    </a:p>
                    <a:p>
                      <a:r>
                        <a:rPr lang="en-GB" sz="1200" u="sng" baseline="0" dirty="0" smtClean="0"/>
                        <a:t>Grammar</a:t>
                      </a:r>
                      <a:r>
                        <a:rPr lang="en-GB" sz="1200" u="none" baseline="0" dirty="0" smtClean="0"/>
                        <a:t>:  </a:t>
                      </a:r>
                      <a:r>
                        <a:rPr lang="en-GB" sz="800" u="none" baseline="0" dirty="0" smtClean="0"/>
                        <a:t>Revision of capital letters- give </a:t>
                      </a:r>
                      <a:r>
                        <a:rPr lang="en-GB" sz="800" u="none" baseline="0" dirty="0" err="1" smtClean="0"/>
                        <a:t>chn</a:t>
                      </a:r>
                      <a:r>
                        <a:rPr lang="en-GB" sz="800" u="none" baseline="0" dirty="0" smtClean="0"/>
                        <a:t> a photocopy of In The Workhouse- highlight capital letters and discuss use </a:t>
                      </a:r>
                      <a:r>
                        <a:rPr lang="en-GB" sz="800" u="none" baseline="0" dirty="0" err="1" smtClean="0"/>
                        <a:t>eg</a:t>
                      </a:r>
                      <a:r>
                        <a:rPr lang="en-GB" sz="800" u="none" baseline="0" dirty="0" smtClean="0"/>
                        <a:t>; proper nouns/ start of sentence/ start of bullet point</a:t>
                      </a:r>
                    </a:p>
                    <a:p>
                      <a:r>
                        <a:rPr lang="en-GB" sz="1200" u="sng" baseline="0" dirty="0" err="1" smtClean="0"/>
                        <a:t>Oracy</a:t>
                      </a:r>
                      <a:r>
                        <a:rPr lang="en-GB" sz="1200" u="sng" baseline="0" dirty="0" smtClean="0"/>
                        <a:t>: </a:t>
                      </a:r>
                      <a:r>
                        <a:rPr lang="en-GB" sz="800" u="none" baseline="0" dirty="0" smtClean="0"/>
                        <a:t>Show images of a workhouse. Discuss their thoughts and feelings after viewing them and after reading the bullet points.</a:t>
                      </a:r>
                    </a:p>
                    <a:p>
                      <a:r>
                        <a:rPr lang="en-GB" sz="1200" u="sng" dirty="0" smtClean="0"/>
                        <a:t>Mighty Write:</a:t>
                      </a:r>
                      <a:r>
                        <a:rPr lang="en-US" sz="800" u="none" dirty="0" smtClean="0"/>
                        <a:t>Provide books and online sources to make notes about life in Victorian times for children. </a:t>
                      </a:r>
                      <a:r>
                        <a:rPr lang="en-US" sz="800" u="none" dirty="0" err="1" smtClean="0"/>
                        <a:t>Chn</a:t>
                      </a:r>
                      <a:r>
                        <a:rPr lang="en-US" sz="800" u="none" dirty="0" smtClean="0"/>
                        <a:t> choose 3 -4 areas of interest (school, toys, family life, children at work etc) to research and make notes on. Resource 1c</a:t>
                      </a:r>
                      <a:endParaRPr lang="en-GB" sz="800" u="none" dirty="0" smtClean="0"/>
                    </a:p>
                    <a:p>
                      <a:r>
                        <a:rPr lang="en-GB" sz="1200" u="sng" baseline="0" dirty="0" smtClean="0"/>
                        <a:t>Vocabulary:  </a:t>
                      </a:r>
                      <a:r>
                        <a:rPr lang="en-GB" sz="800" u="none" baseline="0" dirty="0" smtClean="0"/>
                        <a:t>century  thriving  squalor  union harsher  grim  intimidating  </a:t>
                      </a:r>
                      <a:r>
                        <a:rPr lang="en-GB" sz="800" u="none" baseline="0" dirty="0" err="1" smtClean="0"/>
                        <a:t>detterent</a:t>
                      </a:r>
                      <a:r>
                        <a:rPr lang="en-GB" sz="800" u="none" baseline="0" dirty="0" smtClean="0"/>
                        <a:t>  degrading  inmates  severe  conducted  mundane  provision</a:t>
                      </a:r>
                    </a:p>
                    <a:p>
                      <a:endParaRPr lang="en-GB" sz="1400" u="sng" dirty="0"/>
                    </a:p>
                  </a:txBody>
                  <a:tcPr/>
                </a:tc>
                <a:tc>
                  <a:txBody>
                    <a:bodyPr/>
                    <a:lstStyle/>
                    <a:p>
                      <a:r>
                        <a:rPr lang="en-GB" sz="1200" u="sng" dirty="0" smtClean="0"/>
                        <a:t>Lesson 2</a:t>
                      </a:r>
                      <a:r>
                        <a:rPr lang="en-GB" sz="1200" dirty="0" smtClean="0"/>
                        <a:t>: </a:t>
                      </a:r>
                      <a:r>
                        <a:rPr lang="en-GB" sz="800" u="none" baseline="0" dirty="0" smtClean="0"/>
                        <a:t>Literacy shed Lesson 2  Chapters 1 and 2 </a:t>
                      </a:r>
                      <a:endParaRPr lang="en-GB" sz="800" u="none" dirty="0" smtClean="0"/>
                    </a:p>
                    <a:p>
                      <a:r>
                        <a:rPr lang="en-GB" sz="1200" u="sng" baseline="0" dirty="0" smtClean="0"/>
                        <a:t>Intro: </a:t>
                      </a:r>
                      <a:r>
                        <a:rPr lang="en-GB" sz="800" u="none" baseline="0" dirty="0" smtClean="0"/>
                        <a:t>Watch </a:t>
                      </a:r>
                      <a:r>
                        <a:rPr lang="en-US" sz="800" u="none" baseline="0" dirty="0" smtClean="0"/>
                        <a:t>a Horrible History clip about the Vile Victorians. Give the </a:t>
                      </a:r>
                      <a:r>
                        <a:rPr lang="en-US" sz="800" u="none" baseline="0" dirty="0" err="1" smtClean="0"/>
                        <a:t>chn</a:t>
                      </a:r>
                      <a:r>
                        <a:rPr lang="en-US" sz="800" u="none" baseline="0" dirty="0" smtClean="0"/>
                        <a:t> : Read  pages 13-26. The </a:t>
                      </a:r>
                      <a:r>
                        <a:rPr lang="en-US" sz="800" u="none" baseline="0" dirty="0" err="1" smtClean="0"/>
                        <a:t>Sneaglegator</a:t>
                      </a:r>
                      <a:r>
                        <a:rPr lang="en-US" sz="800" u="none" baseline="0" dirty="0" smtClean="0"/>
                        <a:t>’ report from the Literacy Shed Plus. Equip each child with a piece of tracing paper, ask them to choose a page from a non-chronological report and then ask them to trace all the features mentioned in Resource 2a. When they take their page away, they should have a good visual presentation of the layout of a non-chronological report. Begin a story map/ role on the wall character of Jim – continue this throughout unit and display on working wall.</a:t>
                      </a:r>
                      <a:endParaRPr lang="en-GB" sz="800" u="none" baseline="0" dirty="0" smtClean="0"/>
                    </a:p>
                    <a:p>
                      <a:r>
                        <a:rPr lang="en-GB" sz="1200" u="sng" baseline="0" dirty="0" smtClean="0"/>
                        <a:t>Grammar</a:t>
                      </a:r>
                      <a:r>
                        <a:rPr lang="en-GB" sz="1200" u="none" baseline="0" dirty="0" smtClean="0"/>
                        <a:t>: </a:t>
                      </a:r>
                      <a:r>
                        <a:rPr lang="en-GB" sz="800" u="none" baseline="0" dirty="0" smtClean="0"/>
                        <a:t>Find examples from chapter 1 of 2 and 3 clause sentences. Underline main and subordinate clauses in different colours. Look at dialect and use of contractions </a:t>
                      </a:r>
                      <a:r>
                        <a:rPr lang="en-GB" sz="800" u="none" baseline="0" dirty="0" err="1" smtClean="0"/>
                        <a:t>eg</a:t>
                      </a:r>
                      <a:r>
                        <a:rPr lang="en-GB" sz="800" u="none" baseline="0" dirty="0" smtClean="0"/>
                        <a:t>: </a:t>
                      </a:r>
                      <a:r>
                        <a:rPr lang="en-GB" sz="800" u="none" baseline="0" dirty="0" err="1" smtClean="0"/>
                        <a:t>ain’t</a:t>
                      </a:r>
                      <a:r>
                        <a:rPr lang="en-GB" sz="800" u="none" baseline="0" dirty="0" smtClean="0"/>
                        <a:t>  </a:t>
                      </a:r>
                      <a:r>
                        <a:rPr lang="en-GB" sz="800" u="none" baseline="0" dirty="0" err="1" smtClean="0"/>
                        <a:t>d’you</a:t>
                      </a:r>
                      <a:r>
                        <a:rPr lang="en-GB" sz="800" u="none" baseline="0" dirty="0" smtClean="0"/>
                        <a:t>  that’s </a:t>
                      </a:r>
                    </a:p>
                    <a:p>
                      <a:r>
                        <a:rPr lang="en-GB" sz="1200" u="sng" baseline="0" dirty="0" err="1" smtClean="0"/>
                        <a:t>Oracy</a:t>
                      </a:r>
                      <a:r>
                        <a:rPr lang="en-GB" sz="1200" u="sng" baseline="0" dirty="0" smtClean="0"/>
                        <a:t>:  </a:t>
                      </a:r>
                      <a:r>
                        <a:rPr lang="en-GB" sz="800" u="none" baseline="0" dirty="0" smtClean="0"/>
                        <a:t>Listen to a London accent. Read page 17 in groups of  3 attempting the accent</a:t>
                      </a:r>
                    </a:p>
                    <a:p>
                      <a:r>
                        <a:rPr lang="en-GB" sz="1200" u="sng" dirty="0" smtClean="0"/>
                        <a:t>Extended Write:  </a:t>
                      </a:r>
                      <a:r>
                        <a:rPr lang="en-US" sz="800" u="none" dirty="0" err="1" smtClean="0"/>
                        <a:t>Chn</a:t>
                      </a:r>
                      <a:r>
                        <a:rPr lang="en-US" sz="800" u="none" dirty="0" smtClean="0"/>
                        <a:t> work in partners to write their non-chronological reports. Use the template provided (Resource 2b) or base their own approximately on this template, to help structure the layout. </a:t>
                      </a:r>
                      <a:r>
                        <a:rPr lang="en-US" sz="800" u="none" baseline="0" dirty="0" smtClean="0"/>
                        <a:t>When marking note any weaknesses to be addressed in future sessions. Give </a:t>
                      </a:r>
                      <a:r>
                        <a:rPr lang="en-US" sz="800" u="none" baseline="0" dirty="0" err="1" smtClean="0"/>
                        <a:t>chn</a:t>
                      </a:r>
                      <a:r>
                        <a:rPr lang="en-US" sz="800" u="none" baseline="0" dirty="0" smtClean="0"/>
                        <a:t> time to edit  their work after marking.</a:t>
                      </a:r>
                      <a:endParaRPr lang="en-GB" sz="800" u="none" dirty="0" smtClean="0"/>
                    </a:p>
                    <a:p>
                      <a:r>
                        <a:rPr lang="en-GB" sz="1200" u="sng" dirty="0" smtClean="0"/>
                        <a:t> </a:t>
                      </a:r>
                      <a:r>
                        <a:rPr lang="en-GB" sz="1200" u="sng" baseline="0" dirty="0" smtClean="0"/>
                        <a:t>Vocabulary: </a:t>
                      </a:r>
                      <a:r>
                        <a:rPr lang="en-GB" sz="800" u="none" baseline="0" dirty="0" smtClean="0"/>
                        <a:t>mister  hammock carriages  </a:t>
                      </a:r>
                      <a:r>
                        <a:rPr lang="en-GB" sz="800" u="none" baseline="0" dirty="0" err="1" smtClean="0"/>
                        <a:t>shovered</a:t>
                      </a:r>
                      <a:r>
                        <a:rPr lang="en-GB" sz="800" u="none" baseline="0" dirty="0" smtClean="0"/>
                        <a:t>  prised  shilling  triumph  brimming  shovelling  ragged  hearth  trundled  taut  </a:t>
                      </a:r>
                    </a:p>
                    <a:p>
                      <a:r>
                        <a:rPr lang="en-GB" sz="800" u="none" baseline="0" dirty="0" smtClean="0"/>
                        <a:t>Rapping  cane  hauled  indicating  strained  </a:t>
                      </a:r>
                      <a:endParaRPr lang="en-GB" sz="800" u="none" dirty="0" smtClean="0"/>
                    </a:p>
                    <a:p>
                      <a:endParaRPr lang="en-GB" dirty="0"/>
                    </a:p>
                  </a:txBody>
                  <a:tcPr/>
                </a:tc>
                <a:tc>
                  <a:txBody>
                    <a:bodyPr/>
                    <a:lstStyle/>
                    <a:p>
                      <a:r>
                        <a:rPr lang="en-GB" sz="1200" u="sng" dirty="0" smtClean="0"/>
                        <a:t>Lesson 3</a:t>
                      </a:r>
                      <a:r>
                        <a:rPr lang="en-GB" sz="800" dirty="0" smtClean="0"/>
                        <a:t>:</a:t>
                      </a:r>
                      <a:r>
                        <a:rPr lang="en-GB" sz="800" u="none" baseline="0" dirty="0" smtClean="0"/>
                        <a:t>Literacy shed Lesson   Chapters 3 and 4 </a:t>
                      </a:r>
                      <a:endParaRPr lang="en-GB" sz="800" u="none" dirty="0" smtClean="0"/>
                    </a:p>
                    <a:p>
                      <a:r>
                        <a:rPr lang="en-GB" sz="1200" u="sng" baseline="0" dirty="0" smtClean="0"/>
                        <a:t>Intro: </a:t>
                      </a:r>
                      <a:r>
                        <a:rPr lang="en-GB" sz="800" u="none" baseline="0" dirty="0" smtClean="0"/>
                        <a:t>Look at a diary extract. Recap</a:t>
                      </a:r>
                      <a:r>
                        <a:rPr lang="en-US" sz="800" u="none" baseline="0" dirty="0" smtClean="0"/>
                        <a:t> features of a diary – informal, chatty, chronological order, thoughts and feelings, personal pronouns, structured into paragraphs, time connectives to order events </a:t>
                      </a:r>
                      <a:r>
                        <a:rPr lang="en-GB" sz="800" u="none" baseline="0" dirty="0" smtClean="0"/>
                        <a:t> and put on working wall.</a:t>
                      </a:r>
                    </a:p>
                    <a:p>
                      <a:r>
                        <a:rPr lang="en-GB" sz="1200" u="sng" baseline="0" dirty="0" smtClean="0"/>
                        <a:t>Grammar</a:t>
                      </a:r>
                      <a:r>
                        <a:rPr lang="en-GB" sz="1200" u="none" baseline="0" dirty="0" smtClean="0"/>
                        <a:t>: </a:t>
                      </a:r>
                      <a:r>
                        <a:rPr lang="en-GB" sz="800" u="none" baseline="0" dirty="0" smtClean="0"/>
                        <a:t>Key Features of a diary</a:t>
                      </a:r>
                    </a:p>
                    <a:p>
                      <a:r>
                        <a:rPr lang="en-GB" sz="1200" u="sng" baseline="0" dirty="0" err="1" smtClean="0"/>
                        <a:t>Oracy</a:t>
                      </a:r>
                      <a:r>
                        <a:rPr lang="en-GB" sz="1200" u="sng" baseline="0" dirty="0" smtClean="0"/>
                        <a:t>: </a:t>
                      </a:r>
                      <a:r>
                        <a:rPr lang="en-US" sz="800" u="none" baseline="0" dirty="0" smtClean="0"/>
                        <a:t> Task 1: ‘Statue building’: Teacher describes a moment from </a:t>
                      </a:r>
                      <a:r>
                        <a:rPr lang="en-US" sz="800" u="none" baseline="0" dirty="0" err="1" smtClean="0"/>
                        <a:t>chp</a:t>
                      </a:r>
                      <a:r>
                        <a:rPr lang="en-US" sz="800" u="none" baseline="0" dirty="0" smtClean="0"/>
                        <a:t>. 1 or 2 and names a character (e.g. </a:t>
                      </a:r>
                      <a:r>
                        <a:rPr lang="en-US" sz="800" u="none" baseline="0" dirty="0" err="1" smtClean="0"/>
                        <a:t>Mr</a:t>
                      </a:r>
                      <a:r>
                        <a:rPr lang="en-US" sz="800" u="none" baseline="0" dirty="0" smtClean="0"/>
                        <a:t> Spink as he inspects Jim’s mother). Partner A ‘sculpts’ Partner B into this character by gently moving their arms, tilting their face etc. (for children who do not wish to be touched, one partner instructs the other by demonstrating body positions and expressions for them to copy). Now swap roles. Task 2: ‘Sound Clues’: Children chose or are given (in small groups) a key plot point which would have a sound attributed to it (e.g. eating pie; </a:t>
                      </a:r>
                      <a:r>
                        <a:rPr lang="en-US" sz="800" u="none" baseline="0" dirty="0" err="1" smtClean="0"/>
                        <a:t>Mr</a:t>
                      </a:r>
                      <a:r>
                        <a:rPr lang="en-US" sz="800" u="none" baseline="0" dirty="0" smtClean="0"/>
                        <a:t> Skink arriving etc.) they work together to rehearse this sound or collection of sounds and then perform to the other groups who guess the plot point being performed.</a:t>
                      </a:r>
                      <a:endParaRPr lang="en-GB" sz="800" u="none" baseline="0" dirty="0" smtClean="0"/>
                    </a:p>
                    <a:p>
                      <a:r>
                        <a:rPr lang="en-GB" sz="1200" u="sng" dirty="0" smtClean="0"/>
                        <a:t>Mighty Write: </a:t>
                      </a:r>
                      <a:r>
                        <a:rPr lang="en-US" sz="800" u="none" dirty="0" smtClean="0"/>
                        <a:t>Model to </a:t>
                      </a:r>
                      <a:r>
                        <a:rPr lang="en-US" sz="800" u="none" dirty="0" err="1" smtClean="0"/>
                        <a:t>chn</a:t>
                      </a:r>
                      <a:r>
                        <a:rPr lang="en-US" sz="800" u="none" dirty="0" smtClean="0"/>
                        <a:t> how to write a diary entry as if they were JJ, recounting the events of Chapters One and Two. </a:t>
                      </a:r>
                      <a:r>
                        <a:rPr lang="en-US" sz="800" u="none" dirty="0" err="1" smtClean="0"/>
                        <a:t>Chn</a:t>
                      </a:r>
                      <a:r>
                        <a:rPr lang="en-US" sz="800" u="none" dirty="0" smtClean="0"/>
                        <a:t> write a quick 5-point plan of their diary (e.g. 1. buying pie; 2. sharing pie but mum not eating; 3. lying awake; 4. </a:t>
                      </a:r>
                      <a:r>
                        <a:rPr lang="en-US" sz="800" u="none" dirty="0" err="1" smtClean="0"/>
                        <a:t>Mr</a:t>
                      </a:r>
                      <a:r>
                        <a:rPr lang="en-US" sz="800" u="none" dirty="0" smtClean="0"/>
                        <a:t> Spink evicting them; 5. gathering things to leave) Use this plan to write</a:t>
                      </a:r>
                      <a:r>
                        <a:rPr lang="en-US" sz="800" u="none" baseline="0" dirty="0" smtClean="0"/>
                        <a:t> a </a:t>
                      </a:r>
                      <a:r>
                        <a:rPr lang="en-US" sz="800" u="none" dirty="0" smtClean="0"/>
                        <a:t> diary entry.</a:t>
                      </a:r>
                      <a:r>
                        <a:rPr lang="en-US" sz="800" u="none" baseline="0" dirty="0" smtClean="0"/>
                        <a:t> Read to a partner and edit if necessary. When marking note any weaknesses to be addressed in future sessions. Give </a:t>
                      </a:r>
                      <a:r>
                        <a:rPr lang="en-US" sz="800" u="none" baseline="0" dirty="0" err="1" smtClean="0"/>
                        <a:t>chn</a:t>
                      </a:r>
                      <a:r>
                        <a:rPr lang="en-US" sz="800" u="none" baseline="0" dirty="0" smtClean="0"/>
                        <a:t> time to edit  their work after marking.  Read to chapter 14  before next writing session.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effectLst/>
                        </a:rPr>
                        <a:t>anxious  stately  bulged  jangled  afterthought  squatted  infirmary sluice  ladle  stifling  tilted  shambling  scrawny  despatch  pauper  asylum  hunched  wailings  lunged  trough  reckless sallow  recite  shabby  readiness  bleak  bewildered  laboured  hobbled  attic  spluttered  steely  droned  cholera  cuffing </a:t>
                      </a:r>
                      <a:endParaRPr lang="en-GB" sz="800" u="none" baseline="0" dirty="0" smtClean="0"/>
                    </a:p>
                    <a:p>
                      <a:endParaRPr lang="en-GB" dirty="0"/>
                    </a:p>
                  </a:txBody>
                  <a:tcPr/>
                </a:tc>
              </a:tr>
              <a:tr h="29032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 </a:t>
                      </a:r>
                      <a:r>
                        <a:rPr lang="en-GB" sz="800" u="none" baseline="0" dirty="0" smtClean="0"/>
                        <a:t>Literacy shed Lesson 5</a:t>
                      </a:r>
                      <a:endParaRPr lang="en-GB" sz="800" u="none" dirty="0" smtClean="0"/>
                    </a:p>
                    <a:p>
                      <a:r>
                        <a:rPr lang="en-GB" sz="1200" u="sng" baseline="0" dirty="0" smtClean="0"/>
                        <a:t>Intro: </a:t>
                      </a:r>
                      <a:r>
                        <a:rPr lang="en-US" sz="800" u="none" baseline="0" dirty="0" smtClean="0"/>
                        <a:t>Carry out a ‘</a:t>
                      </a:r>
                      <a:r>
                        <a:rPr lang="en-US" sz="800" u="none" baseline="0" dirty="0" err="1" smtClean="0"/>
                        <a:t>visualisation</a:t>
                      </a:r>
                      <a:r>
                        <a:rPr lang="en-US" sz="800" u="none" baseline="0" dirty="0" smtClean="0"/>
                        <a:t>’ task. Read the </a:t>
                      </a:r>
                      <a:r>
                        <a:rPr lang="en-US" sz="800" u="none" baseline="0" dirty="0" err="1" smtClean="0"/>
                        <a:t>chn</a:t>
                      </a:r>
                      <a:r>
                        <a:rPr lang="en-US" sz="800" u="none" baseline="0" dirty="0" smtClean="0"/>
                        <a:t> extracts describing Grimy Nick from pages 107 – 109, 118 and ask the </a:t>
                      </a:r>
                      <a:r>
                        <a:rPr lang="en-US" sz="800" u="none" baseline="0" dirty="0" err="1" smtClean="0"/>
                        <a:t>chn</a:t>
                      </a:r>
                      <a:r>
                        <a:rPr lang="en-US" sz="800" u="none" baseline="0" dirty="0" smtClean="0"/>
                        <a:t> to draw a picture of him. Can they label it with words and phrases from these chapters? For example: growled, lumbered, belched loudly, face black with coal-dust, grey thatch hair.  Now look at a partner’s work. How are your pictures similar? How are they different?</a:t>
                      </a:r>
                      <a:endParaRPr lang="en-GB" sz="800" u="none" baseline="0" dirty="0" smtClean="0"/>
                    </a:p>
                    <a:p>
                      <a:r>
                        <a:rPr lang="en-GB" sz="1200" u="sng" baseline="0" dirty="0" smtClean="0"/>
                        <a:t>Grammar</a:t>
                      </a:r>
                      <a:r>
                        <a:rPr lang="en-GB" sz="1200" u="none" baseline="0" dirty="0" smtClean="0"/>
                        <a:t>: </a:t>
                      </a:r>
                      <a:r>
                        <a:rPr lang="en-GB" sz="800" u="none" baseline="0" dirty="0" smtClean="0"/>
                        <a:t>Find examples of expanded noun phrases in description of Grimy Nick. Highlight determiner, adjective and noun. Look at sentence openers sheet. In groups find examples form the  text. Choose sentences form the text and change the sentence structure by changing the sentence opener. </a:t>
                      </a:r>
                    </a:p>
                    <a:p>
                      <a:r>
                        <a:rPr lang="en-GB" sz="1200" u="sng" baseline="0" dirty="0" err="1" smtClean="0"/>
                        <a:t>Oracy</a:t>
                      </a:r>
                      <a:r>
                        <a:rPr lang="en-GB" sz="1200" u="sng" baseline="0" dirty="0" smtClean="0"/>
                        <a:t>:  </a:t>
                      </a:r>
                      <a:r>
                        <a:rPr lang="en-US" sz="800" u="none" baseline="0" dirty="0" smtClean="0"/>
                        <a:t>Resource 5b. Debate all the pros and cons of working for Grimy Nick .</a:t>
                      </a:r>
                      <a:r>
                        <a:rPr lang="en-GB" sz="800" u="none" baseline="0" dirty="0" smtClean="0"/>
                        <a:t>Present their description to their small group.</a:t>
                      </a:r>
                    </a:p>
                    <a:p>
                      <a:r>
                        <a:rPr lang="en-GB" sz="1200" u="sng" dirty="0" smtClean="0"/>
                        <a:t>Mighty Write: </a:t>
                      </a:r>
                      <a:r>
                        <a:rPr lang="en-US" sz="1200" u="sng" dirty="0" smtClean="0"/>
                        <a:t> </a:t>
                      </a:r>
                      <a:r>
                        <a:rPr lang="en-US" sz="800" u="none" dirty="0" smtClean="0"/>
                        <a:t>Model to </a:t>
                      </a:r>
                      <a:r>
                        <a:rPr lang="en-US" sz="800" u="none" dirty="0" err="1" smtClean="0"/>
                        <a:t>chn</a:t>
                      </a:r>
                      <a:r>
                        <a:rPr lang="en-US" sz="800" u="none" dirty="0" smtClean="0"/>
                        <a:t> how to write a character description of Grimy Nick, using expanded noun phrases, paragraphs, sentences about hi</a:t>
                      </a:r>
                      <a:r>
                        <a:rPr lang="en-US" sz="800" u="none" baseline="0" dirty="0" smtClean="0"/>
                        <a:t> </a:t>
                      </a:r>
                      <a:r>
                        <a:rPr lang="en-US" sz="800" u="none" dirty="0" smtClean="0"/>
                        <a:t>size/appearance/movement/speech, range of sentence openers. </a:t>
                      </a:r>
                      <a:r>
                        <a:rPr lang="en-US" sz="800" u="none" dirty="0" err="1" smtClean="0"/>
                        <a:t>Chn</a:t>
                      </a:r>
                      <a:r>
                        <a:rPr lang="en-US" sz="800" u="none" dirty="0" smtClean="0"/>
                        <a:t> write a description of Grimy Nick using expanded noun phrases and varied sentence structure.</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effectLst/>
                        </a:rPr>
                        <a:t>hoisted  gleam  glided  rumbled  baffled  reckoned  cackle  tweaked  hearth  coaxed  churned  prancing  reproach  furtive  narrowed moored  haunches  contempt  roused   </a:t>
                      </a:r>
                    </a:p>
                    <a:p>
                      <a:pPr marL="0" marR="0" indent="0" algn="l" defTabSz="914400" rtl="0" eaLnBrk="1" fontAlgn="auto" latinLnBrk="0" hangingPunct="1">
                        <a:lnSpc>
                          <a:spcPct val="100000"/>
                        </a:lnSpc>
                        <a:spcBef>
                          <a:spcPts val="0"/>
                        </a:spcBef>
                        <a:spcAft>
                          <a:spcPts val="0"/>
                        </a:spcAft>
                        <a:buClrTx/>
                        <a:buSzTx/>
                        <a:buFontTx/>
                        <a:buNone/>
                        <a:tabLst/>
                        <a:defRPr/>
                      </a:pPr>
                      <a:r>
                        <a:rPr lang="en-US" sz="800" u="none" dirty="0" smtClean="0">
                          <a:effectLst/>
                        </a:rPr>
                        <a:t>Read to chapter 20 before lesson 6.</a:t>
                      </a:r>
                      <a:endParaRPr lang="en-GB" sz="800" u="none" dirty="0">
                        <a:effectLst/>
                      </a:endParaRPr>
                    </a:p>
                  </a:txBody>
                  <a:tcPr/>
                </a:tc>
                <a:tc>
                  <a:txBody>
                    <a:bodyPr/>
                    <a:lstStyle/>
                    <a:p>
                      <a:r>
                        <a:rPr lang="en-GB" sz="1200" u="sng" dirty="0" smtClean="0"/>
                        <a:t>Lesson 5</a:t>
                      </a:r>
                      <a:r>
                        <a:rPr lang="en-GB" sz="1200" dirty="0" smtClean="0"/>
                        <a:t>: </a:t>
                      </a:r>
                      <a:r>
                        <a:rPr lang="en-GB" sz="800" u="none" baseline="0" dirty="0" smtClean="0"/>
                        <a:t>Literacy shed Lesson 6 Chapters 20 - 21</a:t>
                      </a:r>
                      <a:endParaRPr lang="en-GB" sz="800" u="none" dirty="0" smtClean="0"/>
                    </a:p>
                    <a:p>
                      <a:r>
                        <a:rPr lang="en-GB" sz="1200" u="sng" baseline="0" dirty="0" smtClean="0"/>
                        <a:t>Intro: </a:t>
                      </a:r>
                      <a:r>
                        <a:rPr lang="en-US" sz="800" u="none" baseline="0" dirty="0" smtClean="0"/>
                        <a:t>Look at some images from this article: http://www.vam.ac.uk/content/articles/v/victoriancircus/) </a:t>
                      </a:r>
                    </a:p>
                    <a:p>
                      <a:r>
                        <a:rPr lang="en-US" sz="800" u="none" baseline="0" dirty="0" smtClean="0"/>
                        <a:t>Read Chapters 20 and 21. Focus on pages 161 and 162.</a:t>
                      </a:r>
                      <a:endParaRPr lang="en-GB" sz="800" u="none" baseline="0" dirty="0" smtClean="0"/>
                    </a:p>
                    <a:p>
                      <a:r>
                        <a:rPr lang="en-GB" sz="1200" u="sng" baseline="0" dirty="0" smtClean="0"/>
                        <a:t>Grammar</a:t>
                      </a:r>
                      <a:r>
                        <a:rPr lang="en-GB" sz="1200" u="none" baseline="0" dirty="0" smtClean="0"/>
                        <a:t>: </a:t>
                      </a:r>
                      <a:r>
                        <a:rPr lang="en-GB" sz="800" u="none" baseline="0" dirty="0" smtClean="0"/>
                        <a:t>Teach </a:t>
                      </a:r>
                      <a:r>
                        <a:rPr lang="en-US" sz="800" u="none" baseline="0" dirty="0" smtClean="0"/>
                        <a:t>relative clauses beginning with who, which, where, when, whose, that, or an omitted relative pronoun – Find examples in chapters 20, 21. Model write how to take a sentence and  rewrite to include a relative clause.</a:t>
                      </a:r>
                      <a:endParaRPr lang="en-GB" sz="800" u="none" baseline="0" dirty="0" smtClean="0"/>
                    </a:p>
                    <a:p>
                      <a:r>
                        <a:rPr lang="en-GB" sz="1200" u="sng" baseline="0" dirty="0" err="1" smtClean="0"/>
                        <a:t>Oracy</a:t>
                      </a:r>
                      <a:r>
                        <a:rPr lang="en-GB" sz="1200" u="sng" baseline="0" dirty="0" smtClean="0"/>
                        <a:t>: </a:t>
                      </a:r>
                      <a:r>
                        <a:rPr lang="en-GB" sz="800" u="none" baseline="0" dirty="0" smtClean="0"/>
                        <a:t>Discuss how they feel after watching circus clip. Discuss atmosphere in tent on pages 161,162</a:t>
                      </a:r>
                    </a:p>
                    <a:p>
                      <a:r>
                        <a:rPr lang="en-GB" sz="1200" u="sng" dirty="0" smtClean="0"/>
                        <a:t>Mighty Write: </a:t>
                      </a:r>
                      <a:r>
                        <a:rPr lang="en-US" sz="800" u="none" dirty="0" smtClean="0"/>
                        <a:t>Model to </a:t>
                      </a:r>
                      <a:r>
                        <a:rPr lang="en-US" sz="800" u="none" dirty="0" err="1" smtClean="0"/>
                        <a:t>chn</a:t>
                      </a:r>
                      <a:r>
                        <a:rPr lang="en-US" sz="800" u="none" dirty="0" smtClean="0"/>
                        <a:t> how to write a first-person recount of the night in the circus, focusing on expanded noun phrases, interesting sentence openers, JJ’s feelings when watching the animals, capturing the atmosphere of inside the tent and then ending on a cliffhanger when JJ sees Grimy Nick. </a:t>
                      </a:r>
                      <a:r>
                        <a:rPr lang="en-US" sz="800" u="none" dirty="0" err="1" smtClean="0"/>
                        <a:t>Chn</a:t>
                      </a:r>
                      <a:r>
                        <a:rPr lang="en-US" sz="800" u="none" dirty="0" smtClean="0"/>
                        <a:t> write a descriptive passage, using all elements of DADWAVERS? (Resource 6a) including  a semi-colon</a:t>
                      </a:r>
                      <a:r>
                        <a:rPr lang="en-US" sz="800" u="none" baseline="0" dirty="0" smtClean="0"/>
                        <a:t> to  join clauses.</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clearing  lashing instinctively  conscious  fittings  shrugged  harnesses  paraded  procession  scudding  billowing  prancing  briefly  peering  spectre  bulged</a:t>
                      </a:r>
                      <a:endParaRPr lang="en-GB" sz="800" u="none" dirty="0" smtClean="0"/>
                    </a:p>
                    <a:p>
                      <a:endParaRPr lang="en-GB" dirty="0"/>
                    </a:p>
                  </a:txBody>
                  <a:tcPr/>
                </a:tc>
                <a:tc>
                  <a:txBody>
                    <a:bodyPr/>
                    <a:lstStyle/>
                    <a:p>
                      <a:r>
                        <a:rPr lang="en-GB" sz="1200" u="sng" dirty="0" smtClean="0"/>
                        <a:t>Lesson 6</a:t>
                      </a:r>
                      <a:r>
                        <a:rPr lang="en-GB" sz="1200" dirty="0" smtClean="0"/>
                        <a:t>:</a:t>
                      </a:r>
                      <a:r>
                        <a:rPr lang="en-GB" sz="1200" u="none" dirty="0" smtClean="0"/>
                        <a:t> </a:t>
                      </a:r>
                      <a:r>
                        <a:rPr lang="en-GB" sz="800" u="none" baseline="0" dirty="0" smtClean="0"/>
                        <a:t>Literacy shed Lesson </a:t>
                      </a:r>
                      <a:endParaRPr lang="en-GB" sz="800" u="none" dirty="0" smtClean="0"/>
                    </a:p>
                    <a:p>
                      <a:r>
                        <a:rPr lang="en-GB" sz="1200" u="sng" baseline="0" dirty="0" smtClean="0"/>
                        <a:t>Intro: </a:t>
                      </a:r>
                      <a:r>
                        <a:rPr lang="en-US" sz="800" u="none" baseline="0" dirty="0" smtClean="0"/>
                        <a:t>Carry out a class debate and discussion – should wild animals perform in circuses? Are circuses cruel? You could watch http://www.bbc.co.uk/newsround/34648475 to support the children’s understanding of this issue.  Read  the WAGOLL of  Should Zoos Still Exist?  and highlight key features. Make a  class plan for  their discussion piece of writing.</a:t>
                      </a:r>
                      <a:endParaRPr lang="en-GB" sz="800" u="sng" baseline="0" dirty="0" smtClean="0"/>
                    </a:p>
                    <a:p>
                      <a:r>
                        <a:rPr lang="en-GB" sz="1200" u="sng" baseline="0" dirty="0" smtClean="0"/>
                        <a:t>Grammar</a:t>
                      </a:r>
                      <a:r>
                        <a:rPr lang="en-GB" sz="1200" u="none" baseline="0" dirty="0" smtClean="0"/>
                        <a:t>:  </a:t>
                      </a:r>
                      <a:r>
                        <a:rPr lang="en-GB" sz="800" u="none" baseline="0" dirty="0" smtClean="0"/>
                        <a:t>Revise relative clauses. Use of rhetorical questions in a discussion text</a:t>
                      </a:r>
                    </a:p>
                    <a:p>
                      <a:r>
                        <a:rPr lang="en-GB" sz="1200" u="sng" baseline="0" dirty="0" err="1" smtClean="0"/>
                        <a:t>Oracy</a:t>
                      </a:r>
                      <a:r>
                        <a:rPr lang="en-GB" sz="1200" u="sng" baseline="0" dirty="0" smtClean="0"/>
                        <a:t>: </a:t>
                      </a:r>
                      <a:r>
                        <a:rPr lang="en-GB" sz="800" u="none" baseline="0" dirty="0" smtClean="0"/>
                        <a:t>Class debate</a:t>
                      </a:r>
                    </a:p>
                    <a:p>
                      <a:r>
                        <a:rPr lang="en-GB" sz="1200" u="sng" dirty="0" smtClean="0"/>
                        <a:t>Mighty Write: </a:t>
                      </a:r>
                      <a:r>
                        <a:rPr lang="en-GB" sz="800" u="none" dirty="0" smtClean="0"/>
                        <a:t>Model write how to use</a:t>
                      </a:r>
                      <a:r>
                        <a:rPr lang="en-GB" sz="800" u="none" baseline="0" dirty="0" smtClean="0"/>
                        <a:t> the sentence structures in the WAGOLL to rewrite with their points of discussion about circuses. </a:t>
                      </a:r>
                    </a:p>
                    <a:p>
                      <a:r>
                        <a:rPr lang="en-GB" sz="800" u="none" baseline="0" dirty="0" smtClean="0"/>
                        <a:t>Finish the book before the next session.</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blare  charming  cockerel  cramming  desperate  flagged  lolloping  ploughed  piercing  hazier  wharves  curiosity  wretched  hunkered  rasping  clamoured  bitterly  moistened  swarmed  lofty  feverish  coax  drenched  dingy  lilting  flinch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9332490"/>
        </p:xfrm>
        <a:graphic>
          <a:graphicData uri="http://schemas.openxmlformats.org/drawingml/2006/table">
            <a:tbl>
              <a:tblPr firstRow="1" bandRow="1">
                <a:tableStyleId>{5C22544A-7EE6-4342-B048-85BDC9FD1C3A}</a:tableStyleId>
              </a:tblPr>
              <a:tblGrid>
                <a:gridCol w="3048000"/>
                <a:gridCol w="3048000"/>
                <a:gridCol w="3048000"/>
              </a:tblGrid>
              <a:tr h="698326">
                <a:tc gridSpan="3">
                  <a:txBody>
                    <a:bodyPr/>
                    <a:lstStyle/>
                    <a:p>
                      <a:r>
                        <a:rPr lang="en-GB" sz="2400" dirty="0" smtClean="0"/>
                        <a:t>English Text: Street Child</a:t>
                      </a:r>
                      <a:endParaRPr lang="en-GB" sz="2400" dirty="0"/>
                    </a:p>
                  </a:txBody>
                  <a:tcPr/>
                </a:tc>
                <a:tc hMerge="1">
                  <a:txBody>
                    <a:bodyPr/>
                    <a:lstStyle/>
                    <a:p>
                      <a:endParaRPr lang="en-GB" dirty="0"/>
                    </a:p>
                  </a:txBody>
                  <a:tcPr/>
                </a:tc>
                <a:tc hMerge="1">
                  <a:txBody>
                    <a:bodyPr/>
                    <a:lstStyle/>
                    <a:p>
                      <a:endParaRPr lang="en-GB" dirty="0"/>
                    </a:p>
                  </a:txBody>
                  <a:tcPr/>
                </a:tc>
              </a:tr>
              <a:tr h="2176028">
                <a:tc>
                  <a:txBody>
                    <a:bodyPr/>
                    <a:lstStyle/>
                    <a:p>
                      <a:r>
                        <a:rPr lang="en-GB" sz="1200" u="sng" dirty="0" smtClean="0"/>
                        <a:t>Lesson</a:t>
                      </a:r>
                      <a:r>
                        <a:rPr lang="en-GB" sz="1200" u="sng" baseline="0" dirty="0" smtClean="0"/>
                        <a:t> 7: </a:t>
                      </a:r>
                      <a:r>
                        <a:rPr lang="en-GB" sz="800" u="none" baseline="0" dirty="0" smtClean="0"/>
                        <a:t>Literacy shed Lesson 7</a:t>
                      </a:r>
                      <a:endParaRPr lang="en-GB" sz="800" u="sng" baseline="0" dirty="0" smtClean="0"/>
                    </a:p>
                    <a:p>
                      <a:r>
                        <a:rPr lang="en-GB" sz="1200" u="sng" baseline="0" dirty="0" smtClean="0"/>
                        <a:t>Intro: </a:t>
                      </a:r>
                      <a:r>
                        <a:rPr lang="en-US" sz="1200" u="sng" baseline="0" dirty="0" smtClean="0"/>
                        <a:t> </a:t>
                      </a:r>
                      <a:r>
                        <a:rPr lang="en-US" sz="800" u="none" baseline="0" dirty="0" smtClean="0"/>
                        <a:t>Show front cover. Show pictures of a meat pie, circus, boat, orphanage, workhouse, old-fashioned Victorian house, shrimps, a green caravan.  Discuss how these link to Jim’s  life? Place them in chronological order?  Resource 7a – in groups </a:t>
                      </a:r>
                      <a:r>
                        <a:rPr lang="en-US" sz="800" u="none" baseline="0" dirty="0" err="1" smtClean="0"/>
                        <a:t>chn</a:t>
                      </a:r>
                      <a:r>
                        <a:rPr lang="en-US" sz="800" u="none" baseline="0" dirty="0" smtClean="0"/>
                        <a:t> complete a storyboard, showing the main events in the book? Allow the </a:t>
                      </a:r>
                      <a:r>
                        <a:rPr lang="en-US" sz="800" u="none" baseline="0" dirty="0" err="1" smtClean="0"/>
                        <a:t>chn</a:t>
                      </a:r>
                      <a:r>
                        <a:rPr lang="en-US" sz="800" u="none" baseline="0" dirty="0" smtClean="0"/>
                        <a:t> Reduce the six main events to four. Which would they choose now? What about three? Now try the opposite. What might you add to the original 6 events? </a:t>
                      </a:r>
                    </a:p>
                    <a:p>
                      <a:r>
                        <a:rPr lang="en-GB" sz="1200" u="sng" baseline="0" dirty="0" smtClean="0"/>
                        <a:t>Grammar</a:t>
                      </a:r>
                      <a:r>
                        <a:rPr lang="en-GB" sz="1200" u="none" baseline="0" dirty="0" smtClean="0"/>
                        <a:t>: </a:t>
                      </a:r>
                      <a:r>
                        <a:rPr lang="en-GB" sz="800" u="none" baseline="0" dirty="0" smtClean="0"/>
                        <a:t>Passive verb- Change active verb sentences from the text to passive verb sentences.</a:t>
                      </a:r>
                      <a:endParaRPr lang="en-US" sz="800" u="none" baseline="0" dirty="0" smtClean="0"/>
                    </a:p>
                    <a:p>
                      <a:r>
                        <a:rPr lang="en-GB" sz="1200" u="sng" baseline="0" dirty="0" err="1" smtClean="0"/>
                        <a:t>Oracy</a:t>
                      </a:r>
                      <a:r>
                        <a:rPr lang="en-GB" sz="1200" u="sng" baseline="0" dirty="0" smtClean="0"/>
                        <a:t>: </a:t>
                      </a:r>
                      <a:r>
                        <a:rPr lang="en-US" sz="800" u="none" baseline="0" dirty="0" smtClean="0"/>
                        <a:t>Discuss how the events in Jim’s life impacted upon his personality. Discuss the highs/lows of his life in the story. </a:t>
                      </a:r>
                      <a:r>
                        <a:rPr lang="en-US" sz="800" u="none" baseline="0" dirty="0" err="1" smtClean="0"/>
                        <a:t>Chn</a:t>
                      </a:r>
                      <a:r>
                        <a:rPr lang="en-US" sz="800" u="none" baseline="0" dirty="0" smtClean="0"/>
                        <a:t> write down 6 words to </a:t>
                      </a:r>
                      <a:r>
                        <a:rPr lang="en-US" sz="800" u="none" baseline="0" dirty="0" err="1" smtClean="0"/>
                        <a:t>summarise</a:t>
                      </a:r>
                      <a:r>
                        <a:rPr lang="en-US" sz="800" u="none" baseline="0" dirty="0" smtClean="0"/>
                        <a:t> JJ’s character. Give </a:t>
                      </a:r>
                      <a:r>
                        <a:rPr lang="en-US" sz="800" u="none" baseline="0" dirty="0" err="1" smtClean="0"/>
                        <a:t>chn</a:t>
                      </a:r>
                      <a:r>
                        <a:rPr lang="en-US" sz="800" u="none" baseline="0" dirty="0" smtClean="0"/>
                        <a:t> order them into a list of importance, discussing ideas and justifying their word choice. Compare their list with a partner.</a:t>
                      </a:r>
                      <a:endParaRPr lang="en-GB" sz="800" u="none" baseline="0" dirty="0" smtClean="0"/>
                    </a:p>
                    <a:p>
                      <a:r>
                        <a:rPr lang="en-GB" sz="1200" u="sng" dirty="0" smtClean="0"/>
                        <a:t>Mighty Write: </a:t>
                      </a:r>
                      <a:r>
                        <a:rPr lang="en-US" sz="800" u="none" dirty="0" err="1" smtClean="0"/>
                        <a:t>Chn</a:t>
                      </a:r>
                      <a:r>
                        <a:rPr lang="en-US" sz="800" u="none" dirty="0" smtClean="0"/>
                        <a:t> to complete (Resource 7c), a timeline showing the main events in JJ’s life</a:t>
                      </a:r>
                      <a:endParaRPr lang="en-GB" sz="800" u="none" dirty="0" smtClean="0"/>
                    </a:p>
                    <a:p>
                      <a:r>
                        <a:rPr lang="en-GB" sz="1200" u="sng" baseline="0" dirty="0" smtClean="0"/>
                        <a:t>Vocabulary: </a:t>
                      </a:r>
                      <a:r>
                        <a:rPr lang="en-GB" sz="800" u="none" baseline="0" dirty="0" smtClean="0"/>
                        <a:t>Revise all</a:t>
                      </a:r>
                    </a:p>
                    <a:p>
                      <a:endParaRPr lang="en-GB" sz="1400" u="sng" dirty="0"/>
                    </a:p>
                  </a:txBody>
                  <a:tcPr/>
                </a:tc>
                <a:tc>
                  <a:txBody>
                    <a:bodyPr/>
                    <a:lstStyle/>
                    <a:p>
                      <a:r>
                        <a:rPr lang="en-GB" sz="1200" u="sng" dirty="0" smtClean="0"/>
                        <a:t>Lesson 8</a:t>
                      </a:r>
                      <a:r>
                        <a:rPr lang="en-GB" dirty="0" smtClean="0"/>
                        <a:t>: </a:t>
                      </a:r>
                      <a:r>
                        <a:rPr lang="en-GB" sz="800" u="none" baseline="0" dirty="0" smtClean="0"/>
                        <a:t>Literacy shed Lesson 8</a:t>
                      </a:r>
                      <a:endParaRPr lang="en-GB" sz="800" u="none" dirty="0" smtClean="0"/>
                    </a:p>
                    <a:p>
                      <a:r>
                        <a:rPr lang="en-GB" sz="1200" u="sng" baseline="0" dirty="0" smtClean="0"/>
                        <a:t>Intro: </a:t>
                      </a:r>
                      <a:r>
                        <a:rPr lang="en-US" sz="800" u="none" baseline="0" dirty="0" smtClean="0"/>
                        <a:t> Gather question ideas from the drama activity and then work together to add to these (try to cover his family, the workhouse, Rosie, Grimy Nick, The Lily, the circus, orphanage). Display these as prompts. Discuss what JJ might be like in an interview. </a:t>
                      </a:r>
                      <a:r>
                        <a:rPr lang="en-US" sz="800" u="none" baseline="0" dirty="0" err="1" smtClean="0"/>
                        <a:t>Chn</a:t>
                      </a:r>
                      <a:r>
                        <a:rPr lang="en-US" sz="800" u="none" baseline="0" dirty="0" smtClean="0"/>
                        <a:t> plan and note down some questions and answers..</a:t>
                      </a:r>
                      <a:endParaRPr lang="en-GB" sz="800" u="none" baseline="0" dirty="0" smtClean="0"/>
                    </a:p>
                    <a:p>
                      <a:r>
                        <a:rPr lang="en-GB" sz="1200" u="sng" baseline="0" dirty="0" smtClean="0"/>
                        <a:t>Grammar</a:t>
                      </a:r>
                      <a:r>
                        <a:rPr lang="en-GB" sz="1200" u="none" baseline="0" dirty="0" smtClean="0"/>
                        <a:t>: </a:t>
                      </a:r>
                      <a:r>
                        <a:rPr lang="en-GB" sz="800" u="none" baseline="0" dirty="0" smtClean="0"/>
                        <a:t>Key features of an interview: open ended questions, answers which capture how the interviewee speaks</a:t>
                      </a:r>
                    </a:p>
                    <a:p>
                      <a:r>
                        <a:rPr lang="en-GB" sz="800" u="none" baseline="0" dirty="0" smtClean="0"/>
                        <a:t>Passive verb- Change active verb sentences from the text to passive verb sentences.</a:t>
                      </a:r>
                    </a:p>
                    <a:p>
                      <a:r>
                        <a:rPr lang="en-GB" sz="1200" u="sng" baseline="0" dirty="0" err="1" smtClean="0"/>
                        <a:t>Oracy</a:t>
                      </a:r>
                      <a:r>
                        <a:rPr lang="en-GB" sz="1200" u="sng" baseline="0" dirty="0" smtClean="0"/>
                        <a:t>: </a:t>
                      </a:r>
                      <a:r>
                        <a:rPr lang="en-US" sz="800" u="none" baseline="0" dirty="0" smtClean="0"/>
                        <a:t>Rehearse a drama performance (this could be slow motion with narration or tableau with narration etc.) of this and to also rehearse a short speech to be spoken at the end which starts with the phrase ‘This part of the story is a defining moment for Jim because......’ Each group must now perform their drama and speech to a partner group. Ask each group to reflect on what they would wish to ask JJ about the plot point they chose and how it impacted his life. </a:t>
                      </a:r>
                      <a:endParaRPr lang="en-GB" sz="800" u="none" baseline="0" dirty="0" smtClean="0"/>
                    </a:p>
                    <a:p>
                      <a:r>
                        <a:rPr lang="en-GB" sz="1200" u="sng" dirty="0" smtClean="0"/>
                        <a:t>Mighty Write: </a:t>
                      </a:r>
                      <a:r>
                        <a:rPr lang="en-GB" sz="800" u="none" dirty="0" smtClean="0"/>
                        <a:t>Model/ share write</a:t>
                      </a:r>
                      <a:r>
                        <a:rPr lang="en-US" sz="800" u="none" dirty="0" smtClean="0"/>
                        <a:t> a shared question and the answer JJ might give. </a:t>
                      </a:r>
                      <a:r>
                        <a:rPr lang="en-US" sz="800" u="none" dirty="0" err="1" smtClean="0"/>
                        <a:t>Chn</a:t>
                      </a:r>
                      <a:r>
                        <a:rPr lang="en-US" sz="800" u="none" baseline="0" dirty="0" smtClean="0"/>
                        <a:t> write their own questions and answers. </a:t>
                      </a:r>
                      <a:r>
                        <a:rPr lang="en-US" sz="800" u="none" baseline="0" dirty="0" err="1" smtClean="0"/>
                        <a:t>Chn</a:t>
                      </a:r>
                      <a:r>
                        <a:rPr lang="en-US" sz="800" u="none" baseline="0" dirty="0" smtClean="0"/>
                        <a:t> dress up rehearse interview and perform to another pair. Film or audio record the interviews.</a:t>
                      </a:r>
                      <a:endParaRPr lang="en-GB" sz="800" u="none" dirty="0" smtClean="0"/>
                    </a:p>
                    <a:p>
                      <a:r>
                        <a:rPr lang="en-GB" sz="1200" u="sng" baseline="0" dirty="0" smtClean="0"/>
                        <a:t>Vocabulary: </a:t>
                      </a:r>
                      <a:r>
                        <a:rPr lang="en-GB" sz="800" u="none" baseline="0" dirty="0" smtClean="0"/>
                        <a:t>Revise all</a:t>
                      </a:r>
                      <a:endParaRPr lang="en-GB" sz="800" u="none" dirty="0" smtClean="0"/>
                    </a:p>
                  </a:txBody>
                  <a:tcPr/>
                </a:tc>
                <a:tc>
                  <a:txBody>
                    <a:bodyPr/>
                    <a:lstStyle/>
                    <a:p>
                      <a:r>
                        <a:rPr lang="en-GB" sz="1200" u="sng" dirty="0" smtClean="0"/>
                        <a:t>Lesson 9</a:t>
                      </a:r>
                      <a:r>
                        <a:rPr lang="en-GB" sz="1200" dirty="0" smtClean="0"/>
                        <a:t>: </a:t>
                      </a:r>
                      <a:r>
                        <a:rPr lang="en-GB" sz="800" u="none" baseline="0" dirty="0" smtClean="0"/>
                        <a:t>Literacy shed Lesson 9</a:t>
                      </a:r>
                      <a:endParaRPr lang="en-GB" sz="800" u="none" dirty="0" smtClean="0"/>
                    </a:p>
                    <a:p>
                      <a:r>
                        <a:rPr lang="en-GB" sz="1200" u="sng" baseline="0" dirty="0" smtClean="0"/>
                        <a:t>Intro: </a:t>
                      </a:r>
                      <a:r>
                        <a:rPr lang="en-US" sz="800" u="none" baseline="0" dirty="0" smtClean="0"/>
                        <a:t>(Resource 9a). </a:t>
                      </a:r>
                      <a:r>
                        <a:rPr lang="en-US" sz="800" u="none" baseline="0" dirty="0" err="1" smtClean="0"/>
                        <a:t>Chn</a:t>
                      </a:r>
                      <a:r>
                        <a:rPr lang="en-US" sz="800" u="none" baseline="0" dirty="0" smtClean="0"/>
                        <a:t> work in groups to sort into chronological order. carry out a ‘trace it’ activity. </a:t>
                      </a:r>
                      <a:r>
                        <a:rPr lang="en-US" sz="800" u="none" baseline="0" dirty="0" err="1" smtClean="0"/>
                        <a:t>Chn</a:t>
                      </a:r>
                      <a:r>
                        <a:rPr lang="en-US" sz="800" u="none" baseline="0" dirty="0" smtClean="0"/>
                        <a:t>  place tracing paper over their biography and trace around the structure and language features of the text, including any sub-titles or ‘Did you know…?’ fact boxes. Discuss layout and features – how do they grab the reader’s attention? Together, draw up a class success menu for biographies, which may include some of the following elements: question or engaging statement to hook reader in; written in past tense; include key events in person’s life in chronological order; uses the passive voice; third person pronouns (he, his); may include a quote or anecdote from a close friend/family member (a good way to include speech); a conclusion discussing their achievements/influences.</a:t>
                      </a:r>
                      <a:endParaRPr lang="en-GB" sz="800" u="none" baseline="0" dirty="0" smtClean="0"/>
                    </a:p>
                    <a:p>
                      <a:r>
                        <a:rPr lang="en-GB" sz="1200" u="sng" baseline="0" dirty="0" smtClean="0"/>
                        <a:t>Grammar</a:t>
                      </a:r>
                      <a:r>
                        <a:rPr lang="en-GB" sz="1200" u="none" baseline="0" dirty="0" smtClean="0"/>
                        <a:t>: </a:t>
                      </a:r>
                      <a:r>
                        <a:rPr lang="en-GB" sz="800" u="none" baseline="0" dirty="0" smtClean="0"/>
                        <a:t>Key features of a biography. Passive verb- Change active verb sentences from the text to passive verb sentences.</a:t>
                      </a:r>
                    </a:p>
                    <a:p>
                      <a:r>
                        <a:rPr lang="en-GB" sz="1200" u="sng" baseline="0" dirty="0" err="1" smtClean="0"/>
                        <a:t>Oracy</a:t>
                      </a:r>
                      <a:r>
                        <a:rPr lang="en-GB" sz="1200" u="sng" baseline="0" dirty="0" smtClean="0"/>
                        <a:t>: </a:t>
                      </a:r>
                      <a:r>
                        <a:rPr lang="en-US" sz="800" u="none" baseline="0" dirty="0" smtClean="0"/>
                        <a:t> Watch/listen to and review the interviews from the previous day. Display Resource 8a (sentence stems) to guide children with their feedback. Green = positive feedback orange = areas for improvement.</a:t>
                      </a:r>
                    </a:p>
                    <a:p>
                      <a:r>
                        <a:rPr lang="en-GB" sz="1200" u="sng" dirty="0" smtClean="0"/>
                        <a:t>Mighty Write: </a:t>
                      </a:r>
                      <a:r>
                        <a:rPr lang="en-US" sz="800" u="none" dirty="0" smtClean="0"/>
                        <a:t>Model how to make notes and plan using bullet points. Give </a:t>
                      </a:r>
                      <a:r>
                        <a:rPr lang="en-US" sz="800" u="none" dirty="0" err="1" smtClean="0"/>
                        <a:t>chn</a:t>
                      </a:r>
                      <a:r>
                        <a:rPr lang="en-US" sz="800" u="none" dirty="0" smtClean="0"/>
                        <a:t> large pieces of sugar paper, post-it notes, felt tip pens etc to encourage them to plan in their own style. What information will they include in each section? How will they grab their reader’s attention?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p>
                  </a:txBody>
                  <a:tcPr/>
                </a:tc>
              </a:tr>
              <a:tr h="29032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10: </a:t>
                      </a:r>
                      <a:r>
                        <a:rPr lang="en-GB" sz="800" u="none" baseline="0" dirty="0" smtClean="0"/>
                        <a:t>Literacy shed Lesson 10</a:t>
                      </a:r>
                      <a:endParaRPr lang="en-GB" sz="800" u="none" dirty="0" smtClean="0"/>
                    </a:p>
                    <a:p>
                      <a:r>
                        <a:rPr lang="en-GB" sz="1200" u="sng" baseline="0" dirty="0" smtClean="0"/>
                        <a:t>Intro: </a:t>
                      </a:r>
                      <a:r>
                        <a:rPr lang="en-US" sz="800" u="none" baseline="0" dirty="0" smtClean="0"/>
                        <a:t>Recap  JJ’s life in the form of a quiz. Recap the features of a biography and review  success criteria . Show the children ‘The Story of Lego’ again. Discuss how to use the language and structure of this piece to help them with their writing. Ensure the children understand that they are trying to capture JJ’s life and personality and that careful vocabulary choice and controlled, interesting sentence structures will help guide the reader and keep them hooked. Maintain an ‘expert’ voice to the biography and impress upon the children the importance of using the passive voice </a:t>
                      </a:r>
                      <a:r>
                        <a:rPr lang="en-US" sz="800" u="none" baseline="0" dirty="0" err="1" smtClean="0"/>
                        <a:t>e.g</a:t>
                      </a:r>
                      <a:r>
                        <a:rPr lang="en-US" sz="800" u="none" baseline="0" dirty="0" smtClean="0"/>
                        <a:t> ‘Jim Jarvis was known throughout London as the boy who survived… The carpet beaters were used by Jim as an escape from the terrible workhouse.’ </a:t>
                      </a:r>
                      <a:endParaRPr lang="en-GB" sz="800" u="none" baseline="0" dirty="0" smtClean="0"/>
                    </a:p>
                    <a:p>
                      <a:r>
                        <a:rPr lang="en-GB" sz="1200" u="sng" baseline="0" dirty="0" smtClean="0"/>
                        <a:t>Grammar</a:t>
                      </a:r>
                      <a:r>
                        <a:rPr lang="en-GB" sz="1200" u="none" baseline="0" dirty="0" smtClean="0"/>
                        <a:t>: </a:t>
                      </a:r>
                      <a:r>
                        <a:rPr lang="en-GB" sz="800" u="none" baseline="0" dirty="0" smtClean="0"/>
                        <a:t>Key features of a biography. Passive verb- Change active verb sentences from the text to passive verb sentences.</a:t>
                      </a:r>
                    </a:p>
                    <a:p>
                      <a:r>
                        <a:rPr lang="en-GB" sz="1200" u="sng" baseline="0" dirty="0" err="1" smtClean="0"/>
                        <a:t>Oracy</a:t>
                      </a:r>
                      <a:r>
                        <a:rPr lang="en-GB" sz="1200" u="sng" baseline="0" dirty="0" smtClean="0"/>
                        <a:t>: </a:t>
                      </a:r>
                      <a:r>
                        <a:rPr lang="en-GB" sz="800" u="none" baseline="0" dirty="0" smtClean="0"/>
                        <a:t>Ideas for changing verb tense sentences.</a:t>
                      </a:r>
                    </a:p>
                    <a:p>
                      <a:r>
                        <a:rPr lang="en-GB" sz="1200" u="sng" dirty="0" smtClean="0"/>
                        <a:t>Extended</a:t>
                      </a:r>
                      <a:r>
                        <a:rPr lang="en-GB" sz="1200" u="sng" baseline="0" dirty="0" smtClean="0"/>
                        <a:t> </a:t>
                      </a:r>
                      <a:r>
                        <a:rPr lang="en-GB" sz="1200" u="sng" dirty="0" smtClean="0"/>
                        <a:t>Write: </a:t>
                      </a:r>
                      <a:r>
                        <a:rPr lang="en-US" sz="800" u="none" baseline="0" dirty="0" smtClean="0"/>
                        <a:t>Complete a shared write of the introduction. You’ve probably never heard of Jim Jarvis before although you may well have come across his legacy....’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US" sz="800" u="none" baseline="0" dirty="0" smtClean="0"/>
                        <a:t>Investigating the use of the Greek prefix ‘bio’ which means life. </a:t>
                      </a:r>
                      <a:r>
                        <a:rPr lang="en-US" sz="800" u="none" baseline="0" dirty="0" err="1" smtClean="0"/>
                        <a:t>Chn</a:t>
                      </a:r>
                      <a:r>
                        <a:rPr lang="en-US" sz="800" u="none" baseline="0" dirty="0" smtClean="0"/>
                        <a:t> use this knowledge to collect a range of words beginning with the ‘bio’ prefix and work out their meaning For example: biology, autobiography, biodiversity, biomechanics, biodegrading, biological, biographical etc. </a:t>
                      </a:r>
                      <a:endParaRPr lang="en-GB" sz="800" u="non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11: </a:t>
                      </a:r>
                      <a:r>
                        <a:rPr lang="en-GB" sz="800" u="none" baseline="0" dirty="0" smtClean="0"/>
                        <a:t>Literacy shed Lesson 10</a:t>
                      </a:r>
                      <a:endParaRPr lang="en-GB" sz="800" u="none" dirty="0" smtClean="0"/>
                    </a:p>
                    <a:p>
                      <a:r>
                        <a:rPr lang="en-GB" sz="1200" u="sng" baseline="0" dirty="0" smtClean="0"/>
                        <a:t>Intro: </a:t>
                      </a:r>
                      <a:r>
                        <a:rPr lang="en-GB" sz="800" u="none" baseline="0" dirty="0" smtClean="0"/>
                        <a:t>Look at a successful piece of writing. </a:t>
                      </a:r>
                      <a:r>
                        <a:rPr lang="en-GB" sz="800" u="none" baseline="0" dirty="0" err="1" smtClean="0"/>
                        <a:t>Chn</a:t>
                      </a:r>
                      <a:r>
                        <a:rPr lang="en-GB" sz="800" u="none" baseline="0" dirty="0" smtClean="0"/>
                        <a:t> identify strengths and annotate the writing together.</a:t>
                      </a:r>
                    </a:p>
                    <a:p>
                      <a:r>
                        <a:rPr lang="en-GB" sz="1200" u="sng" baseline="0" dirty="0" smtClean="0"/>
                        <a:t>Grammar</a:t>
                      </a:r>
                      <a:r>
                        <a:rPr lang="en-GB" sz="1200" u="none" baseline="0" dirty="0" smtClean="0"/>
                        <a:t>: </a:t>
                      </a:r>
                      <a:r>
                        <a:rPr lang="en-GB" sz="800" u="none" baseline="0" dirty="0" smtClean="0"/>
                        <a:t>Key Features of a biography</a:t>
                      </a:r>
                    </a:p>
                    <a:p>
                      <a:r>
                        <a:rPr lang="en-GB" sz="1200" u="sng" baseline="0" dirty="0" err="1" smtClean="0"/>
                        <a:t>Oracy</a:t>
                      </a:r>
                      <a:r>
                        <a:rPr lang="en-GB" sz="1200" u="sng" baseline="0" dirty="0" smtClean="0"/>
                        <a:t>: </a:t>
                      </a:r>
                      <a:r>
                        <a:rPr lang="en-GB" sz="800" u="none" baseline="0" dirty="0" smtClean="0"/>
                        <a:t>Read their biography to a partner. Justify their opinions.</a:t>
                      </a:r>
                    </a:p>
                    <a:p>
                      <a:r>
                        <a:rPr lang="en-GB" sz="1200" u="sng" dirty="0" smtClean="0"/>
                        <a:t>Mighty Write: </a:t>
                      </a:r>
                      <a:r>
                        <a:rPr lang="en-US" sz="800" dirty="0" smtClean="0"/>
                        <a:t>Ask </a:t>
                      </a:r>
                      <a:r>
                        <a:rPr lang="en-US" sz="800" dirty="0" err="1" smtClean="0"/>
                        <a:t>chn</a:t>
                      </a:r>
                      <a:r>
                        <a:rPr lang="en-US" sz="800" dirty="0" smtClean="0"/>
                        <a:t> to work with a partner to peer-assess their writing against the class success menu for writing a biography. Which elements have they included? Which elements do they need to include to further improve their work?  As a further lesson, you may wish to set up a range of ‘Editing Stations’ where </a:t>
                      </a:r>
                      <a:r>
                        <a:rPr lang="en-US" sz="800" dirty="0" err="1" smtClean="0"/>
                        <a:t>chn</a:t>
                      </a:r>
                      <a:r>
                        <a:rPr lang="en-US" sz="800" dirty="0" smtClean="0"/>
                        <a:t> can edit and improve their spelling, punctuation, use of formal language, improve their subheadings to include alliteration etc.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Swipe effective language used by the </a:t>
                      </a:r>
                      <a:r>
                        <a:rPr lang="en-GB" sz="800" u="none" baseline="0" dirty="0" err="1" smtClean="0"/>
                        <a:t>chn</a:t>
                      </a:r>
                      <a:r>
                        <a:rPr lang="en-GB" sz="800" u="none" baseline="0" dirty="0" smtClean="0"/>
                        <a:t>.</a:t>
                      </a:r>
                      <a:endParaRPr lang="en-GB" sz="800" u="none" dirty="0" smtClean="0"/>
                    </a:p>
                    <a:p>
                      <a:r>
                        <a:rPr lang="en-GB" sz="800" dirty="0" smtClean="0"/>
                        <a:t> </a:t>
                      </a:r>
                      <a:r>
                        <a:rPr lang="en-GB" sz="800" baseline="0" dirty="0" smtClean="0"/>
                        <a:t> </a:t>
                      </a:r>
                      <a:endParaRPr lang="en-GB" sz="1200" u="sng" baseline="0" dirty="0" smtClean="0"/>
                    </a:p>
                    <a:p>
                      <a:r>
                        <a:rPr lang="en-GB" sz="1200" u="sng" baseline="0" dirty="0" smtClean="0"/>
                        <a:t>Assessment Toolkit: </a:t>
                      </a:r>
                      <a:endParaRPr lang="en-GB" sz="12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p>
                  </a:txBody>
                  <a:tcPr/>
                </a:tc>
              </a:tr>
              <a:tr h="1745684">
                <a:tc>
                  <a:txBody>
                    <a:bodyPr/>
                    <a:lstStyle/>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00100" cy="6858000"/>
          </a:xfrm>
          <a:solidFill>
            <a:schemeClr val="accent6"/>
          </a:solidFill>
        </p:spPr>
        <p:txBody>
          <a:bodyPr/>
          <a:lstStyle/>
          <a:p>
            <a:endParaRPr lang="en-US" dirty="0"/>
          </a:p>
        </p:txBody>
      </p:sp>
      <p:pic>
        <p:nvPicPr>
          <p:cNvPr id="1026" name="Picture 2" descr="C:\Users\Teacher\Pictures\s-l500.jpg"/>
          <p:cNvPicPr>
            <a:picLocks noGrp="1" noChangeAspect="1" noChangeArrowheads="1"/>
          </p:cNvPicPr>
          <p:nvPr>
            <p:ph idx="1"/>
          </p:nvPr>
        </p:nvPicPr>
        <p:blipFill>
          <a:blip r:embed="rId2"/>
          <a:srcRect/>
          <a:stretch>
            <a:fillRect/>
          </a:stretch>
        </p:blipFill>
        <p:spPr bwMode="auto">
          <a:xfrm>
            <a:off x="1000100" y="0"/>
            <a:ext cx="7072361" cy="6858000"/>
          </a:xfrm>
          <a:prstGeom prst="rect">
            <a:avLst/>
          </a:prstGeom>
          <a:noFill/>
        </p:spPr>
      </p:pic>
      <p:sp>
        <p:nvSpPr>
          <p:cNvPr id="5" name="Rectangle 4"/>
          <p:cNvSpPr/>
          <p:nvPr/>
        </p:nvSpPr>
        <p:spPr>
          <a:xfrm>
            <a:off x="8072462" y="0"/>
            <a:ext cx="1071538" cy="6858000"/>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679406">
                <a:tc gridSpan="3">
                  <a:txBody>
                    <a:bodyPr/>
                    <a:lstStyle/>
                    <a:p>
                      <a:r>
                        <a:rPr lang="en-GB" sz="2400" dirty="0"/>
                        <a:t>English Text: </a:t>
                      </a:r>
                      <a:r>
                        <a:rPr lang="en-GB" sz="2400" dirty="0" smtClean="0"/>
                        <a:t>Viking</a:t>
                      </a:r>
                      <a:r>
                        <a:rPr lang="en-GB" sz="2400" baseline="0" dirty="0" smtClean="0"/>
                        <a:t> Voyagers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2765642">
                <a:tc>
                  <a:txBody>
                    <a:bodyPr/>
                    <a:lstStyle/>
                    <a:p>
                      <a:r>
                        <a:rPr lang="en-GB" sz="1200" u="sng" dirty="0"/>
                        <a:t>Lesson</a:t>
                      </a:r>
                      <a:r>
                        <a:rPr lang="en-GB" sz="1200" u="sng" baseline="0" dirty="0"/>
                        <a:t> 1:</a:t>
                      </a:r>
                    </a:p>
                    <a:p>
                      <a:r>
                        <a:rPr lang="en-GB" sz="1200" u="sng" baseline="0" dirty="0"/>
                        <a:t>WOW</a:t>
                      </a:r>
                      <a:r>
                        <a:rPr lang="en-GB" sz="800" u="none" baseline="0" dirty="0" smtClean="0"/>
                        <a:t>: Watch A Viking Village – Literacy Shed.  Brainstorm ideas of vocabulary to describe the village on the film clip. Use the vocabulary to model an oral commentary  of  a fly through of the village.</a:t>
                      </a:r>
                      <a:endParaRPr lang="en-GB" sz="800" u="none" baseline="0" dirty="0"/>
                    </a:p>
                    <a:p>
                      <a:r>
                        <a:rPr lang="en-GB" sz="1200" u="sng" baseline="0" dirty="0"/>
                        <a:t>Grammar</a:t>
                      </a:r>
                      <a:r>
                        <a:rPr lang="en-GB" sz="1200" u="none" baseline="0" dirty="0" smtClean="0"/>
                        <a:t>: </a:t>
                      </a:r>
                      <a:r>
                        <a:rPr lang="en-GB" sz="800" u="none" baseline="0" dirty="0" smtClean="0"/>
                        <a:t>Look at WAGOLL of a commentary fly through. Revise rainbow word classes.  Underline examples of word classes using rainbow colours.</a:t>
                      </a:r>
                      <a:endParaRPr lang="en-GB" sz="800" u="none" baseline="0" dirty="0"/>
                    </a:p>
                    <a:p>
                      <a:r>
                        <a:rPr lang="en-GB" sz="1200" u="sng" baseline="0" dirty="0" err="1"/>
                        <a:t>Oracy</a:t>
                      </a:r>
                      <a:r>
                        <a:rPr lang="en-GB" sz="1200" u="sng" baseline="0" dirty="0" smtClean="0"/>
                        <a:t>: </a:t>
                      </a:r>
                      <a:r>
                        <a:rPr lang="en-GB" sz="800" u="none" baseline="0" dirty="0" smtClean="0"/>
                        <a:t>Describe  the village from the film clip using the senses. Read aloud their own commentary fly through.</a:t>
                      </a:r>
                      <a:endParaRPr lang="en-GB" sz="800" u="none" baseline="0" dirty="0"/>
                    </a:p>
                    <a:p>
                      <a:r>
                        <a:rPr lang="en-GB" sz="1200" u="sng" dirty="0"/>
                        <a:t>Mighty Write</a:t>
                      </a:r>
                      <a:r>
                        <a:rPr lang="en-GB" sz="1200" u="sng" dirty="0" smtClean="0"/>
                        <a:t>:</a:t>
                      </a:r>
                      <a:r>
                        <a:rPr lang="en-GB" sz="1200" u="sng" baseline="0" dirty="0" smtClean="0"/>
                        <a:t> </a:t>
                      </a:r>
                      <a:r>
                        <a:rPr lang="en-GB" sz="800" u="none" baseline="0" dirty="0" smtClean="0"/>
                        <a:t>Model write using the WAGOLL to change the sentences. </a:t>
                      </a:r>
                      <a:r>
                        <a:rPr lang="en-GB" sz="800" u="none" baseline="0" dirty="0" err="1" smtClean="0"/>
                        <a:t>Chn</a:t>
                      </a:r>
                      <a:r>
                        <a:rPr lang="en-GB" sz="800" u="none" baseline="0" dirty="0" smtClean="0"/>
                        <a:t> work with a partner to write their own commentary fly through .</a:t>
                      </a:r>
                      <a:endParaRPr lang="en-GB" sz="800" u="none" dirty="0"/>
                    </a:p>
                    <a:p>
                      <a:r>
                        <a:rPr lang="en-GB" sz="1200" u="sng" baseline="0" dirty="0"/>
                        <a:t>Vocabulary</a:t>
                      </a:r>
                      <a:r>
                        <a:rPr lang="en-GB" sz="800" u="none" baseline="0" dirty="0" smtClean="0"/>
                        <a:t>:</a:t>
                      </a:r>
                      <a:endParaRPr lang="en-GB" sz="800" u="none" baseline="0" dirty="0"/>
                    </a:p>
                  </a:txBody>
                  <a:tcPr/>
                </a:tc>
                <a:tc>
                  <a:txBody>
                    <a:bodyPr/>
                    <a:lstStyle/>
                    <a:p>
                      <a:r>
                        <a:rPr lang="en-GB" sz="1200" u="sng" dirty="0"/>
                        <a:t>Lesson 2</a:t>
                      </a:r>
                      <a:r>
                        <a:rPr lang="en-GB" sz="1200" dirty="0"/>
                        <a:t>:</a:t>
                      </a:r>
                    </a:p>
                    <a:p>
                      <a:r>
                        <a:rPr lang="en-GB" sz="1200" u="sng" baseline="0" dirty="0"/>
                        <a:t>Intro</a:t>
                      </a:r>
                      <a:r>
                        <a:rPr lang="en-GB" sz="1200" u="sng" baseline="0" dirty="0" smtClean="0"/>
                        <a:t>: </a:t>
                      </a:r>
                      <a:r>
                        <a:rPr lang="en-GB" sz="800" u="none" baseline="0" dirty="0" smtClean="0"/>
                        <a:t>Show book cover and discuss title. Predict what the book will include. Read pages 24, 25.( without flap) Identify text type, audience and purpose . Identify key features / layout of this  text type. Begin working wall. Demonstrate how to make notes by summarising a sentence and generating a list of bullet points . </a:t>
                      </a:r>
                      <a:endParaRPr lang="en-GB" sz="800" u="none" baseline="0" dirty="0"/>
                    </a:p>
                    <a:p>
                      <a:r>
                        <a:rPr lang="en-GB" sz="1200" u="sng" baseline="0" dirty="0"/>
                        <a:t>Grammar</a:t>
                      </a:r>
                      <a:r>
                        <a:rPr lang="en-GB" sz="1200" u="none" baseline="0" dirty="0" smtClean="0"/>
                        <a:t>: </a:t>
                      </a:r>
                      <a:r>
                        <a:rPr lang="en-GB" sz="800" u="none" baseline="0" dirty="0" smtClean="0"/>
                        <a:t>Identify the subordinate and main clause in the text. Rearranging the clauses and discuss effect. Change the conjunction/connective to an alternative and discuss effect.</a:t>
                      </a:r>
                      <a:endParaRPr lang="en-GB" sz="800" u="none" baseline="0" dirty="0"/>
                    </a:p>
                    <a:p>
                      <a:r>
                        <a:rPr lang="en-GB" sz="1200" u="sng" baseline="0" dirty="0" err="1"/>
                        <a:t>Oracy</a:t>
                      </a:r>
                      <a:r>
                        <a:rPr lang="en-GB" sz="1200" u="sng" baseline="0" dirty="0" smtClean="0"/>
                        <a:t>: </a:t>
                      </a:r>
                      <a:r>
                        <a:rPr lang="en-GB" sz="800" u="none" baseline="0" dirty="0" smtClean="0"/>
                        <a:t>Describe and explain the effect of changing the position of clauses/ choice of connective.</a:t>
                      </a:r>
                      <a:endParaRPr lang="en-GB" sz="800" u="none" baseline="0" dirty="0"/>
                    </a:p>
                    <a:p>
                      <a:r>
                        <a:rPr lang="en-GB" sz="1200" u="sng" dirty="0"/>
                        <a:t>Mighty Write</a:t>
                      </a:r>
                      <a:r>
                        <a:rPr lang="en-GB" sz="1200" u="sng" dirty="0" smtClean="0"/>
                        <a:t>: </a:t>
                      </a:r>
                      <a:r>
                        <a:rPr lang="en-GB" sz="800" u="none" dirty="0" smtClean="0"/>
                        <a:t>Using sentence starters and bullet points, children</a:t>
                      </a:r>
                      <a:r>
                        <a:rPr lang="en-GB" sz="800" u="none" baseline="0" dirty="0" smtClean="0"/>
                        <a:t> w</a:t>
                      </a:r>
                      <a:r>
                        <a:rPr lang="en-GB" sz="800" u="none" dirty="0" smtClean="0"/>
                        <a:t>rite factual sentences in a formal style.</a:t>
                      </a:r>
                      <a:endParaRPr lang="en-GB" sz="800" u="none" dirty="0"/>
                    </a:p>
                    <a:p>
                      <a:r>
                        <a:rPr lang="en-GB" sz="1200" u="sng" baseline="0" dirty="0"/>
                        <a:t>Vocabulary</a:t>
                      </a:r>
                      <a:r>
                        <a:rPr lang="en-GB" sz="1200" u="sng" baseline="0" dirty="0" smtClean="0"/>
                        <a:t>:  </a:t>
                      </a:r>
                      <a:r>
                        <a:rPr lang="en-GB" sz="800" u="none" baseline="0" dirty="0" err="1" smtClean="0"/>
                        <a:t>scandinavians</a:t>
                      </a:r>
                      <a:r>
                        <a:rPr lang="en-GB" sz="800" u="none" baseline="0" dirty="0" smtClean="0"/>
                        <a:t>  simple  farmsteads  thatched  expeditions  oversee  bustling  trading  timber  scarce</a:t>
                      </a:r>
                      <a:endParaRPr lang="en-GB" sz="800" u="none" dirty="0"/>
                    </a:p>
                  </a:txBody>
                  <a:tcPr/>
                </a:tc>
                <a:tc>
                  <a:txBody>
                    <a:bodyPr/>
                    <a:lstStyle/>
                    <a:p>
                      <a:r>
                        <a:rPr lang="en-GB" sz="1200" u="sng" dirty="0"/>
                        <a:t>Lesson 3</a:t>
                      </a:r>
                      <a:r>
                        <a:rPr lang="en-GB" sz="1200" dirty="0"/>
                        <a:t>:</a:t>
                      </a:r>
                    </a:p>
                    <a:p>
                      <a:r>
                        <a:rPr lang="en-GB" sz="1200" u="sng" baseline="0" dirty="0"/>
                        <a:t>Intro</a:t>
                      </a:r>
                      <a:r>
                        <a:rPr lang="en-GB" sz="1200" u="sng" baseline="0" dirty="0" smtClean="0"/>
                        <a:t>: </a:t>
                      </a:r>
                      <a:r>
                        <a:rPr lang="en-GB" sz="800" u="none" baseline="0" dirty="0" smtClean="0"/>
                        <a:t>Reread pages 24, 25 (with flap) Discuss the purpose of including a flap. Revise text type, audience, purpose and features. Continue the list of bullet points from the previous day.</a:t>
                      </a:r>
                      <a:endParaRPr lang="en-GB" sz="800" u="none" baseline="0" dirty="0"/>
                    </a:p>
                    <a:p>
                      <a:r>
                        <a:rPr lang="en-GB" sz="1200" u="sng" baseline="0" dirty="0"/>
                        <a:t>Grammar</a:t>
                      </a:r>
                      <a:r>
                        <a:rPr lang="en-GB" sz="1200" u="none" baseline="0" dirty="0" smtClean="0"/>
                        <a:t>: </a:t>
                      </a:r>
                      <a:r>
                        <a:rPr lang="en-GB" sz="800" u="none" baseline="0" dirty="0" smtClean="0"/>
                        <a:t>Identify fronted adverbials and what type of adverbial it is. Rearrange the sentences so that it begins with a main clause/ subordinate clause and discuss effect.</a:t>
                      </a:r>
                    </a:p>
                    <a:p>
                      <a:r>
                        <a:rPr lang="en-GB" sz="1200" u="sng" baseline="0" dirty="0" err="1" smtClean="0"/>
                        <a:t>Oracy</a:t>
                      </a:r>
                      <a:r>
                        <a:rPr lang="en-GB" sz="1200" u="sng" baseline="0" dirty="0" smtClean="0"/>
                        <a:t>: </a:t>
                      </a:r>
                      <a:r>
                        <a:rPr lang="en-GB" sz="800" u="none" baseline="0" dirty="0" smtClean="0"/>
                        <a:t>Using bullet points, children take the position of a Viking and describe their lifestyle to a partner.</a:t>
                      </a:r>
                      <a:endParaRPr lang="en-GB" sz="800" u="none" baseline="0" dirty="0"/>
                    </a:p>
                    <a:p>
                      <a:r>
                        <a:rPr lang="en-GB" sz="1200" u="sng" dirty="0"/>
                        <a:t>Mighty Write</a:t>
                      </a:r>
                      <a:r>
                        <a:rPr lang="en-GB" sz="1200" u="sng" dirty="0" smtClean="0"/>
                        <a:t>:  </a:t>
                      </a:r>
                      <a:r>
                        <a:rPr lang="en-GB" sz="800" u="none" dirty="0" smtClean="0"/>
                        <a:t>Using sentence starters and bullet points, children</a:t>
                      </a:r>
                      <a:r>
                        <a:rPr lang="en-GB" sz="800" u="none" baseline="0" dirty="0" smtClean="0"/>
                        <a:t> w</a:t>
                      </a:r>
                      <a:r>
                        <a:rPr lang="en-GB" sz="800" u="none" dirty="0" smtClean="0"/>
                        <a:t>rite factual sentences in a formal style.</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heart  hearth  gathered  plummeted  shelter  status  pelts  limited  doubling</a:t>
                      </a:r>
                      <a:endParaRPr lang="en-GB" sz="800" u="none" baseline="0" dirty="0"/>
                    </a:p>
                  </a:txBody>
                  <a:tcPr/>
                </a:tc>
                <a:extLst>
                  <a:ext uri="{0D108BD9-81ED-4DB2-BD59-A6C34878D82A}">
                    <a16:rowId xmlns:a16="http://schemas.microsoft.com/office/drawing/2014/main" xmlns="" val="10001"/>
                  </a:ext>
                </a:extLst>
              </a:tr>
              <a:tr h="34129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r>
                        <a:rPr lang="en-GB" sz="1200" u="sng" baseline="0" dirty="0"/>
                        <a:t>Intro</a:t>
                      </a:r>
                      <a:r>
                        <a:rPr lang="en-GB" sz="1200" u="sng" baseline="0" dirty="0" smtClean="0"/>
                        <a:t>: </a:t>
                      </a:r>
                      <a:r>
                        <a:rPr lang="en-GB" sz="800" u="none" baseline="0" dirty="0" smtClean="0"/>
                        <a:t>Explain the task to the children- to plan and write a formal factual double spread page which will be part of a booklet about the Vikings.  Using bullet points, model how to organise the information into a planning sheet in the format of a spider web diagram. Share ideas for title and sub headings.   </a:t>
                      </a:r>
                      <a:endParaRPr lang="en-GB" sz="800" u="none" baseline="0" dirty="0"/>
                    </a:p>
                    <a:p>
                      <a:r>
                        <a:rPr lang="en-GB" sz="1200" u="sng" baseline="0" dirty="0"/>
                        <a:t>Grammar</a:t>
                      </a:r>
                      <a:r>
                        <a:rPr lang="en-GB" sz="1200" u="none" baseline="0" dirty="0" smtClean="0"/>
                        <a:t>: </a:t>
                      </a:r>
                      <a:r>
                        <a:rPr lang="en-GB" sz="800" u="none" baseline="0" dirty="0" smtClean="0"/>
                        <a:t>Revise key features, audience and purpose of a report. Revise assessment toolkit features and what should be included in their writing. Model how to use a bullet point to construct a sentence. Model how to use the assessment toolkit to guide their sentence writing.</a:t>
                      </a:r>
                      <a:endParaRPr lang="en-GB" sz="800" u="none" baseline="0" dirty="0"/>
                    </a:p>
                    <a:p>
                      <a:r>
                        <a:rPr lang="en-GB" sz="1200" u="sng" baseline="0" dirty="0" err="1" smtClean="0"/>
                        <a:t>Oracy</a:t>
                      </a:r>
                      <a:r>
                        <a:rPr lang="en-GB" sz="1200" u="sng" baseline="0" dirty="0" smtClean="0"/>
                        <a:t>: </a:t>
                      </a:r>
                      <a:r>
                        <a:rPr lang="en-GB" sz="800" u="none" baseline="0" dirty="0" smtClean="0"/>
                        <a:t>Rehearse sentences with their partner using Think, Say, Write, Read, Check  method. </a:t>
                      </a:r>
                      <a:endParaRPr lang="en-GB" sz="800" u="none" baseline="0" dirty="0"/>
                    </a:p>
                    <a:p>
                      <a:r>
                        <a:rPr lang="en-GB" sz="1200" u="sng" dirty="0" smtClean="0"/>
                        <a:t>Extended </a:t>
                      </a:r>
                      <a:r>
                        <a:rPr lang="en-GB" sz="1200" u="sng" dirty="0"/>
                        <a:t>Write</a:t>
                      </a:r>
                      <a:r>
                        <a:rPr lang="en-GB" sz="1200" u="sng" dirty="0" smtClean="0"/>
                        <a:t>: </a:t>
                      </a:r>
                      <a:r>
                        <a:rPr lang="en-GB" sz="800" u="none" dirty="0" smtClean="0"/>
                        <a:t>Children work with a partner to write their report</a:t>
                      </a:r>
                      <a:r>
                        <a:rPr lang="en-GB" sz="800" u="none" baseline="0" dirty="0" smtClean="0"/>
                        <a:t> about Viking life.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Revise all </a:t>
                      </a:r>
                      <a:endParaRPr lang="en-GB" sz="800" u="none" dirty="0"/>
                    </a:p>
                  </a:txBody>
                  <a:tcPr/>
                </a:tc>
                <a:tc>
                  <a:txBody>
                    <a:bodyPr/>
                    <a:lstStyle/>
                    <a:p>
                      <a:r>
                        <a:rPr lang="en-GB" sz="1200" u="sng" dirty="0"/>
                        <a:t>Lesson 5</a:t>
                      </a:r>
                      <a:r>
                        <a:rPr lang="en-GB" sz="1200" dirty="0"/>
                        <a:t>:</a:t>
                      </a:r>
                    </a:p>
                    <a:p>
                      <a:r>
                        <a:rPr lang="en-GB" sz="1200" u="sng" baseline="0" dirty="0"/>
                        <a:t>Intro</a:t>
                      </a:r>
                      <a:r>
                        <a:rPr lang="en-GB" sz="800" u="none" baseline="0" dirty="0" smtClean="0"/>
                        <a:t>:  After marking, identify and address any class issues from their writing. Give children time to edit and improve their writing. </a:t>
                      </a:r>
                      <a:endParaRPr lang="en-GB" sz="800" u="none" baseline="0" dirty="0"/>
                    </a:p>
                    <a:p>
                      <a:r>
                        <a:rPr lang="en-GB" sz="1200" u="sng" baseline="0" dirty="0"/>
                        <a:t>Grammar</a:t>
                      </a:r>
                      <a:r>
                        <a:rPr lang="en-GB" sz="1200" u="none" baseline="0" dirty="0" smtClean="0"/>
                        <a:t>: </a:t>
                      </a:r>
                      <a:r>
                        <a:rPr lang="en-GB" sz="800" u="none" baseline="0" dirty="0" smtClean="0"/>
                        <a:t>Address class issues/ individual targets</a:t>
                      </a:r>
                      <a:endParaRPr lang="en-GB" sz="800" u="none" baseline="0" dirty="0"/>
                    </a:p>
                    <a:p>
                      <a:r>
                        <a:rPr lang="en-GB" sz="1200" u="sng" baseline="0" dirty="0" err="1"/>
                        <a:t>Oracy</a:t>
                      </a:r>
                      <a:r>
                        <a:rPr lang="en-GB" sz="1200" u="sng" baseline="0" dirty="0" smtClean="0"/>
                        <a:t>: </a:t>
                      </a:r>
                      <a:r>
                        <a:rPr lang="en-GB" sz="800" u="none" baseline="0" dirty="0" smtClean="0"/>
                        <a:t>Share their writing with another partnership. Articulate their responses after listening to a report by another partnership</a:t>
                      </a:r>
                      <a:r>
                        <a:rPr lang="en-GB" sz="1200" u="sng" baseline="0" dirty="0" smtClean="0"/>
                        <a:t>.</a:t>
                      </a:r>
                      <a:endParaRPr lang="en-GB" sz="800" u="none" baseline="0" dirty="0"/>
                    </a:p>
                    <a:p>
                      <a:r>
                        <a:rPr lang="en-GB" sz="1200" u="sng" dirty="0" smtClean="0"/>
                        <a:t>Extended </a:t>
                      </a:r>
                      <a:r>
                        <a:rPr lang="en-GB" sz="1200" u="sng" dirty="0"/>
                        <a:t>Write</a:t>
                      </a:r>
                      <a:r>
                        <a:rPr lang="en-GB" sz="1200" u="sng" dirty="0" smtClean="0"/>
                        <a:t>: </a:t>
                      </a:r>
                      <a:r>
                        <a:rPr lang="en-GB" sz="800" u="none" dirty="0" smtClean="0"/>
                        <a:t>Plan the layout for their writing. Children rewrite</a:t>
                      </a:r>
                      <a:r>
                        <a:rPr lang="en-GB" sz="800" u="none" baseline="0" dirty="0" smtClean="0"/>
                        <a:t> their writing as a double spread page either handwritten or using computer. Include illustrations and a flap.</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none" baseline="0" dirty="0" smtClean="0"/>
                        <a:t>:  </a:t>
                      </a:r>
                      <a:endParaRPr lang="en-GB" sz="800" u="none" dirty="0"/>
                    </a:p>
                  </a:txBody>
                  <a:tcPr/>
                </a:tc>
                <a:tc>
                  <a:txBody>
                    <a:bodyPr/>
                    <a:lstStyle/>
                    <a:p>
                      <a:r>
                        <a:rPr lang="en-GB" sz="1200" u="sng" dirty="0"/>
                        <a:t>Lesson 6</a:t>
                      </a:r>
                      <a:r>
                        <a:rPr lang="en-GB" sz="1200" dirty="0"/>
                        <a:t>: </a:t>
                      </a:r>
                    </a:p>
                    <a:p>
                      <a:r>
                        <a:rPr lang="en-GB" sz="1200" u="sng" baseline="0" dirty="0" smtClean="0"/>
                        <a:t>WOW:  </a:t>
                      </a:r>
                      <a:r>
                        <a:rPr lang="en-GB" sz="800" u="none" baseline="0" dirty="0" smtClean="0"/>
                        <a:t>Watch horrible histories season 2 Vicious  Vikings.  Read page 48. Demonstrate how to make notes by summarising a sentence and generating a list of bullet points . Make a list of fronted adverbials. Revise type of fronted adverbials using chart. Recreate sentences orally.</a:t>
                      </a:r>
                      <a:endParaRPr lang="en-GB" sz="800" u="none" baseline="0" dirty="0"/>
                    </a:p>
                    <a:p>
                      <a:r>
                        <a:rPr lang="en-GB" sz="1200" u="sng" baseline="0" dirty="0"/>
                        <a:t>Grammar</a:t>
                      </a:r>
                      <a:r>
                        <a:rPr lang="en-GB" sz="1200" u="none" baseline="0" dirty="0" smtClean="0"/>
                        <a:t>: </a:t>
                      </a:r>
                      <a:r>
                        <a:rPr lang="en-GB" sz="800" u="none" baseline="0" dirty="0" smtClean="0"/>
                        <a:t>Dashes/ Brackets to add extra information/ add an explanation. Look at examples in the text to teach . </a:t>
                      </a:r>
                      <a:endParaRPr lang="en-GB" sz="800" u="none" baseline="0" dirty="0"/>
                    </a:p>
                    <a:p>
                      <a:r>
                        <a:rPr lang="en-GB" sz="1200" u="sng" baseline="0" dirty="0" err="1" smtClean="0"/>
                        <a:t>Oracy</a:t>
                      </a:r>
                      <a:r>
                        <a:rPr lang="en-GB" sz="1200" u="sng" baseline="0" dirty="0" smtClean="0"/>
                        <a:t>: </a:t>
                      </a:r>
                      <a:r>
                        <a:rPr lang="en-GB" sz="800" u="none" baseline="0" dirty="0" smtClean="0"/>
                        <a:t>Think and say a sentence to their partner using the bullet points and fronted adverbials.</a:t>
                      </a:r>
                      <a:endParaRPr lang="en-GB" sz="800" u="none" baseline="0" dirty="0"/>
                    </a:p>
                    <a:p>
                      <a:r>
                        <a:rPr lang="en-GB" sz="1200" u="sng" dirty="0" smtClean="0"/>
                        <a:t>Mighty</a:t>
                      </a:r>
                      <a:r>
                        <a:rPr lang="en-GB" sz="1200" u="sng" baseline="0" dirty="0" smtClean="0"/>
                        <a:t> </a:t>
                      </a:r>
                      <a:r>
                        <a:rPr lang="en-GB" sz="1200" u="sng" dirty="0" smtClean="0"/>
                        <a:t>Write: </a:t>
                      </a:r>
                      <a:r>
                        <a:rPr lang="en-GB" sz="800" u="none" dirty="0" smtClean="0"/>
                        <a:t>Give children a sentence</a:t>
                      </a:r>
                      <a:r>
                        <a:rPr lang="en-GB" sz="800" u="none" baseline="0" dirty="0" smtClean="0"/>
                        <a:t>, they add a dash or brackets to add an explanation. In pairs create their own sentences to include an explanation and choice of dash or bracket.</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smtClean="0"/>
                        <a:t> ferocious  raiding  expeditions  expand  honourable  occupation  glorious  merchants  blacksmiths  sturdy  status  brutal  frenzy  </a:t>
                      </a:r>
                      <a:endParaRPr lang="en-GB" sz="8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800" dirty="0"/>
                    </a:p>
                  </a:txBody>
                  <a:tcPr/>
                </a:tc>
                <a:extLst>
                  <a:ext uri="{0D108BD9-81ED-4DB2-BD59-A6C34878D82A}">
                    <a16:rowId xmlns:a16="http://schemas.microsoft.com/office/drawing/2014/main" xmlns="" val="10002"/>
                  </a:ext>
                </a:extLst>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98796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679406">
                <a:tc gridSpan="3">
                  <a:txBody>
                    <a:bodyPr/>
                    <a:lstStyle/>
                    <a:p>
                      <a:r>
                        <a:rPr lang="en-GB" sz="2400" dirty="0"/>
                        <a:t>English Text: </a:t>
                      </a:r>
                      <a:r>
                        <a:rPr lang="en-GB" sz="2400" dirty="0" smtClean="0"/>
                        <a:t>Viking</a:t>
                      </a:r>
                      <a:r>
                        <a:rPr lang="en-GB" sz="2400" baseline="0" dirty="0" smtClean="0"/>
                        <a:t> Voyagers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2765642">
                <a:tc>
                  <a:txBody>
                    <a:bodyPr/>
                    <a:lstStyle/>
                    <a:p>
                      <a:r>
                        <a:rPr lang="en-GB" sz="1200" u="sng" dirty="0"/>
                        <a:t>Lesson</a:t>
                      </a:r>
                      <a:r>
                        <a:rPr lang="en-GB" sz="1200" u="sng" baseline="0" dirty="0"/>
                        <a:t> </a:t>
                      </a:r>
                      <a:r>
                        <a:rPr lang="en-GB" sz="1200" u="sng" baseline="0" dirty="0" smtClean="0"/>
                        <a:t>7:</a:t>
                      </a:r>
                      <a:endParaRPr lang="en-GB" sz="1200" u="sng" baseline="0" dirty="0"/>
                    </a:p>
                    <a:p>
                      <a:r>
                        <a:rPr lang="en-GB" sz="1200" u="sng" baseline="0" dirty="0" smtClean="0"/>
                        <a:t>Intro: </a:t>
                      </a:r>
                      <a:r>
                        <a:rPr lang="en-GB" sz="800" u="none" baseline="0" dirty="0" smtClean="0"/>
                        <a:t>Share sentences from the previous day. Read page 49. Discuss the purpose of opening  with a question.  Quickly  revise the 3 sentence types and identify in text. Children make notes by summarising a sentence and generating a list of bullet points . </a:t>
                      </a:r>
                      <a:endParaRPr lang="en-GB" sz="800" u="none" baseline="0" dirty="0"/>
                    </a:p>
                    <a:p>
                      <a:r>
                        <a:rPr lang="en-GB" sz="1200" u="sng" baseline="0" dirty="0"/>
                        <a:t>Grammar</a:t>
                      </a:r>
                      <a:r>
                        <a:rPr lang="en-GB" sz="1200" u="none" baseline="0" dirty="0" smtClean="0"/>
                        <a:t>: </a:t>
                      </a:r>
                      <a:r>
                        <a:rPr lang="en-GB" sz="800" u="none" baseline="0" dirty="0" smtClean="0"/>
                        <a:t>Look at  how the connectives especially and however are used in the text. </a:t>
                      </a:r>
                      <a:endParaRPr lang="en-GB" sz="800" u="none" baseline="0" dirty="0"/>
                    </a:p>
                    <a:p>
                      <a:r>
                        <a:rPr lang="en-GB" sz="1200" u="sng" baseline="0" dirty="0" err="1"/>
                        <a:t>Oracy</a:t>
                      </a:r>
                      <a:r>
                        <a:rPr lang="en-GB" sz="1200" u="sng" baseline="0" dirty="0" smtClean="0"/>
                        <a:t>: </a:t>
                      </a:r>
                      <a:r>
                        <a:rPr lang="en-GB" sz="800" u="none" baseline="0" dirty="0" smtClean="0"/>
                        <a:t>Think and say sentences using especially and however by changing the vocabulary in a clause.</a:t>
                      </a:r>
                      <a:endParaRPr lang="en-GB" sz="800" u="none" baseline="0" dirty="0"/>
                    </a:p>
                    <a:p>
                      <a:r>
                        <a:rPr lang="en-GB" sz="1200" u="sng" dirty="0" smtClean="0"/>
                        <a:t>Extended</a:t>
                      </a:r>
                      <a:r>
                        <a:rPr lang="en-GB" sz="1200" u="sng" baseline="0" dirty="0" smtClean="0"/>
                        <a:t> </a:t>
                      </a:r>
                      <a:r>
                        <a:rPr lang="en-GB" sz="1200" u="sng" dirty="0" smtClean="0"/>
                        <a:t>Write:  </a:t>
                      </a:r>
                      <a:r>
                        <a:rPr lang="en-GB" sz="800" u="none" dirty="0" smtClean="0"/>
                        <a:t>Children work with a partner to  </a:t>
                      </a:r>
                      <a:r>
                        <a:rPr lang="en-GB" sz="800" u="none" baseline="0" dirty="0" smtClean="0"/>
                        <a:t>organise the information into a planning sheet in the format of a spider web diagram. Share ideas for title and sub headings.  Children write their report independently.</a:t>
                      </a:r>
                      <a:endParaRPr lang="en-GB" sz="800" u="none" dirty="0"/>
                    </a:p>
                    <a:p>
                      <a:r>
                        <a:rPr lang="en-GB" sz="1200" u="sng" baseline="0" dirty="0" smtClean="0"/>
                        <a:t>Vocabulary</a:t>
                      </a:r>
                      <a:r>
                        <a:rPr lang="en-GB" sz="800" u="none" baseline="0" dirty="0" smtClean="0"/>
                        <a:t>: territory   limited  opportunities  milder  factor  tempting  fortune  </a:t>
                      </a:r>
                      <a:endParaRPr lang="en-GB" sz="800" u="none" baseline="0" dirty="0"/>
                    </a:p>
                  </a:txBody>
                  <a:tcPr/>
                </a:tc>
                <a:tc>
                  <a:txBody>
                    <a:bodyPr/>
                    <a:lstStyle/>
                    <a:p>
                      <a:r>
                        <a:rPr lang="en-GB" sz="1200" u="sng" dirty="0"/>
                        <a:t>Lesson </a:t>
                      </a:r>
                      <a:r>
                        <a:rPr lang="en-GB" sz="1200" u="sng" dirty="0" smtClean="0"/>
                        <a:t>8</a:t>
                      </a:r>
                      <a:r>
                        <a:rPr lang="en-GB" sz="1200" dirty="0" smtClean="0"/>
                        <a:t>:</a:t>
                      </a:r>
                      <a:endParaRPr lang="en-GB" sz="1200" dirty="0"/>
                    </a:p>
                    <a:p>
                      <a:r>
                        <a:rPr lang="en-GB" sz="1200" u="sng" baseline="0" dirty="0"/>
                        <a:t>Intro</a:t>
                      </a:r>
                      <a:r>
                        <a:rPr lang="en-GB" sz="1200" u="sng" baseline="0" dirty="0" smtClean="0"/>
                        <a:t>: </a:t>
                      </a:r>
                      <a:r>
                        <a:rPr lang="en-GB" sz="800" u="none" baseline="0" dirty="0" smtClean="0"/>
                        <a:t>After marking, identify and address any class issues from their writing. Give children time to edit and improve their writing. </a:t>
                      </a:r>
                      <a:endParaRPr lang="en-GB" sz="800" u="none" baseline="0" dirty="0"/>
                    </a:p>
                    <a:p>
                      <a:r>
                        <a:rPr lang="en-GB" sz="1200" u="sng" baseline="0" dirty="0" smtClean="0"/>
                        <a:t>Grammar</a:t>
                      </a:r>
                      <a:r>
                        <a:rPr lang="en-GB" sz="1200" u="none" baseline="0" dirty="0" smtClean="0"/>
                        <a:t>: </a:t>
                      </a:r>
                      <a:r>
                        <a:rPr lang="en-GB" sz="800" u="none" baseline="0" dirty="0" smtClean="0"/>
                        <a:t>Address class issues/ individual targets</a:t>
                      </a:r>
                      <a:endParaRPr lang="en-GB" sz="800" u="none" baseline="0" dirty="0"/>
                    </a:p>
                    <a:p>
                      <a:r>
                        <a:rPr lang="en-GB" sz="1200" u="sng" baseline="0" dirty="0" err="1"/>
                        <a:t>Oracy</a:t>
                      </a:r>
                      <a:r>
                        <a:rPr lang="en-GB" sz="1200" u="sng" baseline="0" dirty="0" smtClean="0"/>
                        <a:t>: </a:t>
                      </a:r>
                      <a:r>
                        <a:rPr lang="en-GB" sz="800" u="none" baseline="0" dirty="0" smtClean="0"/>
                        <a:t>Share their writing with another partnership. Articulate their responses after listening to a report by another partnership</a:t>
                      </a:r>
                      <a:r>
                        <a:rPr lang="en-GB" sz="1200" u="sng" baseline="0" dirty="0" smtClean="0"/>
                        <a:t>.</a:t>
                      </a:r>
                      <a:endParaRPr lang="en-GB" sz="800" u="none" baseline="0" dirty="0"/>
                    </a:p>
                    <a:p>
                      <a:r>
                        <a:rPr lang="en-GB" sz="1200" u="sng" dirty="0" smtClean="0"/>
                        <a:t>Extended</a:t>
                      </a:r>
                      <a:r>
                        <a:rPr lang="en-GB" sz="1200" u="sng" baseline="0" dirty="0" smtClean="0"/>
                        <a:t> </a:t>
                      </a:r>
                      <a:r>
                        <a:rPr lang="en-GB" sz="1200" u="sng" dirty="0" smtClean="0"/>
                        <a:t>Write: </a:t>
                      </a:r>
                      <a:r>
                        <a:rPr lang="en-GB" sz="800" u="none" dirty="0" smtClean="0"/>
                        <a:t>Plan the layout for their writing. Children rewrite</a:t>
                      </a:r>
                      <a:r>
                        <a:rPr lang="en-GB" sz="800" u="none" baseline="0" dirty="0" smtClean="0"/>
                        <a:t> their writing as a double spread page either handwritten or using computer. Include illustrations and a flap.</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800" u="none" baseline="0" dirty="0" smtClean="0"/>
                        <a:t>:  </a:t>
                      </a:r>
                      <a:r>
                        <a:rPr lang="en-GB" sz="800" u="none" baseline="0" dirty="0" smtClean="0"/>
                        <a:t>Hyphenated words – hand-to-hand   </a:t>
                      </a:r>
                      <a:r>
                        <a:rPr lang="en-GB" sz="800" u="none" baseline="0" smtClean="0"/>
                        <a:t>chain-mail  pre-battle  </a:t>
                      </a:r>
                      <a:endParaRPr lang="en-GB" sz="800" u="none" dirty="0" smtClean="0"/>
                    </a:p>
                  </a:txBody>
                  <a:tcPr/>
                </a:tc>
                <a:tc>
                  <a:txBody>
                    <a:bodyPr/>
                    <a:lstStyle/>
                    <a:p>
                      <a:r>
                        <a:rPr lang="en-GB" sz="1200" u="sng" dirty="0"/>
                        <a:t>Lesson </a:t>
                      </a:r>
                      <a:r>
                        <a:rPr lang="en-GB" sz="1200" u="sng" dirty="0" smtClean="0"/>
                        <a:t>9</a:t>
                      </a:r>
                      <a:r>
                        <a:rPr lang="en-GB" sz="1200" dirty="0" smtClean="0"/>
                        <a:t>:</a:t>
                      </a:r>
                      <a:endParaRPr lang="en-GB" sz="1200" dirty="0"/>
                    </a:p>
                    <a:p>
                      <a:r>
                        <a:rPr lang="en-GB" sz="1200" u="sng" baseline="0" dirty="0"/>
                        <a:t>Intro</a:t>
                      </a:r>
                      <a:r>
                        <a:rPr lang="en-GB" sz="1200" u="sng" baseline="0" dirty="0" smtClean="0"/>
                        <a:t>:  </a:t>
                      </a:r>
                      <a:r>
                        <a:rPr lang="en-GB" sz="800" u="none" baseline="0" dirty="0" smtClean="0"/>
                        <a:t>Give children the titles of the pages from the book. Independently children choose a page from the book to explore. Children make notes by summarising a sentence and generating a list of bullet points . </a:t>
                      </a:r>
                      <a:endParaRPr lang="en-GB" sz="800" u="none" baseline="0" dirty="0"/>
                    </a:p>
                    <a:p>
                      <a:r>
                        <a:rPr lang="en-GB" sz="1200" u="sng" baseline="0" dirty="0"/>
                        <a:t>Grammar</a:t>
                      </a:r>
                      <a:r>
                        <a:rPr lang="en-GB" sz="1200" u="none" baseline="0" dirty="0" smtClean="0"/>
                        <a:t>: </a:t>
                      </a:r>
                      <a:r>
                        <a:rPr lang="en-GB" sz="800" u="none" baseline="0" dirty="0" smtClean="0"/>
                        <a:t>Revise key features, audience and purpose of a report. Revise assessment toolkit features and what should be included in their writing. Model how to use a bullet point to construct a sentence. Model how to use the assessment toolkit to guide their sentence writing.</a:t>
                      </a:r>
                    </a:p>
                    <a:p>
                      <a:r>
                        <a:rPr lang="en-GB" sz="1200" u="sng" baseline="0" dirty="0" err="1" smtClean="0"/>
                        <a:t>Oracy</a:t>
                      </a:r>
                      <a:r>
                        <a:rPr lang="en-GB" sz="1200" u="sng" baseline="0" dirty="0" smtClean="0"/>
                        <a:t>: </a:t>
                      </a:r>
                      <a:r>
                        <a:rPr lang="en-GB" sz="800" u="none" baseline="0" dirty="0" smtClean="0"/>
                        <a:t>Share their booklets with another class/ parents</a:t>
                      </a:r>
                      <a:endParaRPr lang="en-GB" sz="800" u="none" baseline="0" dirty="0"/>
                    </a:p>
                    <a:p>
                      <a:r>
                        <a:rPr lang="en-GB" sz="1200" u="sng" dirty="0" smtClean="0"/>
                        <a:t>Assessment</a:t>
                      </a:r>
                      <a:r>
                        <a:rPr lang="en-GB" sz="1200" u="sng" baseline="0" dirty="0" smtClean="0"/>
                        <a:t> task</a:t>
                      </a:r>
                      <a:r>
                        <a:rPr lang="en-GB" sz="1200" u="sng" dirty="0" smtClean="0"/>
                        <a:t>: </a:t>
                      </a:r>
                      <a:r>
                        <a:rPr lang="en-GB" sz="800" u="none" dirty="0" smtClean="0"/>
                        <a:t>Independently plan the layout for their writing. Children write</a:t>
                      </a:r>
                      <a:r>
                        <a:rPr lang="en-GB" sz="800" u="none" baseline="0" dirty="0" smtClean="0"/>
                        <a:t> their report on their chosen topic.. After  marking and editing, c</a:t>
                      </a:r>
                      <a:r>
                        <a:rPr lang="en-GB" sz="800" u="none" dirty="0" smtClean="0"/>
                        <a:t>hildren rewrite</a:t>
                      </a:r>
                      <a:r>
                        <a:rPr lang="en-GB" sz="800" u="none" baseline="0" dirty="0" smtClean="0"/>
                        <a:t> their writing as a double spread page either handwritten or using computer. Include illustrations and a flap. This will be added to their previous pages . Form into a booklet with a front cover, back cover with a blurb and a contents page.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Revise fronted adverbials for children to include in their writing</a:t>
                      </a:r>
                      <a:endParaRPr lang="en-GB" sz="800" u="none" baseline="0" dirty="0"/>
                    </a:p>
                  </a:txBody>
                  <a:tcPr/>
                </a:tc>
                <a:extLst>
                  <a:ext uri="{0D108BD9-81ED-4DB2-BD59-A6C34878D82A}">
                    <a16:rowId xmlns:a16="http://schemas.microsoft.com/office/drawing/2014/main" xmlns="" val="10001"/>
                  </a:ext>
                </a:extLst>
              </a:tr>
              <a:tr h="34129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dirty="0"/>
                    </a:p>
                  </a:txBody>
                  <a:tcPr/>
                </a:tc>
                <a:tc>
                  <a:txBody>
                    <a:bodyPr/>
                    <a:lstStyle/>
                    <a:p>
                      <a:endParaRPr lang="en-GB" sz="800" u="non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800" dirty="0"/>
                    </a:p>
                  </a:txBody>
                  <a:tcPr/>
                </a:tc>
                <a:extLst>
                  <a:ext uri="{0D108BD9-81ED-4DB2-BD59-A6C34878D82A}">
                    <a16:rowId xmlns:a16="http://schemas.microsoft.com/office/drawing/2014/main" xmlns="" val="10002"/>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71604" cy="6858000"/>
          </a:xfrm>
          <a:solidFill>
            <a:srgbClr val="FF66FF"/>
          </a:solidFill>
        </p:spPr>
        <p:txBody>
          <a:bodyPr/>
          <a:lstStyle/>
          <a:p>
            <a:endParaRPr lang="en-US" dirty="0"/>
          </a:p>
        </p:txBody>
      </p:sp>
      <p:pic>
        <p:nvPicPr>
          <p:cNvPr id="1027" name="Picture 3" descr="C:\Users\Teacher\Pictures\Reb51665e901f1908c89caef3ffcb6ffd.png"/>
          <p:cNvPicPr>
            <a:picLocks noGrp="1" noChangeAspect="1" noChangeArrowheads="1"/>
          </p:cNvPicPr>
          <p:nvPr>
            <p:ph idx="1"/>
          </p:nvPr>
        </p:nvPicPr>
        <p:blipFill>
          <a:blip r:embed="rId2"/>
          <a:srcRect/>
          <a:stretch>
            <a:fillRect/>
          </a:stretch>
        </p:blipFill>
        <p:spPr bwMode="auto">
          <a:xfrm>
            <a:off x="1611510" y="-31532"/>
            <a:ext cx="5889447" cy="6889531"/>
          </a:xfrm>
          <a:prstGeom prst="rect">
            <a:avLst/>
          </a:prstGeom>
          <a:noFill/>
        </p:spPr>
      </p:pic>
      <p:sp>
        <p:nvSpPr>
          <p:cNvPr id="6" name="Rectangle 5"/>
          <p:cNvSpPr/>
          <p:nvPr/>
        </p:nvSpPr>
        <p:spPr>
          <a:xfrm>
            <a:off x="7500958" y="0"/>
            <a:ext cx="1643042" cy="6858000"/>
          </a:xfrm>
          <a:prstGeom prst="rect">
            <a:avLst/>
          </a:prstGeom>
          <a:solidFill>
            <a:srgbClr val="FF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1"/>
          <a:ext cx="9144000" cy="7277079"/>
        </p:xfrm>
        <a:graphic>
          <a:graphicData uri="http://schemas.openxmlformats.org/drawingml/2006/table">
            <a:tbl>
              <a:tblPr firstRow="1" bandRow="1">
                <a:tableStyleId>{5C22544A-7EE6-4342-B048-85BDC9FD1C3A}</a:tableStyleId>
              </a:tblPr>
              <a:tblGrid>
                <a:gridCol w="3048000"/>
                <a:gridCol w="3048000"/>
                <a:gridCol w="3048000"/>
              </a:tblGrid>
              <a:tr h="472538">
                <a:tc gridSpan="3">
                  <a:txBody>
                    <a:bodyPr/>
                    <a:lstStyle/>
                    <a:p>
                      <a:r>
                        <a:rPr lang="en-GB" sz="2400" dirty="0" smtClean="0"/>
                        <a:t>English Text: Poetic Language</a:t>
                      </a:r>
                      <a:endParaRPr lang="en-GB" sz="2400" dirty="0"/>
                    </a:p>
                  </a:txBody>
                  <a:tcPr/>
                </a:tc>
                <a:tc hMerge="1">
                  <a:txBody>
                    <a:bodyPr/>
                    <a:lstStyle/>
                    <a:p>
                      <a:endParaRPr lang="en-GB" dirty="0"/>
                    </a:p>
                  </a:txBody>
                  <a:tcPr/>
                </a:tc>
                <a:tc hMerge="1">
                  <a:txBody>
                    <a:bodyPr/>
                    <a:lstStyle/>
                    <a:p>
                      <a:endParaRPr lang="en-GB" dirty="0"/>
                    </a:p>
                  </a:txBody>
                  <a:tcPr/>
                </a:tc>
              </a:tr>
              <a:tr h="3370768">
                <a:tc>
                  <a:txBody>
                    <a:bodyPr/>
                    <a:lstStyle/>
                    <a:p>
                      <a:r>
                        <a:rPr lang="en-GB" sz="1200" u="sng" dirty="0" smtClean="0"/>
                        <a:t>Lesson</a:t>
                      </a:r>
                      <a:r>
                        <a:rPr lang="en-GB" sz="1200" u="sng" baseline="0" dirty="0" smtClean="0"/>
                        <a:t> 1:</a:t>
                      </a:r>
                    </a:p>
                    <a:p>
                      <a:pPr lvl="0"/>
                      <a:r>
                        <a:rPr lang="en-GB" sz="1200" u="sng" baseline="0" dirty="0" smtClean="0"/>
                        <a:t>WOW: </a:t>
                      </a:r>
                      <a:r>
                        <a:rPr lang="en-GB" sz="800" kern="1200" dirty="0" smtClean="0">
                          <a:solidFill>
                            <a:schemeClr val="dk1"/>
                          </a:solidFill>
                          <a:latin typeface="+mn-lt"/>
                          <a:ea typeface="+mn-ea"/>
                          <a:cs typeface="+mn-cs"/>
                        </a:rPr>
                        <a:t>With children in a circle, mysteriously produce mystery objects (</a:t>
                      </a:r>
                      <a:r>
                        <a:rPr lang="en-GB" sz="800" i="1" kern="1200" dirty="0" smtClean="0">
                          <a:solidFill>
                            <a:schemeClr val="dk1"/>
                          </a:solidFill>
                          <a:latin typeface="+mn-lt"/>
                          <a:ea typeface="+mn-ea"/>
                          <a:cs typeface="+mn-cs"/>
                        </a:rPr>
                        <a:t>see teacher’s notes</a:t>
                      </a:r>
                      <a:r>
                        <a:rPr lang="en-GB" sz="800" kern="1200" dirty="0" smtClean="0">
                          <a:solidFill>
                            <a:schemeClr val="dk1"/>
                          </a:solidFill>
                          <a:latin typeface="+mn-lt"/>
                          <a:ea typeface="+mn-ea"/>
                          <a:cs typeface="+mn-cs"/>
                        </a:rPr>
                        <a:t>). Can children guess the link? Pass them round, encouraging children to look carefully at them and discuss what they see. </a:t>
                      </a:r>
                      <a:r>
                        <a:rPr lang="en-US" sz="800" kern="1200" dirty="0" smtClean="0">
                          <a:solidFill>
                            <a:schemeClr val="dk1"/>
                          </a:solidFill>
                          <a:latin typeface="+mn-lt"/>
                          <a:ea typeface="+mn-ea"/>
                          <a:cs typeface="+mn-cs"/>
                        </a:rPr>
                        <a:t>R</a:t>
                      </a:r>
                      <a:r>
                        <a:rPr lang="en-GB" sz="800" kern="1200" dirty="0" err="1" smtClean="0">
                          <a:solidFill>
                            <a:schemeClr val="dk1"/>
                          </a:solidFill>
                          <a:latin typeface="+mn-lt"/>
                          <a:ea typeface="+mn-ea"/>
                          <a:cs typeface="+mn-cs"/>
                        </a:rPr>
                        <a:t>ead</a:t>
                      </a:r>
                      <a:r>
                        <a:rPr lang="en-GB" sz="800" kern="1200" dirty="0" smtClean="0">
                          <a:solidFill>
                            <a:schemeClr val="dk1"/>
                          </a:solidFill>
                          <a:latin typeface="+mn-lt"/>
                          <a:ea typeface="+mn-ea"/>
                          <a:cs typeface="+mn-cs"/>
                        </a:rPr>
                        <a:t> ‘The Words of Poems’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Can children spot the link now? How can these objects all be poetry?</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dirty="0" smtClean="0">
                          <a:solidFill>
                            <a:schemeClr val="dk1"/>
                          </a:solidFill>
                          <a:latin typeface="+mn-lt"/>
                          <a:ea typeface="+mn-ea"/>
                          <a:cs typeface="+mn-cs"/>
                        </a:rPr>
                        <a:t>Read ‘The Words of Poems’ together.</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 Discuss</a:t>
                      </a:r>
                      <a:r>
                        <a:rPr lang="en-GB" sz="800" kern="1200" baseline="0" dirty="0" smtClean="0">
                          <a:solidFill>
                            <a:schemeClr val="dk1"/>
                          </a:solidFill>
                          <a:latin typeface="+mn-lt"/>
                          <a:ea typeface="+mn-ea"/>
                          <a:cs typeface="+mn-cs"/>
                        </a:rPr>
                        <a:t> poetic terms and identify  any in the poem: stanzas  rhythm  </a:t>
                      </a:r>
                      <a:r>
                        <a:rPr lang="en-GB" sz="800" b="0" u="none" dirty="0" smtClean="0"/>
                        <a:t>rhyme  alliteration</a:t>
                      </a:r>
                      <a:r>
                        <a:rPr lang="en-GB" sz="800" b="0" u="none" kern="1200" baseline="0" dirty="0" smtClean="0">
                          <a:solidFill>
                            <a:schemeClr val="dk1"/>
                          </a:solidFill>
                          <a:latin typeface="+mn-lt"/>
                          <a:ea typeface="+mn-ea"/>
                          <a:cs typeface="+mn-cs"/>
                        </a:rPr>
                        <a:t>   </a:t>
                      </a:r>
                      <a:r>
                        <a:rPr lang="en-GB" sz="800" b="0" u="none" kern="1200" dirty="0" smtClean="0">
                          <a:solidFill>
                            <a:schemeClr val="dk1"/>
                          </a:solidFill>
                          <a:latin typeface="+mn-lt"/>
                          <a:ea typeface="+mn-ea"/>
                          <a:cs typeface="+mn-cs"/>
                        </a:rPr>
                        <a:t>Repetition  Simile  Metaphor  Personification  Imagery</a:t>
                      </a:r>
                      <a:endParaRPr lang="en-US" sz="800" b="0" u="none"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word classes and identify in the poem: nouns, adverbs, adjectives, verbs, pronouns   </a:t>
                      </a:r>
                    </a:p>
                    <a:p>
                      <a:r>
                        <a:rPr lang="en-GB" sz="1200" u="sng" baseline="0" dirty="0" err="1" smtClean="0"/>
                        <a:t>Oracy</a:t>
                      </a:r>
                      <a:r>
                        <a:rPr lang="en-GB" sz="1200" u="sng" baseline="0" dirty="0" smtClean="0"/>
                        <a:t>: </a:t>
                      </a:r>
                      <a:r>
                        <a:rPr lang="en-GB" sz="800" i="0" kern="1200" dirty="0" smtClean="0">
                          <a:solidFill>
                            <a:schemeClr val="dk1"/>
                          </a:solidFill>
                          <a:latin typeface="+mn-lt"/>
                          <a:ea typeface="+mn-ea"/>
                          <a:cs typeface="+mn-cs"/>
                        </a:rPr>
                        <a:t>Articulate and justify opinions : Discuss what they like/ dislike about the poem</a:t>
                      </a:r>
                      <a:endParaRPr lang="en-GB" sz="800" i="0" u="sng" baseline="0" dirty="0" smtClean="0"/>
                    </a:p>
                    <a:p>
                      <a:r>
                        <a:rPr lang="en-GB" sz="1200" u="sng" dirty="0" smtClean="0"/>
                        <a:t>Mighty Write: </a:t>
                      </a:r>
                      <a:r>
                        <a:rPr lang="en-GB" sz="800" u="none" dirty="0" smtClean="0"/>
                        <a:t>Write their own figurative language sentences describing</a:t>
                      </a:r>
                      <a:r>
                        <a:rPr lang="en-GB" sz="800" u="none" baseline="0" dirty="0" smtClean="0"/>
                        <a:t> the objects</a:t>
                      </a:r>
                      <a:endParaRPr lang="en-GB" sz="800" u="none" dirty="0" smtClean="0"/>
                    </a:p>
                    <a:p>
                      <a:r>
                        <a:rPr lang="en-GB" sz="1200" u="sng" baseline="0" dirty="0" smtClean="0"/>
                        <a:t>Vocabulary: </a:t>
                      </a:r>
                      <a:r>
                        <a:rPr lang="en-GB" sz="800" kern="1200" baseline="0" dirty="0" smtClean="0">
                          <a:solidFill>
                            <a:schemeClr val="dk1"/>
                          </a:solidFill>
                          <a:latin typeface="+mn-lt"/>
                          <a:ea typeface="+mn-ea"/>
                          <a:cs typeface="+mn-cs"/>
                        </a:rPr>
                        <a:t>stanzas  rhythm  </a:t>
                      </a:r>
                      <a:r>
                        <a:rPr lang="en-GB" sz="800" b="0" u="none" dirty="0" smtClean="0"/>
                        <a:t>rhyme  alliteration</a:t>
                      </a:r>
                      <a:r>
                        <a:rPr lang="en-GB" sz="800" b="0" u="none" kern="1200" baseline="0" dirty="0" smtClean="0">
                          <a:solidFill>
                            <a:schemeClr val="dk1"/>
                          </a:solidFill>
                          <a:latin typeface="+mn-lt"/>
                          <a:ea typeface="+mn-ea"/>
                          <a:cs typeface="+mn-cs"/>
                        </a:rPr>
                        <a:t>   </a:t>
                      </a:r>
                      <a:r>
                        <a:rPr lang="en-GB" sz="800" b="0" u="none" kern="1200" dirty="0" smtClean="0">
                          <a:solidFill>
                            <a:schemeClr val="dk1"/>
                          </a:solidFill>
                          <a:latin typeface="+mn-lt"/>
                          <a:ea typeface="+mn-ea"/>
                          <a:cs typeface="+mn-cs"/>
                        </a:rPr>
                        <a:t>Repetition  Simile  Metaphor  Personification  Imagery</a:t>
                      </a:r>
                      <a:endParaRPr lang="en-GB" sz="800" u="sng" baseline="0" dirty="0" smtClean="0"/>
                    </a:p>
                    <a:p>
                      <a:endParaRPr lang="en-GB" sz="1400" u="sng" dirty="0"/>
                    </a:p>
                  </a:txBody>
                  <a:tcPr/>
                </a:tc>
                <a:tc>
                  <a:txBody>
                    <a:bodyPr/>
                    <a:lstStyle/>
                    <a:p>
                      <a:r>
                        <a:rPr lang="en-GB" sz="1200" u="sng" dirty="0" smtClean="0"/>
                        <a:t>Lesson 2</a:t>
                      </a:r>
                      <a:r>
                        <a:rPr lang="en-GB" sz="1200" dirty="0" smtClean="0"/>
                        <a:t>:</a:t>
                      </a:r>
                    </a:p>
                    <a:p>
                      <a:pPr lvl="0"/>
                      <a:r>
                        <a:rPr lang="en-GB" sz="1200" u="sng" baseline="0" dirty="0" smtClean="0"/>
                        <a:t>Intro: </a:t>
                      </a:r>
                      <a:r>
                        <a:rPr lang="en-GB" sz="800" kern="1200" dirty="0" smtClean="0">
                          <a:solidFill>
                            <a:schemeClr val="dk1"/>
                          </a:solidFill>
                          <a:latin typeface="+mn-lt"/>
                          <a:ea typeface="+mn-ea"/>
                          <a:cs typeface="+mn-cs"/>
                        </a:rPr>
                        <a:t>Read ‘A Matter of Holes’ by Grace Nichols on </a:t>
                      </a:r>
                      <a:r>
                        <a:rPr lang="en-GB" sz="800" b="1" kern="1200" dirty="0" smtClean="0">
                          <a:solidFill>
                            <a:schemeClr val="dk1"/>
                          </a:solidFill>
                          <a:latin typeface="+mn-lt"/>
                          <a:ea typeface="+mn-ea"/>
                          <a:cs typeface="+mn-cs"/>
                        </a:rPr>
                        <a:t>Resource PPT</a:t>
                      </a:r>
                      <a:r>
                        <a:rPr lang="en-GB" sz="800" kern="1200" dirty="0" smtClean="0">
                          <a:solidFill>
                            <a:schemeClr val="dk1"/>
                          </a:solidFill>
                          <a:latin typeface="+mn-lt"/>
                          <a:ea typeface="+mn-ea"/>
                          <a:cs typeface="+mn-cs"/>
                        </a:rPr>
                        <a:t> (slide 2).</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Agree that the poet makes the reader think differently about everyday things by observing carefully and describing what she sees. </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What other things could children observe closely? (</a:t>
                      </a:r>
                      <a:r>
                        <a:rPr lang="en-GB" sz="800" i="1" kern="1200" dirty="0" smtClean="0">
                          <a:solidFill>
                            <a:schemeClr val="dk1"/>
                          </a:solidFill>
                          <a:latin typeface="+mn-lt"/>
                          <a:ea typeface="+mn-ea"/>
                          <a:cs typeface="+mn-cs"/>
                        </a:rPr>
                        <a:t>See </a:t>
                      </a:r>
                      <a:r>
                        <a:rPr lang="en-GB" sz="800" b="1" kern="1200" dirty="0" smtClean="0">
                          <a:solidFill>
                            <a:schemeClr val="dk1"/>
                          </a:solidFill>
                          <a:latin typeface="+mn-lt"/>
                          <a:ea typeface="+mn-ea"/>
                          <a:cs typeface="+mn-cs"/>
                        </a:rPr>
                        <a:t>PPT Resource</a:t>
                      </a:r>
                      <a:r>
                        <a:rPr lang="en-GB" sz="800" kern="1200" dirty="0" smtClean="0">
                          <a:solidFill>
                            <a:schemeClr val="dk1"/>
                          </a:solidFill>
                          <a:latin typeface="+mn-lt"/>
                          <a:ea typeface="+mn-ea"/>
                          <a:cs typeface="+mn-cs"/>
                        </a:rPr>
                        <a:t> slide 8 for prompts: connections, tangles, patterns, shadows etc</a:t>
                      </a:r>
                      <a:r>
                        <a:rPr lang="en-GB" sz="800" kern="1200" dirty="0" smtClean="0">
                          <a:solidFill>
                            <a:schemeClr val="dk1"/>
                          </a:solidFill>
                          <a:effectLst/>
                          <a:latin typeface="+mn-lt"/>
                          <a:ea typeface="+mn-ea"/>
                          <a:cs typeface="+mn-cs"/>
                        </a:rPr>
                        <a:t>. Children make some observations before choosing one focus from the agreed list. Give children a set time (10 minutes) in which to make lots of observational notes (alternatively, children could take photos with tablets/cameras). </a:t>
                      </a:r>
                      <a:endParaRPr lang="en-US" sz="800" kern="1200" dirty="0" smtClean="0">
                        <a:solidFill>
                          <a:schemeClr val="dk1"/>
                        </a:solidFill>
                        <a:effectLst/>
                        <a:latin typeface="+mn-lt"/>
                        <a:ea typeface="+mn-ea"/>
                        <a:cs typeface="+mn-cs"/>
                      </a:endParaRPr>
                    </a:p>
                    <a:p>
                      <a:pPr lvl="0"/>
                      <a:r>
                        <a:rPr lang="en-GB" sz="1200" u="sng" baseline="0" dirty="0" smtClean="0"/>
                        <a:t>Grammar</a:t>
                      </a:r>
                      <a:r>
                        <a:rPr lang="en-GB" sz="1200" u="none" baseline="0" dirty="0" smtClean="0"/>
                        <a:t>: </a:t>
                      </a:r>
                      <a:r>
                        <a:rPr lang="en-GB" sz="800" u="none" kern="1200" baseline="0" dirty="0" smtClean="0">
                          <a:solidFill>
                            <a:schemeClr val="dk1"/>
                          </a:solidFill>
                          <a:latin typeface="+mn-lt"/>
                          <a:ea typeface="+mn-ea"/>
                          <a:cs typeface="+mn-cs"/>
                        </a:rPr>
                        <a:t>E</a:t>
                      </a:r>
                      <a:r>
                        <a:rPr lang="en-GB" sz="800" u="none" kern="1200" dirty="0" smtClean="0">
                          <a:solidFill>
                            <a:schemeClr val="dk1"/>
                          </a:solidFill>
                          <a:latin typeface="+mn-lt"/>
                          <a:ea typeface="+mn-ea"/>
                          <a:cs typeface="+mn-cs"/>
                        </a:rPr>
                        <a:t>xpanded noun phrases </a:t>
                      </a:r>
                      <a:r>
                        <a:rPr lang="en-GB" sz="800" kern="1200" dirty="0" smtClean="0">
                          <a:solidFill>
                            <a:schemeClr val="dk1"/>
                          </a:solidFill>
                          <a:latin typeface="+mn-lt"/>
                          <a:ea typeface="+mn-ea"/>
                          <a:cs typeface="+mn-cs"/>
                        </a:rPr>
                        <a:t>to convey complicated information concisely (</a:t>
                      </a:r>
                      <a:r>
                        <a:rPr lang="en-GB" sz="800" i="1" kern="1200" dirty="0" smtClean="0">
                          <a:solidFill>
                            <a:schemeClr val="dk1"/>
                          </a:solidFill>
                          <a:latin typeface="+mn-lt"/>
                          <a:ea typeface="+mn-ea"/>
                          <a:cs typeface="+mn-cs"/>
                        </a:rPr>
                        <a:t>see </a:t>
                      </a:r>
                      <a:r>
                        <a:rPr lang="en-GB" sz="800" b="1" kern="1200" dirty="0" smtClean="0">
                          <a:solidFill>
                            <a:schemeClr val="dk1"/>
                          </a:solidFill>
                          <a:latin typeface="+mn-lt"/>
                          <a:ea typeface="+mn-ea"/>
                          <a:cs typeface="+mn-cs"/>
                        </a:rPr>
                        <a:t>Resources PPT</a:t>
                      </a:r>
                      <a:r>
                        <a:rPr lang="en-GB" sz="800" kern="1200" dirty="0" smtClean="0">
                          <a:solidFill>
                            <a:schemeClr val="dk1"/>
                          </a:solidFill>
                          <a:latin typeface="+mn-lt"/>
                          <a:ea typeface="+mn-ea"/>
                          <a:cs typeface="+mn-cs"/>
                        </a:rPr>
                        <a:t>, slides 3-7). Emphasise terminology.</a:t>
                      </a:r>
                      <a:endParaRPr lang="en-GB" sz="800" u="none"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Children discuss in pairs and generate ideas. How could children make interesting observations? </a:t>
                      </a:r>
                      <a:r>
                        <a:rPr lang="en-GB" sz="800" i="1" kern="1200" dirty="0" smtClean="0">
                          <a:solidFill>
                            <a:schemeClr val="dk1"/>
                          </a:solidFill>
                          <a:latin typeface="+mn-lt"/>
                          <a:ea typeface="+mn-ea"/>
                          <a:cs typeface="+mn-cs"/>
                        </a:rPr>
                        <a:t>Enlarge view (magnifying glasses), observe from different angles (underneath, above etc.), focus on different parts (viewfinders</a:t>
                      </a:r>
                      <a:r>
                        <a:rPr lang="en-GB" sz="800" kern="1200" dirty="0" smtClean="0">
                          <a:solidFill>
                            <a:schemeClr val="dk1"/>
                          </a:solidFill>
                          <a:latin typeface="+mn-lt"/>
                          <a:ea typeface="+mn-ea"/>
                          <a:cs typeface="+mn-cs"/>
                        </a:rPr>
                        <a:t>) etc.</a:t>
                      </a:r>
                      <a:endParaRPr lang="en-US" sz="800" kern="1200" dirty="0" smtClean="0">
                        <a:solidFill>
                          <a:schemeClr val="dk1"/>
                        </a:solidFill>
                        <a:latin typeface="+mn-lt"/>
                        <a:ea typeface="+mn-ea"/>
                        <a:cs typeface="+mn-cs"/>
                      </a:endParaRPr>
                    </a:p>
                    <a:p>
                      <a:pPr lvl="0"/>
                      <a:r>
                        <a:rPr lang="en-GB" sz="1200" u="sng" dirty="0" smtClean="0"/>
                        <a:t>Mighty Write: </a:t>
                      </a:r>
                      <a:r>
                        <a:rPr lang="en-GB" sz="800" kern="1200" dirty="0" smtClean="0">
                          <a:solidFill>
                            <a:schemeClr val="dk1"/>
                          </a:solidFill>
                          <a:latin typeface="+mn-lt"/>
                          <a:ea typeface="+mn-ea"/>
                          <a:cs typeface="+mn-cs"/>
                        </a:rPr>
                        <a:t>Discuss/model how to use the notes to create expanded noun phrases, </a:t>
                      </a:r>
                      <a:r>
                        <a:rPr lang="en-GB" sz="800" i="1" kern="1200" dirty="0" smtClean="0">
                          <a:solidFill>
                            <a:schemeClr val="dk1"/>
                          </a:solidFill>
                          <a:latin typeface="+mn-lt"/>
                          <a:ea typeface="+mn-ea"/>
                          <a:cs typeface="+mn-cs"/>
                        </a:rPr>
                        <a:t>green leaves</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delicate green leaves</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delicate, paper-thin leaves with wounds</a:t>
                      </a:r>
                      <a:r>
                        <a:rPr lang="en-US" sz="800" i="1" kern="1200" dirty="0" smtClean="0">
                          <a:solidFill>
                            <a:schemeClr val="dk1"/>
                          </a:solidFill>
                          <a:latin typeface="+mn-lt"/>
                          <a:ea typeface="+mn-ea"/>
                          <a:cs typeface="+mn-cs"/>
                        </a:rPr>
                        <a:t>.</a:t>
                      </a:r>
                      <a:r>
                        <a:rPr lang="en-US" sz="800" i="1"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Children develop expanded noun phrases using notes. </a:t>
                      </a:r>
                      <a:endParaRPr lang="en-GB" sz="800" u="sng" dirty="0" smtClean="0"/>
                    </a:p>
                    <a:p>
                      <a:r>
                        <a:rPr lang="en-GB" sz="1200" u="sng" baseline="0" dirty="0" smtClean="0"/>
                        <a:t>Vocabulary: </a:t>
                      </a:r>
                      <a:r>
                        <a:rPr lang="en-GB" sz="800" u="none" baseline="0" dirty="0" smtClean="0"/>
                        <a:t>descent  wealth  hollow  burrow  comfort  cosmic  store</a:t>
                      </a:r>
                      <a:endParaRPr lang="en-GB" sz="800" u="none" dirty="0" smtClean="0"/>
                    </a:p>
                  </a:txBody>
                  <a:tcPr/>
                </a:tc>
                <a:tc>
                  <a:txBody>
                    <a:bodyPr/>
                    <a:lstStyle/>
                    <a:p>
                      <a:r>
                        <a:rPr lang="en-GB" sz="1200" u="sng" dirty="0" smtClean="0"/>
                        <a:t>Lesson 3</a:t>
                      </a:r>
                      <a:r>
                        <a:rPr lang="en-GB" sz="1200" dirty="0" smtClean="0"/>
                        <a:t>:</a:t>
                      </a:r>
                    </a:p>
                    <a:p>
                      <a:pPr lvl="0"/>
                      <a:r>
                        <a:rPr lang="en-GB" sz="1200" u="sng" baseline="0" dirty="0" smtClean="0"/>
                        <a:t>Intro: </a:t>
                      </a:r>
                      <a:r>
                        <a:rPr lang="en-GB" sz="800" i="0" kern="1200" dirty="0" smtClean="0">
                          <a:solidFill>
                            <a:schemeClr val="dk1"/>
                          </a:solidFill>
                          <a:latin typeface="+mn-lt"/>
                          <a:ea typeface="+mn-ea"/>
                          <a:cs typeface="+mn-cs"/>
                        </a:rPr>
                        <a:t>Display and read ‘Sir Autumn’ </a:t>
                      </a:r>
                      <a:endParaRPr lang="en-US" sz="800" i="0" kern="1200" dirty="0" smtClean="0">
                        <a:solidFill>
                          <a:schemeClr val="dk1"/>
                        </a:solidFill>
                        <a:latin typeface="+mn-lt"/>
                        <a:ea typeface="+mn-ea"/>
                        <a:cs typeface="+mn-cs"/>
                      </a:endParaRPr>
                    </a:p>
                    <a:p>
                      <a:pPr lvl="0"/>
                      <a:r>
                        <a:rPr lang="en-GB" sz="800" i="0" kern="1200" dirty="0" smtClean="0">
                          <a:solidFill>
                            <a:schemeClr val="dk1"/>
                          </a:solidFill>
                          <a:latin typeface="+mn-lt"/>
                          <a:ea typeface="+mn-ea"/>
                          <a:cs typeface="+mn-cs"/>
                        </a:rPr>
                        <a:t>Discuss </a:t>
                      </a:r>
                      <a:r>
                        <a:rPr lang="en-GB" sz="800" i="0" u="none" kern="1200" dirty="0" smtClean="0">
                          <a:solidFill>
                            <a:schemeClr val="dk1"/>
                          </a:solidFill>
                          <a:latin typeface="+mn-lt"/>
                          <a:ea typeface="+mn-ea"/>
                          <a:cs typeface="+mn-cs"/>
                        </a:rPr>
                        <a:t>personification: </a:t>
                      </a:r>
                      <a:r>
                        <a:rPr lang="en-GB" sz="800" i="0" kern="1200" dirty="0" smtClean="0">
                          <a:solidFill>
                            <a:schemeClr val="dk1"/>
                          </a:solidFill>
                          <a:latin typeface="+mn-lt"/>
                          <a:ea typeface="+mn-ea"/>
                          <a:cs typeface="+mn-cs"/>
                        </a:rPr>
                        <a:t>giving human attributes to inanimate things. That sandwich is looking sad. My bed is calling to </a:t>
                      </a:r>
                      <a:r>
                        <a:rPr lang="en-GB" sz="800" i="0" kern="1200" dirty="0" err="1" smtClean="0">
                          <a:solidFill>
                            <a:schemeClr val="dk1"/>
                          </a:solidFill>
                          <a:latin typeface="+mn-lt"/>
                          <a:ea typeface="+mn-ea"/>
                          <a:cs typeface="+mn-cs"/>
                        </a:rPr>
                        <a:t>me.The</a:t>
                      </a:r>
                      <a:r>
                        <a:rPr lang="en-GB" sz="800" i="0" kern="1200" dirty="0" smtClean="0">
                          <a:solidFill>
                            <a:schemeClr val="dk1"/>
                          </a:solidFill>
                          <a:latin typeface="+mn-lt"/>
                          <a:ea typeface="+mn-ea"/>
                          <a:cs typeface="+mn-cs"/>
                        </a:rPr>
                        <a:t> wind howled. Have children heard of other personification to describe nature? Mother Nature, Jack Frost, the sun has got his hat on etc. </a:t>
                      </a:r>
                      <a:endParaRPr lang="en-US" sz="800" i="0" kern="1200" dirty="0" smtClean="0">
                        <a:solidFill>
                          <a:schemeClr val="dk1"/>
                        </a:solidFill>
                        <a:latin typeface="+mn-lt"/>
                        <a:ea typeface="+mn-ea"/>
                        <a:cs typeface="+mn-cs"/>
                      </a:endParaRPr>
                    </a:p>
                    <a:p>
                      <a:pPr lvl="0"/>
                      <a:r>
                        <a:rPr lang="en-GB" sz="800" i="0" kern="1200" dirty="0" smtClean="0">
                          <a:solidFill>
                            <a:schemeClr val="dk1"/>
                          </a:solidFill>
                          <a:latin typeface="+mn-lt"/>
                          <a:ea typeface="+mn-ea"/>
                          <a:cs typeface="+mn-cs"/>
                        </a:rPr>
                        <a:t>What is Sir Autumn like? Children discuss ideas in pairs, and then share with class. Together build a picture of autumn as a person, through discussion. </a:t>
                      </a:r>
                      <a:endParaRPr lang="en-GB" sz="1200" i="0" u="sng" baseline="0" dirty="0" smtClean="0"/>
                    </a:p>
                    <a:p>
                      <a:pPr lvl="0"/>
                      <a:r>
                        <a:rPr lang="en-GB" sz="1200" u="sng" baseline="0" dirty="0" smtClean="0"/>
                        <a:t>Grammar</a:t>
                      </a:r>
                      <a:r>
                        <a:rPr lang="en-GB" sz="1200" u="none" baseline="0" dirty="0" smtClean="0"/>
                        <a:t>: </a:t>
                      </a:r>
                      <a:r>
                        <a:rPr lang="en-GB" sz="800" u="none" baseline="0" dirty="0" smtClean="0"/>
                        <a:t>Use of a semi colon/ dash to join clauses</a:t>
                      </a: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Children read poems to a partner. Partners report back on most impactful words/phrases. Partially display and recite the class focus poem – Sir Autumn. What happens when we learn and recite a poem? Continue</a:t>
                      </a:r>
                      <a:r>
                        <a:rPr lang="en-GB" sz="800" kern="1200" baseline="0" dirty="0" smtClean="0">
                          <a:solidFill>
                            <a:schemeClr val="dk1"/>
                          </a:solidFill>
                          <a:latin typeface="+mn-lt"/>
                          <a:ea typeface="+mn-ea"/>
                          <a:cs typeface="+mn-cs"/>
                        </a:rPr>
                        <a:t> memorising ready to perform- </a:t>
                      </a:r>
                      <a:r>
                        <a:rPr lang="en-GB" sz="800" kern="1200" baseline="0" dirty="0" err="1" smtClean="0">
                          <a:solidFill>
                            <a:schemeClr val="dk1"/>
                          </a:solidFill>
                          <a:latin typeface="+mn-lt"/>
                          <a:ea typeface="+mn-ea"/>
                          <a:cs typeface="+mn-cs"/>
                        </a:rPr>
                        <a:t>Oracy</a:t>
                      </a:r>
                      <a:r>
                        <a:rPr lang="en-GB" sz="800" kern="1200" baseline="0" dirty="0" smtClean="0">
                          <a:solidFill>
                            <a:schemeClr val="dk1"/>
                          </a:solidFill>
                          <a:latin typeface="+mn-lt"/>
                          <a:ea typeface="+mn-ea"/>
                          <a:cs typeface="+mn-cs"/>
                        </a:rPr>
                        <a:t> assessment opportunity.</a:t>
                      </a:r>
                      <a:endParaRPr lang="en-GB" sz="1200" u="sng" baseline="0" dirty="0" smtClean="0"/>
                    </a:p>
                    <a:p>
                      <a:pPr lvl="0"/>
                      <a:r>
                        <a:rPr lang="en-GB" sz="1200" u="sng" dirty="0" smtClean="0"/>
                        <a:t>Mighty Write: </a:t>
                      </a:r>
                      <a:r>
                        <a:rPr lang="en-GB" sz="800" kern="1200" dirty="0" smtClean="0">
                          <a:solidFill>
                            <a:schemeClr val="dk1"/>
                          </a:solidFill>
                          <a:latin typeface="+mn-lt"/>
                          <a:ea typeface="+mn-ea"/>
                          <a:cs typeface="+mn-cs"/>
                        </a:rPr>
                        <a:t>Children work individually or with a partner (who has the same focus) to write a poem in the style of ‘Sir Autumn’. They can use their </a:t>
                      </a:r>
                      <a:r>
                        <a:rPr lang="en-GB" sz="800" u="sng" kern="1200" dirty="0" smtClean="0">
                          <a:solidFill>
                            <a:schemeClr val="dk1"/>
                          </a:solidFill>
                          <a:latin typeface="+mn-lt"/>
                          <a:ea typeface="+mn-ea"/>
                          <a:cs typeface="+mn-cs"/>
                        </a:rPr>
                        <a:t>expanded noun phrases</a:t>
                      </a:r>
                      <a:r>
                        <a:rPr lang="en-GB" sz="800" kern="1200" dirty="0" smtClean="0">
                          <a:solidFill>
                            <a:schemeClr val="dk1"/>
                          </a:solidFill>
                          <a:latin typeface="+mn-lt"/>
                          <a:ea typeface="+mn-ea"/>
                          <a:cs typeface="+mn-cs"/>
                        </a:rPr>
                        <a:t> from last session and use some of the techniques discussed in the input.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cape  ochre  rustling  sweet tinted promises  relished  abundance  relished</a:t>
                      </a:r>
                    </a:p>
                  </a:txBody>
                  <a:tcPr/>
                </a:tc>
              </a:tr>
              <a:tr h="343377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Intro: </a:t>
                      </a:r>
                      <a:r>
                        <a:rPr lang="en-GB" sz="800" kern="1200" dirty="0" smtClean="0">
                          <a:solidFill>
                            <a:schemeClr val="dk1"/>
                          </a:solidFill>
                          <a:latin typeface="+mn-lt"/>
                          <a:ea typeface="+mn-ea"/>
                          <a:cs typeface="+mn-cs"/>
                        </a:rPr>
                        <a:t>Remind children of Day One’s poem, ‘Sir Autumn’, and how it used personification to build an impactful image. Agree that details help to make an image vivid. Relative clauses are one way to add detail. Discuss</a:t>
                      </a:r>
                      <a:r>
                        <a:rPr lang="en-GB" sz="800" kern="1200" baseline="0" dirty="0" smtClean="0">
                          <a:solidFill>
                            <a:schemeClr val="dk1"/>
                          </a:solidFill>
                          <a:latin typeface="+mn-lt"/>
                          <a:ea typeface="+mn-ea"/>
                          <a:cs typeface="+mn-cs"/>
                        </a:rPr>
                        <a:t> ideas for a prose titled  “Lady Winter”</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u="sng" kern="1200" baseline="0" dirty="0" smtClean="0">
                          <a:solidFill>
                            <a:schemeClr val="dk1"/>
                          </a:solidFill>
                          <a:latin typeface="+mn-lt"/>
                          <a:ea typeface="+mn-ea"/>
                          <a:cs typeface="+mn-cs"/>
                        </a:rPr>
                        <a:t>R</a:t>
                      </a:r>
                      <a:r>
                        <a:rPr lang="en-GB" sz="800" u="sng" kern="1200" dirty="0" smtClean="0">
                          <a:solidFill>
                            <a:schemeClr val="dk1"/>
                          </a:solidFill>
                          <a:latin typeface="+mn-lt"/>
                          <a:ea typeface="+mn-ea"/>
                          <a:cs typeface="+mn-cs"/>
                        </a:rPr>
                        <a:t>elative clauses</a:t>
                      </a:r>
                      <a:r>
                        <a:rPr lang="en-GB" sz="800" kern="1200" dirty="0" smtClean="0">
                          <a:solidFill>
                            <a:schemeClr val="dk1"/>
                          </a:solidFill>
                          <a:latin typeface="+mn-lt"/>
                          <a:ea typeface="+mn-ea"/>
                          <a:cs typeface="+mn-cs"/>
                        </a:rPr>
                        <a:t> (see </a:t>
                      </a:r>
                      <a:r>
                        <a:rPr lang="en-GB" sz="800" b="1" kern="1200" dirty="0" smtClean="0">
                          <a:solidFill>
                            <a:schemeClr val="dk1"/>
                          </a:solidFill>
                          <a:latin typeface="+mn-lt"/>
                          <a:ea typeface="+mn-ea"/>
                          <a:cs typeface="+mn-cs"/>
                        </a:rPr>
                        <a:t>Resources PPT</a:t>
                      </a:r>
                      <a:r>
                        <a:rPr lang="en-GB" sz="800" kern="1200" dirty="0" smtClean="0">
                          <a:solidFill>
                            <a:schemeClr val="dk1"/>
                          </a:solidFill>
                          <a:latin typeface="+mn-lt"/>
                          <a:ea typeface="+mn-ea"/>
                          <a:cs typeface="+mn-cs"/>
                        </a:rPr>
                        <a:t> slides 4-11).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Record a list of relative pronouns on f/c for children to refer to later.</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Use slide 12 to encourage children to try writing their own relative clauses to add detail to the image of Lady Winter on whiteboards. What different images can they create? How will they punctuate the clauses?</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Discuss ideas</a:t>
                      </a:r>
                    </a:p>
                    <a:p>
                      <a:pPr lvl="0"/>
                      <a:r>
                        <a:rPr lang="en-GB" sz="1200" u="sng" dirty="0" smtClean="0"/>
                        <a:t>Mighty Write: </a:t>
                      </a:r>
                      <a:r>
                        <a:rPr lang="en-GB" sz="800" kern="1200" dirty="0" smtClean="0">
                          <a:solidFill>
                            <a:schemeClr val="dk1"/>
                          </a:solidFill>
                          <a:latin typeface="+mn-lt"/>
                          <a:ea typeface="+mn-ea"/>
                          <a:cs typeface="+mn-cs"/>
                        </a:rPr>
                        <a:t>Developing their ideas from last time, children write a prose description of Lady Winter, </a:t>
                      </a:r>
                      <a:r>
                        <a:rPr lang="en-GB" sz="800" u="sng" kern="1200" dirty="0" smtClean="0">
                          <a:solidFill>
                            <a:schemeClr val="dk1"/>
                          </a:solidFill>
                          <a:latin typeface="+mn-lt"/>
                          <a:ea typeface="+mn-ea"/>
                          <a:cs typeface="+mn-cs"/>
                        </a:rPr>
                        <a:t>using relative clauses</a:t>
                      </a:r>
                      <a:r>
                        <a:rPr lang="en-GB" sz="800" kern="1200" dirty="0" smtClean="0">
                          <a:solidFill>
                            <a:schemeClr val="dk1"/>
                          </a:solidFill>
                          <a:latin typeface="+mn-lt"/>
                          <a:ea typeface="+mn-ea"/>
                          <a:cs typeface="+mn-cs"/>
                        </a:rPr>
                        <a:t> to add detail. Share and celebrate good examples of relative clauses as children write.</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When children finish, ask them to check the punctuation of the relative clauses with a friend. Where does the relative clause appear in relation to the main clause (at the end or embedded) and does it need to be punctuated with a comma?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Relative pronouns</a:t>
                      </a:r>
                      <a:endParaRPr lang="en-GB" sz="800" u="none" dirty="0"/>
                    </a:p>
                  </a:txBody>
                  <a:tcPr/>
                </a:tc>
                <a:tc>
                  <a:txBody>
                    <a:bodyPr/>
                    <a:lstStyle/>
                    <a:p>
                      <a:r>
                        <a:rPr lang="en-GB" sz="1200" u="sng" dirty="0" smtClean="0"/>
                        <a:t>Lesson 5</a:t>
                      </a:r>
                      <a:r>
                        <a:rPr lang="en-GB" sz="1200" dirty="0" smtClean="0"/>
                        <a:t>:</a:t>
                      </a:r>
                    </a:p>
                    <a:p>
                      <a:pPr lvl="0"/>
                      <a:r>
                        <a:rPr lang="en-GB" sz="1200" u="sng" baseline="0" dirty="0" smtClean="0"/>
                        <a:t>Intro: </a:t>
                      </a:r>
                      <a:r>
                        <a:rPr lang="en-GB" sz="800" i="0" kern="1200" dirty="0" smtClean="0">
                          <a:solidFill>
                            <a:schemeClr val="dk1"/>
                          </a:solidFill>
                          <a:latin typeface="+mn-lt"/>
                          <a:ea typeface="+mn-ea"/>
                          <a:cs typeface="+mn-cs"/>
                        </a:rPr>
                        <a:t>Read ‘Quicksilver’ by Roger </a:t>
                      </a:r>
                      <a:r>
                        <a:rPr lang="en-GB" sz="800" i="0" kern="1200" dirty="0" err="1" smtClean="0">
                          <a:solidFill>
                            <a:schemeClr val="dk1"/>
                          </a:solidFill>
                          <a:latin typeface="+mn-lt"/>
                          <a:ea typeface="+mn-ea"/>
                          <a:cs typeface="+mn-cs"/>
                        </a:rPr>
                        <a:t>McGough</a:t>
                      </a:r>
                      <a:r>
                        <a:rPr lang="en-GB" sz="800" i="0" kern="1200" dirty="0" smtClean="0">
                          <a:solidFill>
                            <a:schemeClr val="dk1"/>
                          </a:solidFill>
                          <a:latin typeface="+mn-lt"/>
                          <a:ea typeface="+mn-ea"/>
                          <a:cs typeface="+mn-cs"/>
                        </a:rPr>
                        <a:t> (see resources). Discuss rhyme/</a:t>
                      </a:r>
                      <a:r>
                        <a:rPr lang="en-GB" sz="800" i="0" kern="1200" baseline="0" dirty="0" smtClean="0">
                          <a:solidFill>
                            <a:schemeClr val="dk1"/>
                          </a:solidFill>
                          <a:latin typeface="+mn-lt"/>
                          <a:ea typeface="+mn-ea"/>
                          <a:cs typeface="+mn-cs"/>
                        </a:rPr>
                        <a:t> rhythm </a:t>
                      </a:r>
                      <a:r>
                        <a:rPr lang="en-GB" sz="800" i="0" kern="1200" dirty="0" smtClean="0">
                          <a:solidFill>
                            <a:schemeClr val="dk1"/>
                          </a:solidFill>
                          <a:latin typeface="+mn-lt"/>
                          <a:ea typeface="+mn-ea"/>
                          <a:cs typeface="+mn-cs"/>
                        </a:rPr>
                        <a:t>and the effect</a:t>
                      </a:r>
                      <a:r>
                        <a:rPr lang="en-GB" sz="800" i="0" kern="1200" baseline="0" dirty="0" smtClean="0">
                          <a:solidFill>
                            <a:schemeClr val="dk1"/>
                          </a:solidFill>
                          <a:latin typeface="+mn-lt"/>
                          <a:ea typeface="+mn-ea"/>
                          <a:cs typeface="+mn-cs"/>
                        </a:rPr>
                        <a:t> it </a:t>
                      </a:r>
                      <a:r>
                        <a:rPr lang="en-GB" sz="800" i="0" kern="1200" baseline="0" dirty="0" err="1" smtClean="0">
                          <a:solidFill>
                            <a:schemeClr val="dk1"/>
                          </a:solidFill>
                          <a:latin typeface="+mn-lt"/>
                          <a:ea typeface="+mn-ea"/>
                          <a:cs typeface="+mn-cs"/>
                        </a:rPr>
                        <a:t>creates.</a:t>
                      </a:r>
                      <a:r>
                        <a:rPr lang="en-GB" sz="800" i="0" kern="1200" dirty="0" err="1" smtClean="0">
                          <a:solidFill>
                            <a:schemeClr val="dk1"/>
                          </a:solidFill>
                          <a:latin typeface="+mn-lt"/>
                          <a:ea typeface="+mn-ea"/>
                          <a:cs typeface="+mn-cs"/>
                        </a:rPr>
                        <a:t>Explain</a:t>
                      </a:r>
                      <a:r>
                        <a:rPr lang="en-GB" sz="800" i="0" kern="1200" baseline="0" dirty="0" smtClean="0">
                          <a:solidFill>
                            <a:schemeClr val="dk1"/>
                          </a:solidFill>
                          <a:latin typeface="+mn-lt"/>
                          <a:ea typeface="+mn-ea"/>
                          <a:cs typeface="+mn-cs"/>
                        </a:rPr>
                        <a:t> </a:t>
                      </a:r>
                      <a:r>
                        <a:rPr lang="en-GB" sz="800" i="0" kern="1200" dirty="0" smtClean="0">
                          <a:solidFill>
                            <a:schemeClr val="dk1"/>
                          </a:solidFill>
                          <a:latin typeface="+mn-lt"/>
                          <a:ea typeface="+mn-ea"/>
                          <a:cs typeface="+mn-cs"/>
                        </a:rPr>
                        <a:t>Children will write a poem where they take an ordinary item and explore interesting ways to describe it to build vivid images and keep their reader guessing. Model this process with a mundane object.</a:t>
                      </a:r>
                      <a:r>
                        <a:rPr lang="en-GB" sz="800" i="0" kern="1200" baseline="0" dirty="0" smtClean="0">
                          <a:solidFill>
                            <a:schemeClr val="dk1"/>
                          </a:solidFill>
                          <a:latin typeface="+mn-lt"/>
                          <a:ea typeface="+mn-ea"/>
                          <a:cs typeface="+mn-cs"/>
                        </a:rPr>
                        <a:t> </a:t>
                      </a:r>
                      <a:r>
                        <a:rPr lang="en-GB" sz="800" i="0" kern="1200" dirty="0" smtClean="0">
                          <a:solidFill>
                            <a:schemeClr val="dk1"/>
                          </a:solidFill>
                          <a:latin typeface="+mn-lt"/>
                          <a:ea typeface="+mn-ea"/>
                          <a:cs typeface="+mn-cs"/>
                        </a:rPr>
                        <a:t>Collect</a:t>
                      </a:r>
                      <a:r>
                        <a:rPr lang="en-GB" sz="800" i="0" kern="1200" baseline="0" dirty="0" smtClean="0">
                          <a:solidFill>
                            <a:schemeClr val="dk1"/>
                          </a:solidFill>
                          <a:latin typeface="+mn-lt"/>
                          <a:ea typeface="+mn-ea"/>
                          <a:cs typeface="+mn-cs"/>
                        </a:rPr>
                        <a:t>  descriptive phrases. Expand some noun phrases with relative clause</a:t>
                      </a:r>
                      <a:endParaRPr lang="en-US" sz="800" i="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i="0" kern="1200" baseline="0" dirty="0" smtClean="0">
                          <a:solidFill>
                            <a:schemeClr val="dk1"/>
                          </a:solidFill>
                          <a:latin typeface="+mn-lt"/>
                          <a:ea typeface="+mn-ea"/>
                          <a:cs typeface="+mn-cs"/>
                        </a:rPr>
                        <a:t>Expand some noun phrases with relative clauses.</a:t>
                      </a:r>
                      <a:endParaRPr lang="en-GB" sz="800" i="0" u="none" kern="1200" baseline="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1800"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Work collaboratively, collecting and pooling their ideas. Rehearse and perform their poem.</a:t>
                      </a:r>
                      <a:endParaRPr lang="en-GB" sz="800" u="sng" baseline="0" dirty="0" smtClean="0"/>
                    </a:p>
                    <a:p>
                      <a:r>
                        <a:rPr lang="en-GB" sz="1200" u="sng" dirty="0" smtClean="0"/>
                        <a:t>Mighty Write: </a:t>
                      </a:r>
                      <a:r>
                        <a:rPr lang="en-GB" sz="800" kern="1200" dirty="0" smtClean="0">
                          <a:solidFill>
                            <a:schemeClr val="dk1"/>
                          </a:solidFill>
                          <a:latin typeface="+mn-lt"/>
                          <a:ea typeface="+mn-ea"/>
                          <a:cs typeface="+mn-cs"/>
                        </a:rPr>
                        <a:t>Children work individually or in small</a:t>
                      </a:r>
                      <a:r>
                        <a:rPr lang="en-GB" sz="800" kern="1200" baseline="0" dirty="0" smtClean="0">
                          <a:solidFill>
                            <a:schemeClr val="dk1"/>
                          </a:solidFill>
                          <a:latin typeface="+mn-lt"/>
                          <a:ea typeface="+mn-ea"/>
                          <a:cs typeface="+mn-cs"/>
                        </a:rPr>
                        <a:t> groups</a:t>
                      </a:r>
                      <a:r>
                        <a:rPr lang="en-GB" sz="800" kern="1200" dirty="0" smtClean="0">
                          <a:solidFill>
                            <a:schemeClr val="dk1"/>
                          </a:solidFill>
                          <a:latin typeface="+mn-lt"/>
                          <a:ea typeface="+mn-ea"/>
                          <a:cs typeface="+mn-cs"/>
                        </a:rPr>
                        <a:t> to write a descriptive,</a:t>
                      </a:r>
                      <a:r>
                        <a:rPr lang="en-GB" sz="800" kern="1200" baseline="0" dirty="0" smtClean="0">
                          <a:solidFill>
                            <a:schemeClr val="dk1"/>
                          </a:solidFill>
                          <a:latin typeface="+mn-lt"/>
                          <a:ea typeface="+mn-ea"/>
                          <a:cs typeface="+mn-cs"/>
                        </a:rPr>
                        <a:t> imaginative poem about mundane objects.</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quicksilver  trice  steaming  prow</a:t>
                      </a:r>
                      <a:endParaRPr lang="en-GB" sz="800" u="none" dirty="0" smtClean="0"/>
                    </a:p>
                    <a:p>
                      <a:endParaRPr lang="en-GB" dirty="0"/>
                    </a:p>
                  </a:txBody>
                  <a:tcPr/>
                </a:tc>
                <a:tc>
                  <a:txBody>
                    <a:bodyPr/>
                    <a:lstStyle/>
                    <a:p>
                      <a:r>
                        <a:rPr lang="en-GB" sz="1200" u="sng" dirty="0" smtClean="0"/>
                        <a:t>Lesson 6</a:t>
                      </a:r>
                      <a:r>
                        <a:rPr lang="en-GB" sz="1200" dirty="0" smtClean="0"/>
                        <a:t>: </a:t>
                      </a:r>
                    </a:p>
                    <a:p>
                      <a:pPr lvl="0"/>
                      <a:r>
                        <a:rPr lang="en-GB" sz="1200" u="sng" baseline="0" dirty="0" smtClean="0"/>
                        <a:t>Intro: </a:t>
                      </a:r>
                      <a:r>
                        <a:rPr lang="en-GB" sz="800" kern="1200" dirty="0" smtClean="0">
                          <a:solidFill>
                            <a:schemeClr val="dk1"/>
                          </a:solidFill>
                          <a:latin typeface="+mn-lt"/>
                          <a:ea typeface="+mn-ea"/>
                          <a:cs typeface="+mn-cs"/>
                        </a:rPr>
                        <a:t>Read and enjoy ‘I am a writer’ by Joseph Coelho.</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Briefly recap features of effective poems and use the poem to create a list of tips for poetry writing. Ideas could include:</a:t>
                      </a:r>
                      <a:endParaRPr lang="en-US" sz="800" kern="1200" dirty="0" smtClean="0">
                        <a:solidFill>
                          <a:schemeClr val="dk1"/>
                        </a:solidFill>
                        <a:latin typeface="+mn-lt"/>
                        <a:ea typeface="+mn-ea"/>
                        <a:cs typeface="+mn-cs"/>
                      </a:endParaRPr>
                    </a:p>
                    <a:p>
                      <a:pPr lvl="1"/>
                      <a:r>
                        <a:rPr lang="en-GB" sz="800" kern="1200" dirty="0" smtClean="0">
                          <a:solidFill>
                            <a:schemeClr val="dk1"/>
                          </a:solidFill>
                          <a:latin typeface="+mn-lt"/>
                          <a:ea typeface="+mn-ea"/>
                          <a:cs typeface="+mn-cs"/>
                        </a:rPr>
                        <a:t>Use expanded noun phrases and relative clauses to build vivid images </a:t>
                      </a:r>
                      <a:endParaRPr lang="en-US" sz="800" kern="1200" dirty="0" smtClean="0">
                        <a:solidFill>
                          <a:schemeClr val="dk1"/>
                        </a:solidFill>
                        <a:latin typeface="+mn-lt"/>
                        <a:ea typeface="+mn-ea"/>
                        <a:cs typeface="+mn-cs"/>
                      </a:endParaRPr>
                    </a:p>
                    <a:p>
                      <a:pPr lvl="1"/>
                      <a:r>
                        <a:rPr lang="en-GB" sz="800" kern="1200" dirty="0" smtClean="0">
                          <a:solidFill>
                            <a:schemeClr val="dk1"/>
                          </a:solidFill>
                          <a:latin typeface="+mn-lt"/>
                          <a:ea typeface="+mn-ea"/>
                          <a:cs typeface="+mn-cs"/>
                        </a:rPr>
                        <a:t>Start a new stanza for each new image</a:t>
                      </a:r>
                      <a:endParaRPr lang="en-US" sz="800" kern="1200" dirty="0" smtClean="0">
                        <a:solidFill>
                          <a:schemeClr val="dk1"/>
                        </a:solidFill>
                        <a:latin typeface="+mn-lt"/>
                        <a:ea typeface="+mn-ea"/>
                        <a:cs typeface="+mn-cs"/>
                      </a:endParaRPr>
                    </a:p>
                    <a:p>
                      <a:pPr lvl="1"/>
                      <a:r>
                        <a:rPr lang="en-GB" sz="800" kern="1200" dirty="0" smtClean="0">
                          <a:solidFill>
                            <a:schemeClr val="dk1"/>
                          </a:solidFill>
                          <a:latin typeface="+mn-lt"/>
                          <a:ea typeface="+mn-ea"/>
                          <a:cs typeface="+mn-cs"/>
                        </a:rPr>
                        <a:t>Use alliteration to draw attention to some words</a:t>
                      </a:r>
                      <a:endParaRPr lang="en-US" sz="800" kern="1200" dirty="0" smtClean="0">
                        <a:solidFill>
                          <a:schemeClr val="dk1"/>
                        </a:solidFill>
                        <a:latin typeface="+mn-lt"/>
                        <a:ea typeface="+mn-ea"/>
                        <a:cs typeface="+mn-cs"/>
                      </a:endParaRPr>
                    </a:p>
                    <a:p>
                      <a:pPr lvl="1"/>
                      <a:r>
                        <a:rPr lang="en-GB" sz="800" kern="1200" dirty="0" smtClean="0">
                          <a:solidFill>
                            <a:schemeClr val="dk1"/>
                          </a:solidFill>
                          <a:latin typeface="+mn-lt"/>
                          <a:ea typeface="+mn-ea"/>
                          <a:cs typeface="+mn-cs"/>
                        </a:rPr>
                        <a:t>Use simile, metaphor and personification</a:t>
                      </a:r>
                      <a:endParaRPr lang="en-US" sz="800" kern="1200" dirty="0" smtClean="0">
                        <a:solidFill>
                          <a:schemeClr val="dk1"/>
                        </a:solidFill>
                        <a:latin typeface="+mn-lt"/>
                        <a:ea typeface="+mn-ea"/>
                        <a:cs typeface="+mn-cs"/>
                      </a:endParaRPr>
                    </a:p>
                    <a:p>
                      <a:pPr lvl="1"/>
                      <a:r>
                        <a:rPr lang="en-GB" sz="800" kern="1200" dirty="0" smtClean="0">
                          <a:solidFill>
                            <a:schemeClr val="dk1"/>
                          </a:solidFill>
                          <a:latin typeface="+mn-lt"/>
                          <a:ea typeface="+mn-ea"/>
                          <a:cs typeface="+mn-cs"/>
                        </a:rPr>
                        <a:t>Choose words for</a:t>
                      </a:r>
                      <a:r>
                        <a:rPr lang="en-GB" sz="800" kern="1200" baseline="0" dirty="0" smtClean="0">
                          <a:solidFill>
                            <a:schemeClr val="dk1"/>
                          </a:solidFill>
                          <a:latin typeface="+mn-lt"/>
                          <a:ea typeface="+mn-ea"/>
                          <a:cs typeface="+mn-cs"/>
                        </a:rPr>
                        <a:t> impact</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kern="1200" baseline="0" dirty="0" smtClean="0">
                          <a:solidFill>
                            <a:schemeClr val="dk1"/>
                          </a:solidFill>
                          <a:latin typeface="+mn-lt"/>
                          <a:ea typeface="+mn-ea"/>
                          <a:cs typeface="+mn-cs"/>
                        </a:rPr>
                        <a:t>Revise incorporating relative clauses with expanded noun phrases.</a:t>
                      </a:r>
                      <a:endParaRPr lang="en-GB" sz="1200" u="none" baseline="0" dirty="0" smtClean="0"/>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Rehearse and perform their poem</a:t>
                      </a:r>
                      <a:r>
                        <a:rPr lang="en-GB" sz="800" kern="1200" baseline="0" dirty="0" smtClean="0">
                          <a:solidFill>
                            <a:schemeClr val="dk1"/>
                          </a:solidFill>
                          <a:latin typeface="+mn-lt"/>
                          <a:ea typeface="+mn-ea"/>
                          <a:cs typeface="+mn-cs"/>
                        </a:rPr>
                        <a:t> – </a:t>
                      </a:r>
                      <a:r>
                        <a:rPr lang="en-GB" sz="800" kern="1200" baseline="0" dirty="0" err="1" smtClean="0">
                          <a:solidFill>
                            <a:schemeClr val="dk1"/>
                          </a:solidFill>
                          <a:latin typeface="+mn-lt"/>
                          <a:ea typeface="+mn-ea"/>
                          <a:cs typeface="+mn-cs"/>
                        </a:rPr>
                        <a:t>Oracy</a:t>
                      </a:r>
                      <a:r>
                        <a:rPr lang="en-GB" sz="800" kern="1200" baseline="0" dirty="0" smtClean="0">
                          <a:solidFill>
                            <a:schemeClr val="dk1"/>
                          </a:solidFill>
                          <a:latin typeface="+mn-lt"/>
                          <a:ea typeface="+mn-ea"/>
                          <a:cs typeface="+mn-cs"/>
                        </a:rPr>
                        <a:t> assessment opportunity</a:t>
                      </a:r>
                      <a:endParaRPr lang="en-GB" sz="800" u="sng" baseline="0" dirty="0" smtClean="0"/>
                    </a:p>
                    <a:p>
                      <a:r>
                        <a:rPr lang="en-GB" sz="1200" u="sng" dirty="0" smtClean="0"/>
                        <a:t>Extended Write: </a:t>
                      </a:r>
                      <a:r>
                        <a:rPr lang="en-GB" sz="1800" b="1" kern="1200" dirty="0" smtClean="0">
                          <a:solidFill>
                            <a:schemeClr val="dk1"/>
                          </a:solidFill>
                          <a:latin typeface="+mn-lt"/>
                          <a:ea typeface="+mn-ea"/>
                          <a:cs typeface="+mn-cs"/>
                        </a:rPr>
                        <a:t> </a:t>
                      </a:r>
                      <a:endParaRPr lang="en-US" sz="1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Children write</a:t>
                      </a:r>
                      <a:r>
                        <a:rPr lang="en-GB" sz="800" kern="1200" baseline="0" dirty="0" smtClean="0">
                          <a:solidFill>
                            <a:schemeClr val="dk1"/>
                          </a:solidFill>
                          <a:latin typeface="+mn-lt"/>
                          <a:ea typeface="+mn-ea"/>
                          <a:cs typeface="+mn-cs"/>
                        </a:rPr>
                        <a:t> independently </a:t>
                      </a:r>
                      <a:r>
                        <a:rPr lang="en-GB" sz="800" kern="1200" dirty="0" smtClean="0">
                          <a:solidFill>
                            <a:schemeClr val="dk1"/>
                          </a:solidFill>
                          <a:latin typeface="+mn-lt"/>
                          <a:ea typeface="+mn-ea"/>
                          <a:cs typeface="+mn-cs"/>
                        </a:rPr>
                        <a:t> poems about their mystery objects.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They can use the modelled structure from ‘I am a Writer’, opening with the line ‘</a:t>
                      </a:r>
                      <a:r>
                        <a:rPr lang="en-GB" sz="800" i="1" kern="1200" dirty="0" smtClean="0">
                          <a:solidFill>
                            <a:schemeClr val="dk1"/>
                          </a:solidFill>
                          <a:latin typeface="+mn-lt"/>
                          <a:ea typeface="+mn-ea"/>
                          <a:cs typeface="+mn-cs"/>
                        </a:rPr>
                        <a:t>I am the_____</a:t>
                      </a:r>
                      <a:r>
                        <a:rPr lang="en-GB" sz="800" kern="1200" dirty="0" smtClean="0">
                          <a:solidFill>
                            <a:schemeClr val="dk1"/>
                          </a:solidFill>
                          <a:latin typeface="+mn-lt"/>
                          <a:ea typeface="+mn-ea"/>
                          <a:cs typeface="+mn-cs"/>
                        </a:rPr>
                        <a:t>’ with the second line beginning with a relative pronoun.</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clash  collide  awareness  refract arteries  conversation  melodies</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28674" name="Picture 2" descr="C:\Users\Teacher\Pictures\Alma.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835262"/>
        </p:xfrm>
        <a:graphic>
          <a:graphicData uri="http://schemas.openxmlformats.org/drawingml/2006/table">
            <a:tbl>
              <a:tblPr firstRow="1" bandRow="1">
                <a:tableStyleId>{5C22544A-7EE6-4342-B048-85BDC9FD1C3A}</a:tableStyleId>
              </a:tblPr>
              <a:tblGrid>
                <a:gridCol w="3048000"/>
                <a:gridCol w="3048000"/>
                <a:gridCol w="3048000"/>
              </a:tblGrid>
              <a:tr h="698326">
                <a:tc gridSpan="3">
                  <a:txBody>
                    <a:bodyPr/>
                    <a:lstStyle/>
                    <a:p>
                      <a:r>
                        <a:rPr lang="en-GB" sz="2400" dirty="0" smtClean="0"/>
                        <a:t>English Text: Alma (The Literacy Shed)</a:t>
                      </a:r>
                      <a:endParaRPr lang="en-GB" sz="2400" dirty="0"/>
                    </a:p>
                  </a:txBody>
                  <a:tcPr/>
                </a:tc>
                <a:tc hMerge="1">
                  <a:txBody>
                    <a:bodyPr/>
                    <a:lstStyle/>
                    <a:p>
                      <a:endParaRPr lang="en-GB" dirty="0"/>
                    </a:p>
                  </a:txBody>
                  <a:tcPr/>
                </a:tc>
                <a:tc hMerge="1">
                  <a:txBody>
                    <a:bodyPr/>
                    <a:lstStyle/>
                    <a:p>
                      <a:endParaRPr lang="en-GB" dirty="0"/>
                    </a:p>
                  </a:txBody>
                  <a:tcPr/>
                </a:tc>
              </a:tr>
              <a:tr h="2016296">
                <a:tc>
                  <a:txBody>
                    <a:bodyPr/>
                    <a:lstStyle/>
                    <a:p>
                      <a:r>
                        <a:rPr lang="en-GB" sz="1200" u="sng" dirty="0" smtClean="0"/>
                        <a:t>Lesson</a:t>
                      </a:r>
                      <a:r>
                        <a:rPr lang="en-GB" sz="1200" u="sng" baseline="0" dirty="0" smtClean="0"/>
                        <a:t> 1:</a:t>
                      </a:r>
                    </a:p>
                    <a:p>
                      <a:r>
                        <a:rPr lang="en-GB" sz="1200" u="sng" baseline="0" dirty="0" smtClean="0"/>
                        <a:t>WOW: </a:t>
                      </a:r>
                      <a:r>
                        <a:rPr lang="en-US" sz="800" u="none" baseline="0" dirty="0" smtClean="0"/>
                        <a:t>Play the clip pausing at intervals – making predictions. (Resource 1a) Identify genre and the key features. (Resource1b)</a:t>
                      </a:r>
                      <a:endParaRPr lang="en-GB" sz="800" u="none" baseline="0" dirty="0" smtClean="0"/>
                    </a:p>
                    <a:p>
                      <a:r>
                        <a:rPr lang="en-GB" sz="1200" u="sng" baseline="0" dirty="0" smtClean="0"/>
                        <a:t>Grammar</a:t>
                      </a:r>
                      <a:r>
                        <a:rPr lang="en-GB" sz="1200" u="none" baseline="0" dirty="0" smtClean="0"/>
                        <a:t>: </a:t>
                      </a:r>
                      <a:r>
                        <a:rPr lang="en-GB" sz="800" u="none" baseline="0" dirty="0" smtClean="0"/>
                        <a:t>Fronted Adverbials</a:t>
                      </a:r>
                    </a:p>
                    <a:p>
                      <a:r>
                        <a:rPr lang="en-GB" sz="1200" u="sng" baseline="0" dirty="0" err="1" smtClean="0"/>
                        <a:t>Oracy</a:t>
                      </a:r>
                      <a:r>
                        <a:rPr lang="en-GB" sz="1200" u="sng" baseline="0" dirty="0" smtClean="0"/>
                        <a:t>: </a:t>
                      </a:r>
                      <a:r>
                        <a:rPr lang="en-GB" sz="800" u="none" baseline="0" dirty="0" smtClean="0"/>
                        <a:t>Make predictions Discuss themes of the story (Resource 1c)</a:t>
                      </a:r>
                    </a:p>
                    <a:p>
                      <a:r>
                        <a:rPr lang="en-GB" sz="1200" u="sng" dirty="0" smtClean="0"/>
                        <a:t>Mighty Write: </a:t>
                      </a:r>
                      <a:r>
                        <a:rPr lang="en-US" sz="800" u="none" dirty="0" smtClean="0"/>
                        <a:t>Children</a:t>
                      </a:r>
                      <a:r>
                        <a:rPr lang="en-US" sz="800" u="none" baseline="0" dirty="0" smtClean="0"/>
                        <a:t> </a:t>
                      </a:r>
                      <a:r>
                        <a:rPr lang="en-US" sz="800" u="none" dirty="0" smtClean="0"/>
                        <a:t>should</a:t>
                      </a:r>
                      <a:r>
                        <a:rPr lang="en-US" sz="800" u="none" baseline="0" dirty="0" smtClean="0"/>
                        <a:t> </a:t>
                      </a:r>
                      <a:r>
                        <a:rPr lang="en-US" sz="800" u="none" dirty="0" smtClean="0"/>
                        <a:t>use</a:t>
                      </a:r>
                      <a:r>
                        <a:rPr lang="en-US" sz="800" u="none" baseline="0" dirty="0" smtClean="0"/>
                        <a:t> </a:t>
                      </a:r>
                      <a:r>
                        <a:rPr lang="en-US" sz="800" u="none" dirty="0" smtClean="0"/>
                        <a:t>the</a:t>
                      </a:r>
                      <a:r>
                        <a:rPr lang="en-US" sz="800" u="none" baseline="0" dirty="0" smtClean="0"/>
                        <a:t> </a:t>
                      </a:r>
                      <a:r>
                        <a:rPr lang="en-US" sz="800" u="none" dirty="0" smtClean="0"/>
                        <a:t>list</a:t>
                      </a:r>
                      <a:r>
                        <a:rPr lang="en-US" sz="800" u="none" baseline="0" dirty="0" smtClean="0"/>
                        <a:t> </a:t>
                      </a:r>
                      <a:r>
                        <a:rPr lang="en-US" sz="800" u="none" dirty="0" smtClean="0"/>
                        <a:t>in</a:t>
                      </a:r>
                      <a:r>
                        <a:rPr lang="en-US" sz="800" u="none" baseline="0" dirty="0" smtClean="0"/>
                        <a:t>  Resource </a:t>
                      </a:r>
                      <a:r>
                        <a:rPr lang="en-US" sz="800" u="none" dirty="0" smtClean="0"/>
                        <a:t>1c</a:t>
                      </a:r>
                      <a:r>
                        <a:rPr lang="en-US" sz="800" u="none" baseline="0" dirty="0" smtClean="0"/>
                        <a:t> </a:t>
                      </a:r>
                      <a:r>
                        <a:rPr lang="en-US" sz="800" u="none" dirty="0" smtClean="0"/>
                        <a:t>and</a:t>
                      </a:r>
                      <a:r>
                        <a:rPr lang="en-US" sz="800" u="none" baseline="0" dirty="0" smtClean="0"/>
                        <a:t> </a:t>
                      </a:r>
                      <a:r>
                        <a:rPr lang="en-US" sz="800" u="none" dirty="0" smtClean="0"/>
                        <a:t>create</a:t>
                      </a:r>
                      <a:r>
                        <a:rPr lang="en-US" sz="800" u="none" baseline="0" dirty="0" smtClean="0"/>
                        <a:t> </a:t>
                      </a:r>
                      <a:r>
                        <a:rPr lang="en-US" sz="800" u="none" dirty="0" smtClean="0"/>
                        <a:t>a</a:t>
                      </a:r>
                      <a:r>
                        <a:rPr lang="en-US" sz="800" u="none" baseline="0" dirty="0" smtClean="0"/>
                        <a:t> </a:t>
                      </a:r>
                      <a:r>
                        <a:rPr lang="en-US" sz="800" u="none" dirty="0" smtClean="0"/>
                        <a:t>short</a:t>
                      </a:r>
                      <a:r>
                        <a:rPr lang="en-US" sz="800" u="none" baseline="0" dirty="0" smtClean="0"/>
                        <a:t> </a:t>
                      </a:r>
                      <a:r>
                        <a:rPr lang="en-US" sz="800" u="none" dirty="0" smtClean="0"/>
                        <a:t>paragraph</a:t>
                      </a:r>
                      <a:r>
                        <a:rPr lang="en-US" sz="800" u="none" baseline="0" dirty="0" smtClean="0"/>
                        <a:t> </a:t>
                      </a:r>
                      <a:r>
                        <a:rPr lang="en-US" sz="800" u="none" dirty="0" smtClean="0"/>
                        <a:t>to</a:t>
                      </a:r>
                      <a:r>
                        <a:rPr lang="en-US" sz="800" u="none" baseline="0" dirty="0" smtClean="0"/>
                        <a:t> </a:t>
                      </a:r>
                      <a:r>
                        <a:rPr lang="en-US" sz="800" u="none" dirty="0" smtClean="0"/>
                        <a:t>explain</a:t>
                      </a:r>
                      <a:r>
                        <a:rPr lang="en-US" sz="800" u="none" baseline="0" dirty="0" smtClean="0"/>
                        <a:t> </a:t>
                      </a:r>
                      <a:r>
                        <a:rPr lang="en-US" sz="800" u="none" dirty="0" smtClean="0"/>
                        <a:t>each</a:t>
                      </a:r>
                      <a:r>
                        <a:rPr lang="en-US" sz="800" u="none" baseline="0" dirty="0" smtClean="0"/>
                        <a:t> </a:t>
                      </a:r>
                      <a:r>
                        <a:rPr lang="en-US" sz="800" u="none" dirty="0" smtClean="0"/>
                        <a:t>of</a:t>
                      </a:r>
                      <a:r>
                        <a:rPr lang="en-US" sz="800" u="none" baseline="0" dirty="0" smtClean="0"/>
                        <a:t> </a:t>
                      </a:r>
                      <a:r>
                        <a:rPr lang="en-US" sz="800" u="none" dirty="0" smtClean="0"/>
                        <a:t>the</a:t>
                      </a:r>
                      <a:r>
                        <a:rPr lang="en-US" sz="800" u="none" baseline="0" dirty="0" smtClean="0"/>
                        <a:t> </a:t>
                      </a:r>
                      <a:r>
                        <a:rPr lang="en-US" sz="800" u="none" dirty="0" smtClean="0"/>
                        <a:t>headings</a:t>
                      </a:r>
                      <a:r>
                        <a:rPr lang="en-US" sz="800" u="none" baseline="0" dirty="0" smtClean="0"/>
                        <a:t> </a:t>
                      </a:r>
                      <a:r>
                        <a:rPr lang="en-US" sz="800" u="none" dirty="0" smtClean="0"/>
                        <a:t>and</a:t>
                      </a:r>
                      <a:r>
                        <a:rPr lang="en-US" sz="800" u="none" baseline="0" dirty="0" smtClean="0"/>
                        <a:t> </a:t>
                      </a:r>
                      <a:r>
                        <a:rPr lang="en-US" sz="800" u="none" dirty="0" smtClean="0"/>
                        <a:t>how</a:t>
                      </a:r>
                      <a:r>
                        <a:rPr lang="en-US" sz="800" u="none" baseline="0" dirty="0" smtClean="0"/>
                        <a:t> </a:t>
                      </a:r>
                      <a:r>
                        <a:rPr lang="en-US" sz="800" u="none" dirty="0" smtClean="0"/>
                        <a:t>it</a:t>
                      </a:r>
                      <a:r>
                        <a:rPr lang="en-US" sz="800" u="none" baseline="0" dirty="0" smtClean="0"/>
                        <a:t> </a:t>
                      </a:r>
                      <a:r>
                        <a:rPr lang="en-US" sz="800" u="none" dirty="0" smtClean="0"/>
                        <a:t>applies</a:t>
                      </a:r>
                      <a:r>
                        <a:rPr lang="en-US" sz="800" u="none" baseline="0" dirty="0" smtClean="0"/>
                        <a:t> </a:t>
                      </a:r>
                      <a:r>
                        <a:rPr lang="en-US" sz="800" u="none" dirty="0" smtClean="0"/>
                        <a:t>to</a:t>
                      </a:r>
                      <a:r>
                        <a:rPr lang="en-US" sz="800" u="none" baseline="0" dirty="0" smtClean="0"/>
                        <a:t> </a:t>
                      </a:r>
                      <a:r>
                        <a:rPr lang="en-US" sz="800" u="none" dirty="0" smtClean="0"/>
                        <a:t>the</a:t>
                      </a:r>
                      <a:r>
                        <a:rPr lang="en-US" sz="800" u="none" baseline="0" dirty="0" smtClean="0"/>
                        <a:t> </a:t>
                      </a:r>
                      <a:r>
                        <a:rPr lang="en-US" sz="800" u="none" dirty="0" smtClean="0"/>
                        <a:t>clip.</a:t>
                      </a:r>
                      <a:r>
                        <a:rPr lang="en-US" sz="800" u="none" baseline="0" dirty="0" smtClean="0"/>
                        <a:t> </a:t>
                      </a:r>
                      <a:r>
                        <a:rPr lang="en-US" sz="800" u="none" dirty="0" smtClean="0"/>
                        <a:t>Where</a:t>
                      </a:r>
                      <a:r>
                        <a:rPr lang="en-US" sz="800" u="none" baseline="0" dirty="0" smtClean="0"/>
                        <a:t> </a:t>
                      </a:r>
                      <a:r>
                        <a:rPr lang="en-US" sz="800" u="none" dirty="0" smtClean="0"/>
                        <a:t>is</a:t>
                      </a:r>
                      <a:r>
                        <a:rPr lang="en-US" sz="800" u="none" baseline="0" dirty="0" smtClean="0"/>
                        <a:t> </a:t>
                      </a:r>
                      <a:r>
                        <a:rPr lang="en-US" sz="800" u="none" dirty="0" smtClean="0"/>
                        <a:t>there</a:t>
                      </a:r>
                      <a:r>
                        <a:rPr lang="en-US" sz="800" u="none" baseline="0" dirty="0" smtClean="0"/>
                        <a:t> </a:t>
                      </a:r>
                      <a:r>
                        <a:rPr lang="en-US" sz="800" u="none" dirty="0" smtClean="0"/>
                        <a:t>evidence?</a:t>
                      </a:r>
                      <a:endParaRPr lang="en-GB" sz="800" u="none" dirty="0" smtClean="0"/>
                    </a:p>
                    <a:p>
                      <a:r>
                        <a:rPr lang="en-GB" sz="1200" u="sng" baseline="0" dirty="0" smtClean="0"/>
                        <a:t>Vocabulary: </a:t>
                      </a:r>
                      <a:r>
                        <a:rPr lang="en-GB" sz="800" u="none" baseline="0" dirty="0" smtClean="0"/>
                        <a:t>adrenalin  porcelain  </a:t>
                      </a:r>
                      <a:r>
                        <a:rPr lang="en-GB" sz="800" u="none" baseline="0" dirty="0" err="1" smtClean="0"/>
                        <a:t>doppleganger</a:t>
                      </a:r>
                      <a:r>
                        <a:rPr lang="en-GB" sz="800" u="none" baseline="0" dirty="0" smtClean="0"/>
                        <a:t>  consciousness  boulevard</a:t>
                      </a:r>
                    </a:p>
                    <a:p>
                      <a:endParaRPr lang="en-GB" sz="1400" u="sng" dirty="0"/>
                    </a:p>
                  </a:txBody>
                  <a:tcPr/>
                </a:tc>
                <a:tc>
                  <a:txBody>
                    <a:bodyPr/>
                    <a:lstStyle/>
                    <a:p>
                      <a:r>
                        <a:rPr lang="en-GB" sz="1200" u="sng" dirty="0" smtClean="0"/>
                        <a:t>Lesson 2</a:t>
                      </a:r>
                      <a:r>
                        <a:rPr lang="en-GB" sz="1200" dirty="0" smtClean="0"/>
                        <a:t>:</a:t>
                      </a:r>
                    </a:p>
                    <a:p>
                      <a:r>
                        <a:rPr lang="en-GB" sz="1200" u="sng" baseline="0" dirty="0" smtClean="0"/>
                        <a:t>Intro:  </a:t>
                      </a:r>
                      <a:r>
                        <a:rPr lang="en-GB" sz="800" u="none" baseline="0" dirty="0" smtClean="0"/>
                        <a:t>Give alternative words to adjective cold (resource 2a) Look at Resource 2b – discuss vocabulary and use of </a:t>
                      </a:r>
                      <a:r>
                        <a:rPr lang="en-GB" sz="800" u="none" baseline="0" dirty="0" err="1" smtClean="0"/>
                        <a:t>elipses</a:t>
                      </a:r>
                      <a:endParaRPr lang="en-GB" sz="800" u="none" baseline="0" dirty="0" smtClean="0"/>
                    </a:p>
                    <a:p>
                      <a:r>
                        <a:rPr lang="en-GB" sz="1200" u="sng" baseline="0" dirty="0" smtClean="0"/>
                        <a:t>Grammar</a:t>
                      </a:r>
                      <a:r>
                        <a:rPr lang="en-GB" sz="1200" u="none" baseline="0" dirty="0" smtClean="0"/>
                        <a:t>:</a:t>
                      </a:r>
                      <a:r>
                        <a:rPr lang="en-GB" sz="800" u="none" baseline="0" dirty="0" smtClean="0"/>
                        <a:t> NNG </a:t>
                      </a:r>
                      <a:r>
                        <a:rPr lang="en-GB" sz="800" kern="1200" dirty="0" smtClean="0">
                          <a:solidFill>
                            <a:schemeClr val="dk1"/>
                          </a:solidFill>
                          <a:latin typeface="+mn-lt"/>
                          <a:ea typeface="+mn-ea"/>
                          <a:cs typeface="+mn-cs"/>
                        </a:rPr>
                        <a:t>Activity 2.23: Expanding</a:t>
                      </a:r>
                      <a:r>
                        <a:rPr lang="en-GB" sz="800" kern="1200" baseline="0" dirty="0" smtClean="0">
                          <a:solidFill>
                            <a:schemeClr val="dk1"/>
                          </a:solidFill>
                          <a:latin typeface="+mn-lt"/>
                          <a:ea typeface="+mn-ea"/>
                          <a:cs typeface="+mn-cs"/>
                        </a:rPr>
                        <a:t> nouns</a:t>
                      </a:r>
                      <a:r>
                        <a:rPr lang="en-GB" sz="800" kern="1200" dirty="0" smtClean="0">
                          <a:solidFill>
                            <a:schemeClr val="dk1"/>
                          </a:solidFill>
                          <a:latin typeface="+mn-lt"/>
                          <a:ea typeface="+mn-ea"/>
                          <a:cs typeface="+mn-cs"/>
                        </a:rPr>
                        <a:t> </a:t>
                      </a:r>
                      <a:endParaRPr lang="en-GB" sz="800" u="none" baseline="0" dirty="0" smtClean="0"/>
                    </a:p>
                    <a:p>
                      <a:r>
                        <a:rPr lang="en-GB" sz="1200" u="sng" baseline="0" dirty="0" err="1" smtClean="0"/>
                        <a:t>Oracy</a:t>
                      </a:r>
                      <a:r>
                        <a:rPr lang="en-GB" sz="1200" u="sng" baseline="0" dirty="0" smtClean="0"/>
                        <a:t>: </a:t>
                      </a:r>
                      <a:r>
                        <a:rPr lang="en-GB" sz="800" u="none" baseline="0" dirty="0" smtClean="0"/>
                        <a:t>Give ideas for describing the shop front</a:t>
                      </a:r>
                    </a:p>
                    <a:p>
                      <a:r>
                        <a:rPr lang="en-GB" sz="1200" u="sng" dirty="0" smtClean="0"/>
                        <a:t>Mighty Write:</a:t>
                      </a:r>
                      <a:r>
                        <a:rPr lang="en-US" sz="800" u="none" dirty="0" smtClean="0"/>
                        <a:t>Children</a:t>
                      </a:r>
                      <a:r>
                        <a:rPr lang="en-US" sz="800" u="none" baseline="0" dirty="0" smtClean="0"/>
                        <a:t> </a:t>
                      </a:r>
                      <a:r>
                        <a:rPr lang="en-US" sz="800" u="none" dirty="0" smtClean="0"/>
                        <a:t>write</a:t>
                      </a:r>
                      <a:r>
                        <a:rPr lang="en-US" sz="800" u="none" baseline="0" dirty="0" smtClean="0"/>
                        <a:t> </a:t>
                      </a:r>
                      <a:r>
                        <a:rPr lang="en-US" sz="800" u="none" dirty="0" smtClean="0"/>
                        <a:t>a</a:t>
                      </a:r>
                      <a:r>
                        <a:rPr lang="en-US" sz="800" u="none" baseline="0" dirty="0" smtClean="0"/>
                        <a:t> </a:t>
                      </a:r>
                      <a:r>
                        <a:rPr lang="en-US" sz="800" u="none" dirty="0" smtClean="0"/>
                        <a:t>setting</a:t>
                      </a:r>
                      <a:r>
                        <a:rPr lang="en-US" sz="800" u="none" baseline="0" dirty="0" smtClean="0"/>
                        <a:t> </a:t>
                      </a:r>
                      <a:r>
                        <a:rPr lang="en-US" sz="800" u="none" dirty="0" smtClean="0"/>
                        <a:t>description</a:t>
                      </a:r>
                      <a:r>
                        <a:rPr lang="en-US" sz="800" u="none" baseline="0" dirty="0" smtClean="0"/>
                        <a:t> </a:t>
                      </a:r>
                      <a:r>
                        <a:rPr lang="en-US" sz="800" u="none" dirty="0" err="1" smtClean="0"/>
                        <a:t>focussing</a:t>
                      </a:r>
                      <a:r>
                        <a:rPr lang="en-US" sz="800" u="none" baseline="0" dirty="0" smtClean="0"/>
                        <a:t> </a:t>
                      </a:r>
                      <a:r>
                        <a:rPr lang="en-US" sz="800" u="none" dirty="0" smtClean="0"/>
                        <a:t>on</a:t>
                      </a:r>
                      <a:r>
                        <a:rPr lang="en-US" sz="800" u="none" baseline="0" dirty="0" smtClean="0"/>
                        <a:t> </a:t>
                      </a:r>
                      <a:r>
                        <a:rPr lang="en-US" sz="800" u="none" dirty="0" smtClean="0"/>
                        <a:t>the</a:t>
                      </a:r>
                      <a:r>
                        <a:rPr lang="en-US" sz="800" u="none" baseline="0" dirty="0" smtClean="0"/>
                        <a:t> </a:t>
                      </a:r>
                      <a:r>
                        <a:rPr lang="en-US" sz="800" u="none" dirty="0" smtClean="0"/>
                        <a:t>use</a:t>
                      </a:r>
                      <a:r>
                        <a:rPr lang="en-US" sz="800" u="none" baseline="0" dirty="0" smtClean="0"/>
                        <a:t> </a:t>
                      </a:r>
                      <a:r>
                        <a:rPr lang="en-US" sz="800" u="none" dirty="0" smtClean="0"/>
                        <a:t>of</a:t>
                      </a:r>
                      <a:r>
                        <a:rPr lang="en-US" sz="800" u="none" baseline="0" dirty="0" smtClean="0"/>
                        <a:t> </a:t>
                      </a:r>
                      <a:r>
                        <a:rPr lang="en-US" sz="800" u="none" dirty="0" smtClean="0"/>
                        <a:t>improved</a:t>
                      </a:r>
                      <a:r>
                        <a:rPr lang="en-US" sz="800" u="none" baseline="0" dirty="0" smtClean="0"/>
                        <a:t> </a:t>
                      </a:r>
                      <a:r>
                        <a:rPr lang="en-US" sz="800" u="none" dirty="0" smtClean="0"/>
                        <a:t>synonyms</a:t>
                      </a:r>
                      <a:r>
                        <a:rPr lang="en-US" sz="800" u="none" baseline="0" dirty="0" smtClean="0"/>
                        <a:t> </a:t>
                      </a:r>
                      <a:r>
                        <a:rPr lang="en-US" sz="800" u="none" dirty="0" smtClean="0"/>
                        <a:t>for</a:t>
                      </a:r>
                      <a:r>
                        <a:rPr lang="en-US" sz="800" u="none" baseline="0" dirty="0" smtClean="0"/>
                        <a:t> </a:t>
                      </a:r>
                      <a:r>
                        <a:rPr lang="en-US" sz="800" u="none" dirty="0" smtClean="0"/>
                        <a:t>effect.</a:t>
                      </a:r>
                      <a:r>
                        <a:rPr lang="en-US" sz="1200" u="none" dirty="0" smtClean="0"/>
                        <a:t>	</a:t>
                      </a:r>
                      <a:endParaRPr lang="en-GB" sz="1200" u="none" dirty="0" smtClean="0"/>
                    </a:p>
                    <a:p>
                      <a:r>
                        <a:rPr lang="en-GB" sz="1200" u="sng" baseline="0" dirty="0" smtClean="0"/>
                        <a:t>Vocabulary: </a:t>
                      </a:r>
                      <a:r>
                        <a:rPr lang="en-GB" sz="800" u="none" baseline="0" dirty="0" smtClean="0"/>
                        <a:t>synonyms for cold: wintry  biting  glacial  numbing  piercing  frosty  inhospitable</a:t>
                      </a:r>
                      <a:endParaRPr lang="en-GB" sz="800" u="none" dirty="0" smtClean="0"/>
                    </a:p>
                    <a:p>
                      <a:endParaRPr lang="en-GB" dirty="0"/>
                    </a:p>
                  </a:txBody>
                  <a:tcPr/>
                </a:tc>
                <a:tc>
                  <a:txBody>
                    <a:bodyPr/>
                    <a:lstStyle/>
                    <a:p>
                      <a:r>
                        <a:rPr lang="en-GB" u="sng" dirty="0" smtClean="0"/>
                        <a:t>Lesson 3</a:t>
                      </a:r>
                      <a:r>
                        <a:rPr lang="en-GB" dirty="0" smtClean="0"/>
                        <a:t>:</a:t>
                      </a:r>
                    </a:p>
                    <a:p>
                      <a:r>
                        <a:rPr lang="en-GB" sz="1200" u="sng" baseline="0" dirty="0" smtClean="0"/>
                        <a:t>Intro: </a:t>
                      </a:r>
                      <a:r>
                        <a:rPr lang="en-GB" sz="800" u="none" baseline="0" dirty="0" smtClean="0"/>
                        <a:t>Using senses tables </a:t>
                      </a:r>
                      <a:r>
                        <a:rPr lang="en-GB" sz="800" u="none" baseline="0" dirty="0" err="1" smtClean="0"/>
                        <a:t>chn</a:t>
                      </a:r>
                      <a:r>
                        <a:rPr lang="en-GB" sz="800" u="none" baseline="0" dirty="0" smtClean="0"/>
                        <a:t> move around and describe the shop setting</a:t>
                      </a:r>
                    </a:p>
                    <a:p>
                      <a:r>
                        <a:rPr lang="en-GB" sz="1200" u="sng" baseline="0" dirty="0" smtClean="0"/>
                        <a:t>Grammar</a:t>
                      </a:r>
                      <a:r>
                        <a:rPr lang="en-GB" sz="1200" u="none" baseline="0" dirty="0" smtClean="0"/>
                        <a:t>: </a:t>
                      </a:r>
                      <a:r>
                        <a:rPr lang="en-GB" sz="800" u="none" baseline="0" dirty="0" smtClean="0"/>
                        <a:t> Resource 3b Figurative language – read description and identify types of figurative language/ Revision of fronted adverbials followed by a comma – identify in text</a:t>
                      </a:r>
                    </a:p>
                    <a:p>
                      <a:r>
                        <a:rPr lang="en-GB" sz="1200" u="sng" baseline="0" dirty="0" err="1" smtClean="0"/>
                        <a:t>Oracy</a:t>
                      </a:r>
                      <a:r>
                        <a:rPr lang="en-GB" sz="1200" u="sng" baseline="0" dirty="0" smtClean="0"/>
                        <a:t>: </a:t>
                      </a:r>
                      <a:r>
                        <a:rPr lang="en-GB" sz="800" u="none" baseline="0" dirty="0" smtClean="0"/>
                        <a:t>Ideas for imagery </a:t>
                      </a:r>
                    </a:p>
                    <a:p>
                      <a:r>
                        <a:rPr lang="en-GB" sz="1200" u="sng" dirty="0" smtClean="0"/>
                        <a:t>Mighty Write:</a:t>
                      </a:r>
                      <a:r>
                        <a:rPr lang="en-GB" sz="1200" u="sng" baseline="0" dirty="0" smtClean="0"/>
                        <a:t> </a:t>
                      </a:r>
                      <a:r>
                        <a:rPr lang="en-US" sz="800" u="none" dirty="0" smtClean="0"/>
                        <a:t>Write</a:t>
                      </a:r>
                      <a:r>
                        <a:rPr lang="en-US" sz="800" u="none" baseline="0" dirty="0" smtClean="0"/>
                        <a:t> </a:t>
                      </a:r>
                      <a:r>
                        <a:rPr lang="en-US" sz="800" u="none" dirty="0" smtClean="0"/>
                        <a:t>sentences</a:t>
                      </a:r>
                      <a:r>
                        <a:rPr lang="en-US" sz="800" u="none" baseline="0" dirty="0" smtClean="0"/>
                        <a:t> </a:t>
                      </a:r>
                      <a:r>
                        <a:rPr lang="en-US" sz="800" u="none" dirty="0" smtClean="0"/>
                        <a:t>using</a:t>
                      </a:r>
                      <a:r>
                        <a:rPr lang="en-US" sz="800" u="none" baseline="0" dirty="0" smtClean="0"/>
                        <a:t> </a:t>
                      </a:r>
                      <a:r>
                        <a:rPr lang="en-US" sz="800" u="none" dirty="0" smtClean="0"/>
                        <a:t>examples</a:t>
                      </a:r>
                      <a:r>
                        <a:rPr lang="en-US" sz="800" u="none" baseline="0" dirty="0" smtClean="0"/>
                        <a:t> </a:t>
                      </a:r>
                      <a:r>
                        <a:rPr lang="en-US" sz="800" u="none" dirty="0" smtClean="0"/>
                        <a:t>of</a:t>
                      </a:r>
                      <a:r>
                        <a:rPr lang="en-US" sz="800" u="none" baseline="0" dirty="0" smtClean="0"/>
                        <a:t> i</a:t>
                      </a:r>
                      <a:r>
                        <a:rPr lang="en-US" sz="800" u="none" dirty="0" smtClean="0"/>
                        <a:t>magery,</a:t>
                      </a:r>
                      <a:r>
                        <a:rPr lang="en-US" sz="800" u="none" baseline="0" dirty="0" smtClean="0"/>
                        <a:t> </a:t>
                      </a:r>
                      <a:r>
                        <a:rPr lang="en-US" sz="800" u="none" dirty="0" smtClean="0"/>
                        <a:t>figurative</a:t>
                      </a:r>
                      <a:r>
                        <a:rPr lang="en-US" sz="800" u="none" baseline="0" dirty="0" smtClean="0"/>
                        <a:t> </a:t>
                      </a:r>
                      <a:r>
                        <a:rPr lang="en-US" sz="800" u="none" dirty="0" smtClean="0"/>
                        <a:t>language</a:t>
                      </a:r>
                      <a:r>
                        <a:rPr lang="en-US" sz="800" u="none" baseline="0" dirty="0" smtClean="0"/>
                        <a:t> </a:t>
                      </a:r>
                      <a:r>
                        <a:rPr lang="en-US" sz="800" u="none" dirty="0" smtClean="0"/>
                        <a:t>&amp;</a:t>
                      </a:r>
                      <a:r>
                        <a:rPr lang="en-US" sz="800" u="none" baseline="0" dirty="0" smtClean="0"/>
                        <a:t> </a:t>
                      </a:r>
                      <a:r>
                        <a:rPr lang="en-US" sz="800" u="none" dirty="0" smtClean="0"/>
                        <a:t>descriptive</a:t>
                      </a:r>
                      <a:r>
                        <a:rPr lang="en-US" sz="800" u="none" baseline="0" dirty="0" smtClean="0"/>
                        <a:t> </a:t>
                      </a:r>
                      <a:r>
                        <a:rPr lang="en-US" sz="800" u="none" dirty="0" smtClean="0"/>
                        <a:t>vocabulary</a:t>
                      </a:r>
                      <a:r>
                        <a:rPr lang="en-US" sz="800" u="none" baseline="0" dirty="0" smtClean="0"/>
                        <a:t> </a:t>
                      </a:r>
                      <a:r>
                        <a:rPr lang="en-US" sz="800" u="none" dirty="0" smtClean="0"/>
                        <a:t>using</a:t>
                      </a:r>
                      <a:r>
                        <a:rPr lang="en-US" sz="800" u="none" baseline="0" dirty="0" smtClean="0"/>
                        <a:t> </a:t>
                      </a:r>
                      <a:r>
                        <a:rPr lang="en-US" sz="800" u="none" dirty="0" smtClean="0"/>
                        <a:t>the</a:t>
                      </a:r>
                      <a:r>
                        <a:rPr lang="en-US" sz="800" u="none" baseline="0" dirty="0" smtClean="0"/>
                        <a:t> </a:t>
                      </a:r>
                      <a:r>
                        <a:rPr lang="en-US" sz="800" u="none" dirty="0" smtClean="0"/>
                        <a:t>five</a:t>
                      </a:r>
                      <a:r>
                        <a:rPr lang="en-US" sz="800" u="none" baseline="0" dirty="0" smtClean="0"/>
                        <a:t> </a:t>
                      </a:r>
                      <a:r>
                        <a:rPr lang="en-US" sz="800" u="none" dirty="0" smtClean="0"/>
                        <a:t>senses</a:t>
                      </a:r>
                      <a:r>
                        <a:rPr lang="en-US" sz="800" u="none" baseline="0" dirty="0" smtClean="0"/>
                        <a:t> </a:t>
                      </a:r>
                      <a:r>
                        <a:rPr lang="en-US" sz="800" u="none" dirty="0" smtClean="0"/>
                        <a:t>to</a:t>
                      </a:r>
                      <a:r>
                        <a:rPr lang="en-US" sz="800" u="none" baseline="0" dirty="0" smtClean="0"/>
                        <a:t> </a:t>
                      </a:r>
                      <a:r>
                        <a:rPr lang="en-US" sz="800" u="none" dirty="0" smtClean="0"/>
                        <a:t>describe</a:t>
                      </a:r>
                      <a:r>
                        <a:rPr lang="en-US" sz="800" u="none" baseline="0" dirty="0" smtClean="0"/>
                        <a:t> </a:t>
                      </a:r>
                      <a:r>
                        <a:rPr lang="en-US" sz="800" u="none" dirty="0" smtClean="0"/>
                        <a:t>the</a:t>
                      </a:r>
                      <a:r>
                        <a:rPr lang="en-US" sz="800" u="none" baseline="0" dirty="0" smtClean="0"/>
                        <a:t> </a:t>
                      </a:r>
                      <a:r>
                        <a:rPr lang="en-US" sz="800" u="none" dirty="0" smtClean="0"/>
                        <a:t>shop.</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none" baseline="0" dirty="0" smtClean="0"/>
                        <a:t> </a:t>
                      </a:r>
                      <a:r>
                        <a:rPr lang="en-GB" sz="800" u="none" baseline="0" dirty="0" smtClean="0"/>
                        <a:t>menacing  uneasy  curious  beckoning  facade  pedestal  bemused  replica  enticing</a:t>
                      </a:r>
                    </a:p>
                  </a:txBody>
                  <a:tcPr/>
                </a:tc>
              </a:tr>
              <a:tr h="20002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US" sz="800" u="none" baseline="0" dirty="0" smtClean="0"/>
                        <a:t>Track moments of suspense and tension in a story. </a:t>
                      </a:r>
                      <a:r>
                        <a:rPr lang="en-GB" sz="800" u="none" baseline="0" dirty="0" smtClean="0"/>
                        <a:t>Listen to the music and draw a line showing emotions as you watch the film. </a:t>
                      </a:r>
                      <a:r>
                        <a:rPr lang="en-GB" sz="800" u="none" baseline="0" dirty="0" err="1" smtClean="0"/>
                        <a:t>Chn</a:t>
                      </a:r>
                      <a:r>
                        <a:rPr lang="en-GB" sz="800" u="none" baseline="0" dirty="0" smtClean="0"/>
                        <a:t> complete it themselves on whiteboards. Discuss effect of music.</a:t>
                      </a:r>
                    </a:p>
                    <a:p>
                      <a:r>
                        <a:rPr lang="en-GB" sz="1200" u="sng" baseline="0" dirty="0" smtClean="0"/>
                        <a:t>Grammar</a:t>
                      </a:r>
                      <a:r>
                        <a:rPr lang="en-GB" sz="1200" u="none" baseline="0" dirty="0" smtClean="0"/>
                        <a:t>: </a:t>
                      </a:r>
                      <a:r>
                        <a:rPr lang="en-GB" sz="800" u="none" baseline="0" dirty="0" smtClean="0"/>
                        <a:t>Adverbs 0f possibility  - perhaps , surely</a:t>
                      </a:r>
                    </a:p>
                    <a:p>
                      <a:r>
                        <a:rPr lang="en-GB" sz="1200" u="sng" baseline="0" dirty="0" err="1" smtClean="0"/>
                        <a:t>Oracy</a:t>
                      </a:r>
                      <a:r>
                        <a:rPr lang="en-GB" sz="1200" u="sng" baseline="0" dirty="0" smtClean="0"/>
                        <a:t>: </a:t>
                      </a:r>
                      <a:r>
                        <a:rPr lang="en-GB" sz="800" u="none" baseline="0" dirty="0" smtClean="0"/>
                        <a:t>Describe Alma’s emotions – show not tell – Complete Resource sheet 4a</a:t>
                      </a:r>
                    </a:p>
                    <a:p>
                      <a:r>
                        <a:rPr lang="en-GB" sz="1200" u="sng" dirty="0" smtClean="0"/>
                        <a:t>Mighty Write: </a:t>
                      </a:r>
                      <a:r>
                        <a:rPr lang="en-US" sz="800" kern="1200" dirty="0" smtClean="0">
                          <a:solidFill>
                            <a:schemeClr val="dk1"/>
                          </a:solidFill>
                          <a:latin typeface="+mn-lt"/>
                          <a:ea typeface="+mn-ea"/>
                          <a:cs typeface="+mn-cs"/>
                        </a:rPr>
                        <a:t>Children add notes onto the emotions graph to show not tell Alma’s feelings at different points in the story.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Range of emotive adjectives</a:t>
                      </a:r>
                      <a:endParaRPr lang="en-GB" sz="800" u="none" dirty="0"/>
                    </a:p>
                  </a:txBody>
                  <a:tcPr/>
                </a:tc>
                <a:tc>
                  <a:txBody>
                    <a:bodyPr/>
                    <a:lstStyle/>
                    <a:p>
                      <a:r>
                        <a:rPr lang="en-GB" sz="1200" u="sng" dirty="0" smtClean="0"/>
                        <a:t>Lesson 5</a:t>
                      </a:r>
                      <a:r>
                        <a:rPr lang="en-GB" sz="1200" dirty="0" smtClean="0"/>
                        <a:t>:</a:t>
                      </a:r>
                    </a:p>
                    <a:p>
                      <a:r>
                        <a:rPr lang="en-GB" sz="1200" u="sng" baseline="0" dirty="0" smtClean="0"/>
                        <a:t>Intro: </a:t>
                      </a:r>
                      <a:r>
                        <a:rPr lang="en-GB" sz="800" u="none" baseline="0" dirty="0" smtClean="0"/>
                        <a:t>Resource 5a- Discuss onomatopoeia and examples for each clip.</a:t>
                      </a:r>
                      <a:r>
                        <a:rPr lang="en-US" sz="800" u="none" baseline="0" dirty="0" smtClean="0"/>
                        <a:t> Play the clip from 1:02-1:09 and discuss Alma’s micro expressions. Resource sheet 5b</a:t>
                      </a:r>
                      <a:endParaRPr lang="en-GB" sz="800" u="none" baseline="0" dirty="0" smtClean="0"/>
                    </a:p>
                    <a:p>
                      <a:r>
                        <a:rPr lang="en-GB" sz="1200" u="sng" baseline="0" dirty="0" smtClean="0"/>
                        <a:t>Grammar</a:t>
                      </a:r>
                      <a:r>
                        <a:rPr lang="en-GB" sz="1200" u="none" baseline="0" dirty="0" smtClean="0"/>
                        <a:t>: </a:t>
                      </a:r>
                      <a:r>
                        <a:rPr lang="en-GB" sz="800" u="none" baseline="0" dirty="0" smtClean="0"/>
                        <a:t>Revision of all grammar needed to be included in independent piece using WAGOLL</a:t>
                      </a:r>
                    </a:p>
                    <a:p>
                      <a:r>
                        <a:rPr lang="en-GB" sz="1200" u="sng" baseline="0" dirty="0" err="1" smtClean="0"/>
                        <a:t>Oracy</a:t>
                      </a:r>
                      <a:r>
                        <a:rPr lang="en-GB" sz="1200" u="sng" baseline="0" dirty="0" smtClean="0"/>
                        <a:t>: </a:t>
                      </a:r>
                      <a:r>
                        <a:rPr lang="en-GB" sz="800" u="none" baseline="0" dirty="0" smtClean="0"/>
                        <a:t>Ideas for onomatopoeia </a:t>
                      </a:r>
                    </a:p>
                    <a:p>
                      <a:r>
                        <a:rPr lang="en-GB" sz="1200" u="sng" dirty="0" smtClean="0"/>
                        <a:t>Extended</a:t>
                      </a:r>
                      <a:r>
                        <a:rPr lang="en-GB" sz="1200" u="sng" baseline="0" dirty="0" smtClean="0"/>
                        <a:t> Write</a:t>
                      </a:r>
                      <a:r>
                        <a:rPr lang="en-GB" sz="1200" u="sng" dirty="0" smtClean="0"/>
                        <a:t>:  </a:t>
                      </a:r>
                      <a:r>
                        <a:rPr lang="en-GB" sz="800" u="none" dirty="0" smtClean="0"/>
                        <a:t>WAGOLL</a:t>
                      </a:r>
                      <a:r>
                        <a:rPr lang="en-GB" sz="800" u="none" baseline="0" dirty="0" smtClean="0"/>
                        <a:t> – Resource sheet 5c </a:t>
                      </a:r>
                      <a:r>
                        <a:rPr lang="en-US" sz="800" u="none" dirty="0" smtClean="0"/>
                        <a:t>Children</a:t>
                      </a:r>
                      <a:r>
                        <a:rPr lang="en-US" sz="800" u="none" baseline="0" dirty="0" smtClean="0"/>
                        <a:t> </a:t>
                      </a:r>
                      <a:r>
                        <a:rPr lang="en-US" sz="800" u="none" dirty="0" smtClean="0"/>
                        <a:t>are</a:t>
                      </a:r>
                      <a:r>
                        <a:rPr lang="en-US" sz="800" u="none" baseline="0" dirty="0" smtClean="0"/>
                        <a:t> </a:t>
                      </a:r>
                      <a:r>
                        <a:rPr lang="en-US" sz="800" u="none" dirty="0" smtClean="0"/>
                        <a:t>to</a:t>
                      </a:r>
                      <a:r>
                        <a:rPr lang="en-US" sz="800" u="none" baseline="0" dirty="0" smtClean="0"/>
                        <a:t> </a:t>
                      </a:r>
                      <a:r>
                        <a:rPr lang="en-US" sz="800" u="none" dirty="0" smtClean="0"/>
                        <a:t>write</a:t>
                      </a:r>
                      <a:r>
                        <a:rPr lang="en-US" sz="800" u="none" baseline="0" dirty="0" smtClean="0"/>
                        <a:t> </a:t>
                      </a:r>
                      <a:r>
                        <a:rPr lang="en-US" sz="800" u="none" dirty="0" smtClean="0"/>
                        <a:t>the</a:t>
                      </a:r>
                      <a:r>
                        <a:rPr lang="en-US" sz="800" u="none" baseline="0" dirty="0" smtClean="0"/>
                        <a:t> </a:t>
                      </a:r>
                      <a:r>
                        <a:rPr lang="en-US" sz="800" u="none" dirty="0" smtClean="0"/>
                        <a:t>narrative</a:t>
                      </a:r>
                      <a:r>
                        <a:rPr lang="en-US" sz="800" u="none" baseline="0" dirty="0" smtClean="0"/>
                        <a:t> </a:t>
                      </a:r>
                      <a:r>
                        <a:rPr lang="en-US" sz="800" u="none" dirty="0" smtClean="0"/>
                        <a:t>using</a:t>
                      </a:r>
                      <a:r>
                        <a:rPr lang="en-US" sz="800" u="none" baseline="0" dirty="0" smtClean="0"/>
                        <a:t> </a:t>
                      </a:r>
                      <a:r>
                        <a:rPr lang="en-US" sz="800" u="none" dirty="0" smtClean="0"/>
                        <a:t>a</a:t>
                      </a:r>
                      <a:r>
                        <a:rPr lang="en-US" sz="800" u="none" baseline="0" dirty="0" smtClean="0"/>
                        <a:t> </a:t>
                      </a:r>
                      <a:r>
                        <a:rPr lang="en-US" sz="800" u="none" dirty="0" smtClean="0"/>
                        <a:t>variety</a:t>
                      </a:r>
                      <a:r>
                        <a:rPr lang="en-US" sz="800" u="none" baseline="0" dirty="0" smtClean="0"/>
                        <a:t> </a:t>
                      </a:r>
                      <a:r>
                        <a:rPr lang="en-US" sz="800" u="none" dirty="0" smtClean="0"/>
                        <a:t>of</a:t>
                      </a:r>
                      <a:r>
                        <a:rPr lang="en-US" sz="800" u="none" baseline="0" dirty="0" smtClean="0"/>
                        <a:t> </a:t>
                      </a:r>
                      <a:r>
                        <a:rPr lang="en-US" sz="800" u="none" dirty="0" smtClean="0"/>
                        <a:t>sentence</a:t>
                      </a:r>
                      <a:r>
                        <a:rPr lang="en-US" sz="800" u="none" baseline="0" dirty="0" smtClean="0"/>
                        <a:t> </a:t>
                      </a:r>
                      <a:r>
                        <a:rPr lang="en-US" sz="800" u="none" dirty="0" smtClean="0"/>
                        <a:t>lengths,</a:t>
                      </a:r>
                      <a:r>
                        <a:rPr lang="en-US" sz="800" u="none" baseline="0" dirty="0" smtClean="0"/>
                        <a:t> </a:t>
                      </a:r>
                      <a:r>
                        <a:rPr lang="en-US" sz="800" u="none" dirty="0" smtClean="0"/>
                        <a:t>describing</a:t>
                      </a:r>
                      <a:r>
                        <a:rPr lang="en-US" sz="800" u="none" baseline="0" dirty="0" smtClean="0"/>
                        <a:t> </a:t>
                      </a:r>
                      <a:r>
                        <a:rPr lang="en-US" sz="800" u="none" dirty="0" smtClean="0"/>
                        <a:t>Alma’s</a:t>
                      </a:r>
                      <a:r>
                        <a:rPr lang="en-US" sz="800" u="none" baseline="0" dirty="0" smtClean="0"/>
                        <a:t> </a:t>
                      </a:r>
                      <a:r>
                        <a:rPr lang="en-US" sz="800" u="none" dirty="0" smtClean="0"/>
                        <a:t>discovery</a:t>
                      </a:r>
                      <a:r>
                        <a:rPr lang="en-US" sz="800" u="none" baseline="0" dirty="0" smtClean="0"/>
                        <a:t> </a:t>
                      </a:r>
                      <a:r>
                        <a:rPr lang="en-US" sz="800" u="none" dirty="0" smtClean="0"/>
                        <a:t>of</a:t>
                      </a:r>
                      <a:r>
                        <a:rPr lang="en-US" sz="800" u="none" baseline="0" dirty="0" smtClean="0"/>
                        <a:t> </a:t>
                      </a:r>
                      <a:r>
                        <a:rPr lang="en-US" sz="800" u="none" dirty="0" smtClean="0"/>
                        <a:t>the</a:t>
                      </a:r>
                      <a:r>
                        <a:rPr lang="en-US" sz="800" u="none" baseline="0" dirty="0" smtClean="0"/>
                        <a:t> </a:t>
                      </a:r>
                      <a:r>
                        <a:rPr lang="en-US" sz="800" u="none" dirty="0" smtClean="0"/>
                        <a:t>doll</a:t>
                      </a:r>
                      <a:r>
                        <a:rPr lang="en-US" sz="800" u="none" baseline="0" dirty="0" smtClean="0"/>
                        <a:t> </a:t>
                      </a:r>
                      <a:r>
                        <a:rPr lang="en-US" sz="800" u="none" dirty="0" smtClean="0"/>
                        <a:t>and</a:t>
                      </a:r>
                      <a:r>
                        <a:rPr lang="en-US" sz="800" u="none" baseline="0" dirty="0" smtClean="0"/>
                        <a:t> </a:t>
                      </a:r>
                      <a:r>
                        <a:rPr lang="en-US" sz="800" u="none" dirty="0" smtClean="0"/>
                        <a:t>subsequent</a:t>
                      </a:r>
                      <a:r>
                        <a:rPr lang="en-US" sz="800" u="none" baseline="0" dirty="0" smtClean="0"/>
                        <a:t> </a:t>
                      </a:r>
                      <a:r>
                        <a:rPr lang="en-US" sz="800" u="none" dirty="0" smtClean="0"/>
                        <a:t>entry</a:t>
                      </a:r>
                      <a:r>
                        <a:rPr lang="en-US" sz="800" u="none" baseline="0" dirty="0" smtClean="0"/>
                        <a:t> </a:t>
                      </a:r>
                      <a:r>
                        <a:rPr lang="en-US" sz="800" u="none" dirty="0" smtClean="0"/>
                        <a:t>into</a:t>
                      </a:r>
                      <a:r>
                        <a:rPr lang="en-US" sz="800" u="none" baseline="0" dirty="0" smtClean="0"/>
                        <a:t> </a:t>
                      </a:r>
                      <a:r>
                        <a:rPr lang="en-US" sz="800" u="none" dirty="0" smtClean="0"/>
                        <a:t>the</a:t>
                      </a:r>
                      <a:r>
                        <a:rPr lang="en-US" sz="800" u="none" baseline="0" dirty="0" smtClean="0"/>
                        <a:t> </a:t>
                      </a:r>
                      <a:r>
                        <a:rPr lang="en-US" sz="800" u="none" dirty="0" smtClean="0"/>
                        <a:t>shop</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momentarily  craned  panes  weighed heavily   wandered</a:t>
                      </a:r>
                      <a:endParaRPr lang="en-GB" sz="800" u="none" dirty="0" smtClean="0"/>
                    </a:p>
                    <a:p>
                      <a:endParaRPr lang="en-GB" dirty="0"/>
                    </a:p>
                  </a:txBody>
                  <a:tcPr/>
                </a:tc>
                <a:tc>
                  <a:txBody>
                    <a:bodyPr/>
                    <a:lstStyle/>
                    <a:p>
                      <a:r>
                        <a:rPr lang="en-GB" sz="1200" u="sng" dirty="0" smtClean="0"/>
                        <a:t>Lesson 6</a:t>
                      </a:r>
                      <a:r>
                        <a:rPr lang="en-GB" sz="1200" dirty="0" smtClean="0"/>
                        <a:t>: </a:t>
                      </a:r>
                    </a:p>
                    <a:p>
                      <a:r>
                        <a:rPr lang="en-GB" sz="1200" u="sng" baseline="0" dirty="0" smtClean="0"/>
                        <a:t>Intro: </a:t>
                      </a:r>
                      <a:r>
                        <a:rPr lang="en-US" sz="800" u="none" baseline="0" dirty="0" smtClean="0"/>
                        <a:t>Play the first part of Alma to 0:47- discuss the weather/ snow. Play give one, get one. Complete resource sheet 6c as a class.</a:t>
                      </a:r>
                      <a:endParaRPr lang="en-GB" sz="800" u="none" baseline="0" dirty="0" smtClean="0"/>
                    </a:p>
                    <a:p>
                      <a:r>
                        <a:rPr lang="en-GB" sz="1200" u="sng" baseline="0" dirty="0" smtClean="0"/>
                        <a:t>Grammar</a:t>
                      </a:r>
                      <a:r>
                        <a:rPr lang="en-GB" sz="1200" u="none" baseline="0" dirty="0" smtClean="0"/>
                        <a:t>: </a:t>
                      </a:r>
                      <a:r>
                        <a:rPr lang="en-GB" sz="800" u="none" baseline="0" dirty="0" smtClean="0"/>
                        <a:t>Adverbs, verbs, adjectives</a:t>
                      </a:r>
                    </a:p>
                    <a:p>
                      <a:r>
                        <a:rPr lang="en-GB" sz="1200" u="sng" baseline="0" dirty="0" err="1" smtClean="0"/>
                        <a:t>Oracy</a:t>
                      </a:r>
                      <a:r>
                        <a:rPr lang="en-GB" sz="1200" u="sng" baseline="0" dirty="0" smtClean="0"/>
                        <a:t>: </a:t>
                      </a:r>
                      <a:r>
                        <a:rPr lang="en-GB" sz="800" u="none" baseline="0" dirty="0" smtClean="0"/>
                        <a:t>Discuss figurative language and add these to their resource sheet 6c</a:t>
                      </a:r>
                    </a:p>
                    <a:p>
                      <a:r>
                        <a:rPr lang="en-GB" sz="1200" u="sng" dirty="0" smtClean="0"/>
                        <a:t>Mighty Write: </a:t>
                      </a:r>
                      <a:r>
                        <a:rPr lang="en-US" sz="800" u="none" dirty="0" smtClean="0"/>
                        <a:t>Children</a:t>
                      </a:r>
                      <a:r>
                        <a:rPr lang="en-US" sz="800" u="none" baseline="0" dirty="0" smtClean="0"/>
                        <a:t> </a:t>
                      </a:r>
                      <a:r>
                        <a:rPr lang="en-US" sz="800" u="none" dirty="0" smtClean="0"/>
                        <a:t>write</a:t>
                      </a:r>
                      <a:r>
                        <a:rPr lang="en-US" sz="800" u="none" baseline="0" dirty="0" smtClean="0"/>
                        <a:t> </a:t>
                      </a:r>
                      <a:r>
                        <a:rPr lang="en-US" sz="800" u="none" dirty="0" smtClean="0"/>
                        <a:t>a</a:t>
                      </a:r>
                      <a:r>
                        <a:rPr lang="en-US" sz="800" u="none" baseline="0" dirty="0" smtClean="0"/>
                        <a:t> </a:t>
                      </a:r>
                      <a:r>
                        <a:rPr lang="en-US" sz="800" u="none" dirty="0" smtClean="0"/>
                        <a:t>paragraph</a:t>
                      </a:r>
                      <a:r>
                        <a:rPr lang="en-US" sz="800" u="none" baseline="0" dirty="0" smtClean="0"/>
                        <a:t> </a:t>
                      </a:r>
                      <a:r>
                        <a:rPr lang="en-US" sz="800" u="none" dirty="0" smtClean="0"/>
                        <a:t>setting</a:t>
                      </a:r>
                      <a:r>
                        <a:rPr lang="en-US" sz="800" u="none" baseline="0" dirty="0" smtClean="0"/>
                        <a:t> </a:t>
                      </a:r>
                      <a:r>
                        <a:rPr lang="en-US" sz="800" u="none" dirty="0" smtClean="0"/>
                        <a:t>the</a:t>
                      </a:r>
                      <a:r>
                        <a:rPr lang="en-US" sz="800" u="none" baseline="0" dirty="0" smtClean="0"/>
                        <a:t> </a:t>
                      </a:r>
                      <a:r>
                        <a:rPr lang="en-US" sz="800" u="none" dirty="0" smtClean="0"/>
                        <a:t>scene</a:t>
                      </a:r>
                      <a:r>
                        <a:rPr lang="en-US" sz="800" u="none" baseline="0" dirty="0" smtClean="0"/>
                        <a:t> </a:t>
                      </a:r>
                      <a:r>
                        <a:rPr lang="en-US" sz="800" u="none" dirty="0" smtClean="0"/>
                        <a:t>to</a:t>
                      </a:r>
                      <a:r>
                        <a:rPr lang="en-US" sz="800" u="none" baseline="0" dirty="0" smtClean="0"/>
                        <a:t> </a:t>
                      </a:r>
                      <a:r>
                        <a:rPr lang="en-US" sz="800" u="none" dirty="0" smtClean="0"/>
                        <a:t>the</a:t>
                      </a:r>
                      <a:r>
                        <a:rPr lang="en-US" sz="800" u="none" baseline="0" dirty="0" smtClean="0"/>
                        <a:t> </a:t>
                      </a:r>
                      <a:r>
                        <a:rPr lang="en-US" sz="800" u="none" dirty="0" smtClean="0"/>
                        <a:t>opening</a:t>
                      </a:r>
                      <a:r>
                        <a:rPr lang="en-US" sz="800" u="none" baseline="0" dirty="0" smtClean="0"/>
                        <a:t> </a:t>
                      </a:r>
                      <a:r>
                        <a:rPr lang="en-US" sz="800" u="none" dirty="0" smtClean="0"/>
                        <a:t>part</a:t>
                      </a:r>
                      <a:r>
                        <a:rPr lang="en-US" sz="800" u="none" baseline="0" dirty="0" smtClean="0"/>
                        <a:t> </a:t>
                      </a:r>
                      <a:r>
                        <a:rPr lang="en-US" sz="800" u="none" dirty="0" smtClean="0"/>
                        <a:t>of</a:t>
                      </a:r>
                      <a:r>
                        <a:rPr lang="en-US" sz="800" u="none" baseline="0" dirty="0" smtClean="0"/>
                        <a:t> </a:t>
                      </a:r>
                      <a:r>
                        <a:rPr lang="en-US" sz="800" u="none" dirty="0" smtClean="0"/>
                        <a:t>the</a:t>
                      </a:r>
                      <a:r>
                        <a:rPr lang="en-US" sz="800" u="none" baseline="0" dirty="0" smtClean="0"/>
                        <a:t> </a:t>
                      </a:r>
                      <a:r>
                        <a:rPr lang="en-US" sz="800" u="none" dirty="0" smtClean="0"/>
                        <a:t>clip</a:t>
                      </a:r>
                      <a:r>
                        <a:rPr lang="en-US" sz="800" u="none" baseline="0" dirty="0" smtClean="0"/>
                        <a:t> </a:t>
                      </a:r>
                      <a:r>
                        <a:rPr lang="en-US" sz="800" u="none" dirty="0" smtClean="0"/>
                        <a:t>with</a:t>
                      </a:r>
                      <a:r>
                        <a:rPr lang="en-US" sz="800" u="none" baseline="0" dirty="0" smtClean="0"/>
                        <a:t> </a:t>
                      </a:r>
                      <a:r>
                        <a:rPr lang="en-US" sz="800" u="none" dirty="0" smtClean="0"/>
                        <a:t>heavy</a:t>
                      </a:r>
                      <a:r>
                        <a:rPr lang="en-US" sz="800" u="none" baseline="0" dirty="0" smtClean="0"/>
                        <a:t> </a:t>
                      </a:r>
                      <a:r>
                        <a:rPr lang="en-US" sz="800" u="none" dirty="0" smtClean="0"/>
                        <a:t>emphasis</a:t>
                      </a:r>
                      <a:r>
                        <a:rPr lang="en-US" sz="800" u="none" baseline="0" dirty="0" smtClean="0"/>
                        <a:t> </a:t>
                      </a:r>
                      <a:r>
                        <a:rPr lang="en-US" sz="800" u="none" dirty="0" smtClean="0"/>
                        <a:t>on</a:t>
                      </a:r>
                      <a:r>
                        <a:rPr lang="en-US" sz="800" u="none" baseline="0" dirty="0" smtClean="0"/>
                        <a:t> </a:t>
                      </a:r>
                      <a:r>
                        <a:rPr lang="en-US" sz="800" u="none" dirty="0" smtClean="0"/>
                        <a:t>the</a:t>
                      </a:r>
                      <a:r>
                        <a:rPr lang="en-US" sz="800" u="none" baseline="0" dirty="0" smtClean="0"/>
                        <a:t> </a:t>
                      </a:r>
                      <a:r>
                        <a:rPr lang="en-US" sz="800" u="none" dirty="0" smtClean="0"/>
                        <a:t>weather</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Examples of ambitious Adverbs, verbs, adjectives</a:t>
                      </a:r>
                    </a:p>
                  </a:txBody>
                  <a:tcPr/>
                </a:tc>
              </a:tr>
              <a:tr h="1745684">
                <a:tc>
                  <a:txBody>
                    <a:bodyPr/>
                    <a:lstStyle/>
                    <a:p>
                      <a:r>
                        <a:rPr lang="en-GB" sz="1200" u="sng" dirty="0" smtClean="0"/>
                        <a:t>Lesson 7</a:t>
                      </a:r>
                    </a:p>
                    <a:p>
                      <a:r>
                        <a:rPr lang="en-GB" sz="1200" u="sng" baseline="0" dirty="0" smtClean="0"/>
                        <a:t>Intro: </a:t>
                      </a:r>
                      <a:r>
                        <a:rPr lang="en-GB" sz="800" u="none" baseline="0" dirty="0" smtClean="0"/>
                        <a:t>Read and analyse Resource sheet 7a- swipe effective parts; up level weak parts. </a:t>
                      </a:r>
                    </a:p>
                    <a:p>
                      <a:r>
                        <a:rPr lang="en-US" sz="800" u="none" baseline="0" dirty="0" smtClean="0"/>
                        <a:t>Begin to use the DADWAVERS sentences to tell the scene from the doll’s perspective- as in the first paragraph in resource sheet 7c. Model write discovery of the doll from the dual perspective of </a:t>
                      </a:r>
                      <a:r>
                        <a:rPr lang="en-US" sz="800" u="none" baseline="0" dirty="0" err="1" smtClean="0"/>
                        <a:t>Alam</a:t>
                      </a:r>
                      <a:r>
                        <a:rPr lang="en-US" sz="800" u="none" baseline="0" dirty="0" smtClean="0"/>
                        <a:t> and the doll.	</a:t>
                      </a:r>
                      <a:endParaRPr lang="en-GB" sz="800" u="none" baseline="0" dirty="0" smtClean="0"/>
                    </a:p>
                    <a:p>
                      <a:r>
                        <a:rPr lang="en-GB" sz="1200" u="sng" baseline="0" dirty="0" smtClean="0"/>
                        <a:t>Grammar: </a:t>
                      </a:r>
                      <a:r>
                        <a:rPr lang="en-GB" sz="800" u="none" baseline="0" dirty="0" smtClean="0"/>
                        <a:t>Sentence Openers – </a:t>
                      </a:r>
                      <a:r>
                        <a:rPr lang="en-GB" sz="800" u="none" baseline="0" dirty="0" err="1" smtClean="0"/>
                        <a:t>Dadwavers</a:t>
                      </a:r>
                      <a:r>
                        <a:rPr lang="en-GB" sz="800" u="none" baseline="0" dirty="0" smtClean="0"/>
                        <a:t>. Using Resource sheet 7c children find examples of each type.</a:t>
                      </a:r>
                    </a:p>
                    <a:p>
                      <a:r>
                        <a:rPr lang="en-GB" sz="1200" u="sng" baseline="0" dirty="0" err="1" smtClean="0"/>
                        <a:t>Oracy</a:t>
                      </a:r>
                      <a:r>
                        <a:rPr lang="en-GB" sz="1200" u="sng" baseline="0" dirty="0" smtClean="0"/>
                        <a:t>: </a:t>
                      </a:r>
                    </a:p>
                    <a:p>
                      <a:r>
                        <a:rPr lang="en-GB" sz="1200" u="sng" dirty="0" smtClean="0"/>
                        <a:t>Mighty Write: </a:t>
                      </a:r>
                      <a:r>
                        <a:rPr lang="en-GB" sz="800" u="none" dirty="0" smtClean="0"/>
                        <a:t>Continue writing from the</a:t>
                      </a:r>
                      <a:r>
                        <a:rPr lang="en-GB" sz="800" u="none" baseline="0" dirty="0" smtClean="0"/>
                        <a:t> class start using a range of sentence openers to describe Alma’s discovery  of the doll to her entrance to the shop.</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Ambitious choices from the  model writing.</a:t>
                      </a:r>
                      <a:endParaRPr lang="en-GB" sz="800" u="none" dirty="0" smtClean="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8</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Intro: </a:t>
                      </a:r>
                      <a:r>
                        <a:rPr lang="en-US" sz="800" kern="1200" dirty="0" smtClean="0">
                          <a:solidFill>
                            <a:schemeClr val="dk1"/>
                          </a:solidFill>
                          <a:latin typeface="+mn-lt"/>
                          <a:ea typeface="+mn-ea"/>
                          <a:cs typeface="+mn-cs"/>
                        </a:rPr>
                        <a:t>Play  the clip from 2:15 pausing at 3:45,drawing the children’s attention to the fact that there is no dialogue. Ask them to imagine that the Alma doll could speak during this part of the clip. What might it say to the girl? Would it</a:t>
                      </a:r>
                      <a:r>
                        <a:rPr lang="en-US" sz="800" kern="1200" baseline="0" dirty="0" smtClean="0">
                          <a:solidFill>
                            <a:schemeClr val="dk1"/>
                          </a:solidFill>
                          <a:latin typeface="+mn-lt"/>
                          <a:ea typeface="+mn-ea"/>
                          <a:cs typeface="+mn-cs"/>
                        </a:rPr>
                        <a:t> </a:t>
                      </a:r>
                      <a:r>
                        <a:rPr lang="en-US" sz="800" kern="1200" dirty="0" smtClean="0">
                          <a:solidFill>
                            <a:schemeClr val="dk1"/>
                          </a:solidFill>
                          <a:latin typeface="+mn-lt"/>
                          <a:ea typeface="+mn-ea"/>
                          <a:cs typeface="+mn-cs"/>
                        </a:rPr>
                        <a:t>use commands/questions/exclamations? Work as</a:t>
                      </a:r>
                      <a:r>
                        <a:rPr lang="en-US" sz="800" kern="1200" baseline="0" dirty="0" smtClean="0">
                          <a:solidFill>
                            <a:schemeClr val="dk1"/>
                          </a:solidFill>
                          <a:latin typeface="+mn-lt"/>
                          <a:ea typeface="+mn-ea"/>
                          <a:cs typeface="+mn-cs"/>
                        </a:rPr>
                        <a:t> </a:t>
                      </a:r>
                      <a:r>
                        <a:rPr lang="en-US" sz="800" kern="1200" dirty="0" smtClean="0">
                          <a:solidFill>
                            <a:schemeClr val="dk1"/>
                          </a:solidFill>
                          <a:latin typeface="+mn-lt"/>
                          <a:ea typeface="+mn-ea"/>
                          <a:cs typeface="+mn-cs"/>
                        </a:rPr>
                        <a:t>a class to fill in the first two speech bubbles on resource 8a, then</a:t>
                      </a:r>
                      <a:r>
                        <a:rPr lang="en-US" sz="800" kern="1200" baseline="0" dirty="0" smtClean="0">
                          <a:solidFill>
                            <a:schemeClr val="dk1"/>
                          </a:solidFill>
                          <a:latin typeface="+mn-lt"/>
                          <a:ea typeface="+mn-ea"/>
                          <a:cs typeface="+mn-cs"/>
                        </a:rPr>
                        <a:t> </a:t>
                      </a:r>
                      <a:r>
                        <a:rPr lang="en-US" sz="800" kern="1200" dirty="0" smtClean="0">
                          <a:solidFill>
                            <a:schemeClr val="dk1"/>
                          </a:solidFill>
                          <a:latin typeface="+mn-lt"/>
                          <a:ea typeface="+mn-ea"/>
                          <a:cs typeface="+mn-cs"/>
                        </a:rPr>
                        <a:t>get children to complete the sheet independently before sharing ideas. </a:t>
                      </a:r>
                    </a:p>
                    <a:p>
                      <a:r>
                        <a:rPr lang="en-GB" sz="1200" u="sng" baseline="0" dirty="0" smtClean="0"/>
                        <a:t>Grammar</a:t>
                      </a:r>
                      <a:r>
                        <a:rPr lang="en-GB" sz="1200" u="none" baseline="0" dirty="0" smtClean="0"/>
                        <a:t>: </a:t>
                      </a:r>
                      <a:r>
                        <a:rPr lang="en-GB" sz="800" u="none" baseline="0" dirty="0" smtClean="0"/>
                        <a:t>Find good quality work from the previous day and use to make a list of success criteria for the working wall.</a:t>
                      </a:r>
                    </a:p>
                    <a:p>
                      <a:r>
                        <a:rPr lang="en-GB" sz="1200" u="sng" baseline="0" dirty="0" err="1" smtClean="0"/>
                        <a:t>Oracy</a:t>
                      </a:r>
                      <a:r>
                        <a:rPr lang="en-GB" sz="1200" u="sng" baseline="0" dirty="0" smtClean="0"/>
                        <a:t>: </a:t>
                      </a:r>
                      <a:r>
                        <a:rPr lang="en-GB" sz="800" u="none" baseline="0" dirty="0" smtClean="0"/>
                        <a:t>Debate – Do the </a:t>
                      </a:r>
                      <a:r>
                        <a:rPr lang="en-GB" sz="800" u="none" baseline="0" dirty="0" err="1" smtClean="0"/>
                        <a:t>chn</a:t>
                      </a:r>
                      <a:r>
                        <a:rPr lang="en-GB" sz="800" u="none" baseline="0" dirty="0" smtClean="0"/>
                        <a:t> think that the doll deliberately tempted Alma into the shop. Was she made to do it? Who by? </a:t>
                      </a:r>
                    </a:p>
                    <a:p>
                      <a:r>
                        <a:rPr lang="en-GB" sz="1200" u="sng" dirty="0" smtClean="0"/>
                        <a:t>Mighty Write:</a:t>
                      </a:r>
                      <a:r>
                        <a:rPr lang="en-US" sz="800" u="none" dirty="0" smtClean="0"/>
                        <a:t>Give</a:t>
                      </a:r>
                      <a:r>
                        <a:rPr lang="en-US" sz="800" u="none" baseline="0" dirty="0" smtClean="0"/>
                        <a:t> </a:t>
                      </a:r>
                      <a:r>
                        <a:rPr lang="en-US" sz="800" u="none" dirty="0" smtClean="0"/>
                        <a:t>each</a:t>
                      </a:r>
                      <a:r>
                        <a:rPr lang="en-US" sz="800" u="none" baseline="0" dirty="0" smtClean="0"/>
                        <a:t> </a:t>
                      </a:r>
                      <a:r>
                        <a:rPr lang="en-US" sz="800" u="none" dirty="0" smtClean="0"/>
                        <a:t>child</a:t>
                      </a:r>
                      <a:r>
                        <a:rPr lang="en-US" sz="800" u="none" baseline="0" dirty="0" smtClean="0"/>
                        <a:t> </a:t>
                      </a:r>
                      <a:r>
                        <a:rPr lang="en-US" sz="800" u="none" dirty="0" smtClean="0"/>
                        <a:t>a</a:t>
                      </a:r>
                      <a:r>
                        <a:rPr lang="en-US" sz="800" u="none" baseline="0" dirty="0" smtClean="0"/>
                        <a:t> </a:t>
                      </a:r>
                      <a:r>
                        <a:rPr lang="en-US" sz="800" u="none" dirty="0" smtClean="0"/>
                        <a:t>copy</a:t>
                      </a:r>
                      <a:r>
                        <a:rPr lang="en-US" sz="800" u="none" baseline="0" dirty="0" smtClean="0"/>
                        <a:t> </a:t>
                      </a:r>
                      <a:r>
                        <a:rPr lang="en-US" sz="800" u="none" dirty="0" smtClean="0"/>
                        <a:t>of</a:t>
                      </a:r>
                      <a:r>
                        <a:rPr lang="en-US" sz="800" u="none" baseline="0" dirty="0" smtClean="0"/>
                        <a:t> </a:t>
                      </a:r>
                      <a:r>
                        <a:rPr lang="en-US" sz="800" u="none" dirty="0" smtClean="0"/>
                        <a:t>the</a:t>
                      </a:r>
                      <a:r>
                        <a:rPr lang="en-US" sz="800" u="none" baseline="0" dirty="0" smtClean="0"/>
                        <a:t> </a:t>
                      </a:r>
                      <a:r>
                        <a:rPr lang="en-US" sz="800" u="none" dirty="0" smtClean="0"/>
                        <a:t>writing</a:t>
                      </a:r>
                      <a:r>
                        <a:rPr lang="en-US" sz="800" u="none" baseline="0" dirty="0" smtClean="0"/>
                        <a:t> </a:t>
                      </a:r>
                      <a:r>
                        <a:rPr lang="en-US" sz="800" u="none" dirty="0" smtClean="0"/>
                        <a:t>planning</a:t>
                      </a:r>
                      <a:r>
                        <a:rPr lang="en-US" sz="800" u="none" baseline="0" dirty="0" smtClean="0"/>
                        <a:t> </a:t>
                      </a:r>
                      <a:r>
                        <a:rPr lang="en-US" sz="800" u="none" dirty="0" smtClean="0"/>
                        <a:t>sheet</a:t>
                      </a:r>
                      <a:r>
                        <a:rPr lang="en-US" sz="800" u="none" baseline="0" dirty="0" smtClean="0"/>
                        <a:t> </a:t>
                      </a:r>
                      <a:r>
                        <a:rPr lang="en-US" sz="800" u="none" dirty="0" smtClean="0"/>
                        <a:t>on</a:t>
                      </a:r>
                      <a:r>
                        <a:rPr lang="en-US" sz="800" u="none" baseline="0" dirty="0" smtClean="0"/>
                        <a:t> </a:t>
                      </a:r>
                      <a:r>
                        <a:rPr lang="en-US" sz="800" u="none" dirty="0" smtClean="0"/>
                        <a:t>resource</a:t>
                      </a:r>
                      <a:r>
                        <a:rPr lang="en-US" sz="800" u="none" baseline="0" dirty="0" smtClean="0"/>
                        <a:t> </a:t>
                      </a:r>
                      <a:r>
                        <a:rPr lang="en-US" sz="800" u="none" dirty="0" smtClean="0"/>
                        <a:t>8b.</a:t>
                      </a:r>
                      <a:r>
                        <a:rPr lang="en-US" sz="800" u="none" baseline="0" dirty="0" smtClean="0"/>
                        <a:t> </a:t>
                      </a:r>
                      <a:r>
                        <a:rPr lang="en-US" sz="800" u="none" dirty="0" smtClean="0"/>
                        <a:t>Discuss</a:t>
                      </a:r>
                      <a:r>
                        <a:rPr lang="en-US" sz="800" u="none" baseline="0" dirty="0" smtClean="0"/>
                        <a:t> </a:t>
                      </a:r>
                      <a:r>
                        <a:rPr lang="en-US" sz="800" u="none" dirty="0" smtClean="0"/>
                        <a:t>each</a:t>
                      </a:r>
                      <a:r>
                        <a:rPr lang="en-US" sz="800" u="none" baseline="0" dirty="0" smtClean="0"/>
                        <a:t> </a:t>
                      </a:r>
                      <a:r>
                        <a:rPr lang="en-US" sz="800" u="none" dirty="0" smtClean="0"/>
                        <a:t>box,</a:t>
                      </a:r>
                      <a:r>
                        <a:rPr lang="en-US" sz="800" u="none" baseline="0" dirty="0" smtClean="0"/>
                        <a:t> </a:t>
                      </a:r>
                      <a:r>
                        <a:rPr lang="en-US" sz="800" u="none" dirty="0" err="1" smtClean="0"/>
                        <a:t>modelling</a:t>
                      </a:r>
                      <a:r>
                        <a:rPr lang="en-US" sz="800" u="none" baseline="0" dirty="0" smtClean="0"/>
                        <a:t> </a:t>
                      </a:r>
                      <a:r>
                        <a:rPr lang="en-US" sz="800" u="none" dirty="0" smtClean="0"/>
                        <a:t>examples</a:t>
                      </a:r>
                      <a:r>
                        <a:rPr lang="en-US" sz="800" u="none" baseline="0" dirty="0" smtClean="0"/>
                        <a:t> </a:t>
                      </a:r>
                      <a:r>
                        <a:rPr lang="en-US" sz="800" u="none" dirty="0" smtClean="0"/>
                        <a:t>and</a:t>
                      </a:r>
                      <a:r>
                        <a:rPr lang="en-US" sz="800" u="none" baseline="0" dirty="0" smtClean="0"/>
                        <a:t> </a:t>
                      </a:r>
                      <a:r>
                        <a:rPr lang="en-US" sz="800" u="none" dirty="0" smtClean="0"/>
                        <a:t>asking</a:t>
                      </a:r>
                      <a:r>
                        <a:rPr lang="en-US" sz="800" u="none" baseline="0" dirty="0" smtClean="0"/>
                        <a:t> </a:t>
                      </a:r>
                      <a:r>
                        <a:rPr lang="en-US" sz="800" u="none" dirty="0" smtClean="0"/>
                        <a:t>children</a:t>
                      </a:r>
                      <a:r>
                        <a:rPr lang="en-US" sz="800" u="none" baseline="0" dirty="0" smtClean="0"/>
                        <a:t> </a:t>
                      </a:r>
                      <a:r>
                        <a:rPr lang="en-US" sz="800" u="none" dirty="0" smtClean="0"/>
                        <a:t>to</a:t>
                      </a:r>
                      <a:r>
                        <a:rPr lang="en-US" sz="800" u="none" baseline="0" dirty="0" smtClean="0"/>
                        <a:t> </a:t>
                      </a:r>
                      <a:r>
                        <a:rPr lang="en-US" sz="800" u="none" dirty="0" smtClean="0"/>
                        <a:t>suggest</a:t>
                      </a:r>
                      <a:r>
                        <a:rPr lang="en-US" sz="800" u="none" baseline="0" dirty="0" smtClean="0"/>
                        <a:t> </a:t>
                      </a:r>
                      <a:r>
                        <a:rPr lang="en-US" sz="800" u="none" dirty="0" smtClean="0"/>
                        <a:t>ideas</a:t>
                      </a:r>
                      <a:r>
                        <a:rPr lang="en-US" sz="800" u="none" baseline="0" dirty="0" smtClean="0"/>
                        <a:t> </a:t>
                      </a:r>
                      <a:r>
                        <a:rPr lang="en-US" sz="800" u="none" dirty="0" smtClean="0"/>
                        <a:t>they</a:t>
                      </a:r>
                      <a:r>
                        <a:rPr lang="en-US" sz="800" u="none" baseline="0" dirty="0" smtClean="0"/>
                        <a:t> </a:t>
                      </a:r>
                      <a:r>
                        <a:rPr lang="en-US" sz="800" u="none" dirty="0" smtClean="0"/>
                        <a:t>might</a:t>
                      </a:r>
                      <a:r>
                        <a:rPr lang="en-US" sz="800" u="none" baseline="0" dirty="0" smtClean="0"/>
                        <a:t> </a:t>
                      </a:r>
                      <a:r>
                        <a:rPr lang="en-US" sz="800" u="none" dirty="0" smtClean="0"/>
                        <a:t>write</a:t>
                      </a:r>
                      <a:r>
                        <a:rPr lang="en-US" sz="800" u="none" baseline="0" dirty="0" smtClean="0"/>
                        <a:t> </a:t>
                      </a:r>
                      <a:r>
                        <a:rPr lang="en-US" sz="800" u="none" dirty="0" smtClean="0"/>
                        <a:t>in</a:t>
                      </a:r>
                      <a:r>
                        <a:rPr lang="en-US" sz="800" u="none" baseline="0" dirty="0" smtClean="0"/>
                        <a:t> </a:t>
                      </a:r>
                      <a:r>
                        <a:rPr lang="en-US" sz="800" u="none" dirty="0" smtClean="0"/>
                        <a:t>each. </a:t>
                      </a:r>
                      <a:r>
                        <a:rPr lang="en-US" sz="800" u="none" dirty="0" err="1" smtClean="0"/>
                        <a:t>Chn</a:t>
                      </a:r>
                      <a:r>
                        <a:rPr lang="en-US" sz="800" u="none" dirty="0" smtClean="0"/>
                        <a:t> complete planning sheet.</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Ambitious choices from the children’s own writing.</a:t>
                      </a:r>
                      <a:endParaRPr lang="en-GB" sz="8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9</a:t>
                      </a:r>
                    </a:p>
                    <a:p>
                      <a:r>
                        <a:rPr lang="en-GB" sz="1200" u="sng" baseline="0" dirty="0" smtClean="0"/>
                        <a:t>Intro: </a:t>
                      </a:r>
                      <a:r>
                        <a:rPr lang="en-GB" sz="800" u="none" baseline="0" dirty="0" smtClean="0"/>
                        <a:t>Read exemplar from resource sheet 8c. Discuss descriptive phrases and  vocabulary. </a:t>
                      </a:r>
                      <a:r>
                        <a:rPr lang="en-GB" sz="800" u="none" baseline="0" dirty="0" err="1" smtClean="0"/>
                        <a:t>Chn</a:t>
                      </a:r>
                      <a:r>
                        <a:rPr lang="en-GB" sz="800" u="none" baseline="0" dirty="0" smtClean="0"/>
                        <a:t> pick out examples of success criteria and annotate on their sheet.</a:t>
                      </a:r>
                    </a:p>
                    <a:p>
                      <a:r>
                        <a:rPr lang="en-GB" sz="1200" u="sng" baseline="0" dirty="0" err="1" smtClean="0"/>
                        <a:t>Oracy</a:t>
                      </a:r>
                      <a:r>
                        <a:rPr lang="en-GB" sz="1200" u="sng" baseline="0" dirty="0" smtClean="0"/>
                        <a:t>: </a:t>
                      </a:r>
                      <a:r>
                        <a:rPr lang="en-GB" sz="800" u="none" baseline="0" dirty="0" smtClean="0"/>
                        <a:t>Discuss what they like from the exemplar and why.</a:t>
                      </a:r>
                    </a:p>
                    <a:p>
                      <a:r>
                        <a:rPr lang="en-GB" sz="1200" u="sng" dirty="0" smtClean="0"/>
                        <a:t>Extended Write: </a:t>
                      </a:r>
                      <a:r>
                        <a:rPr lang="en-GB" sz="800" u="none" dirty="0" err="1" smtClean="0"/>
                        <a:t>Chn</a:t>
                      </a:r>
                      <a:r>
                        <a:rPr lang="en-GB" sz="800" u="none" dirty="0" smtClean="0"/>
                        <a:t> to use their planning sheet to begin</a:t>
                      </a:r>
                      <a:r>
                        <a:rPr lang="en-GB" sz="800" u="none" baseline="0" dirty="0" smtClean="0"/>
                        <a:t> writing their narrative. Write and edit over a couple of sessions giving </a:t>
                      </a:r>
                      <a:r>
                        <a:rPr lang="en-GB" sz="800" u="none" baseline="0" dirty="0" err="1" smtClean="0"/>
                        <a:t>chn</a:t>
                      </a:r>
                      <a:r>
                        <a:rPr lang="en-GB" sz="800" u="none" baseline="0" dirty="0" smtClean="0"/>
                        <a:t> feedback to improve as they go along. Give time to finally edit their narrative against the success criteria before final marking.</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distracted furrowed uneasy grimaced menacing uncertainty beckoning  intriguing plinth warily  urging</a:t>
                      </a:r>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baseline="0" dirty="0" err="1" smtClean="0"/>
                        <a:t>minature</a:t>
                      </a:r>
                      <a:r>
                        <a:rPr lang="en-GB" sz="800" u="none" baseline="0" dirty="0" smtClean="0"/>
                        <a:t> craned ajar clambering </a:t>
                      </a:r>
                      <a:r>
                        <a:rPr lang="en-GB" sz="800" u="none" baseline="0" dirty="0" err="1" smtClean="0"/>
                        <a:t>mesmorized</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2285984" cy="6858000"/>
          </a:xfrm>
          <a:solidFill>
            <a:schemeClr val="accent4">
              <a:lumMod val="75000"/>
            </a:schemeClr>
          </a:solidFill>
        </p:spPr>
        <p:txBody>
          <a:bodyPr/>
          <a:lstStyle/>
          <a:p>
            <a:endParaRPr lang="en-US" dirty="0"/>
          </a:p>
        </p:txBody>
      </p:sp>
      <p:pic>
        <p:nvPicPr>
          <p:cNvPr id="26626" name="Picture 2" descr="C:\Users\Teacher\Pictures\9781529008777.jpg"/>
          <p:cNvPicPr>
            <a:picLocks noGrp="1" noChangeAspect="1" noChangeArrowheads="1"/>
          </p:cNvPicPr>
          <p:nvPr>
            <p:ph idx="1"/>
          </p:nvPr>
        </p:nvPicPr>
        <p:blipFill>
          <a:blip r:embed="rId2"/>
          <a:srcRect/>
          <a:stretch>
            <a:fillRect/>
          </a:stretch>
        </p:blipFill>
        <p:spPr bwMode="auto">
          <a:xfrm>
            <a:off x="2285984" y="0"/>
            <a:ext cx="4857784" cy="6858000"/>
          </a:xfrm>
          <a:prstGeom prst="rect">
            <a:avLst/>
          </a:prstGeom>
          <a:noFill/>
        </p:spPr>
      </p:pic>
      <p:sp>
        <p:nvSpPr>
          <p:cNvPr id="5" name="Rectangle 4"/>
          <p:cNvSpPr/>
          <p:nvPr/>
        </p:nvSpPr>
        <p:spPr>
          <a:xfrm>
            <a:off x="7143768" y="0"/>
            <a:ext cx="2000232" cy="6858000"/>
          </a:xfrm>
          <a:prstGeom prst="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9861952"/>
        </p:xfrm>
        <a:graphic>
          <a:graphicData uri="http://schemas.openxmlformats.org/drawingml/2006/table">
            <a:tbl>
              <a:tblPr firstRow="1" bandRow="1">
                <a:tableStyleId>{5C22544A-7EE6-4342-B048-85BDC9FD1C3A}</a:tableStyleId>
              </a:tblPr>
              <a:tblGrid>
                <a:gridCol w="3048000"/>
                <a:gridCol w="3048000"/>
                <a:gridCol w="3048000"/>
              </a:tblGrid>
              <a:tr h="656992">
                <a:tc gridSpan="3">
                  <a:txBody>
                    <a:bodyPr/>
                    <a:lstStyle/>
                    <a:p>
                      <a:r>
                        <a:rPr lang="en-GB" sz="2400" dirty="0" smtClean="0"/>
                        <a:t>English Text:</a:t>
                      </a:r>
                      <a:r>
                        <a:rPr lang="en-GB" sz="2400" baseline="0" dirty="0" smtClean="0"/>
                        <a:t> Cosmic</a:t>
                      </a:r>
                      <a:endParaRPr lang="en-GB" sz="2400" dirty="0"/>
                    </a:p>
                  </a:txBody>
                  <a:tcPr/>
                </a:tc>
                <a:tc hMerge="1">
                  <a:txBody>
                    <a:bodyPr/>
                    <a:lstStyle/>
                    <a:p>
                      <a:endParaRPr lang="en-GB" dirty="0"/>
                    </a:p>
                  </a:txBody>
                  <a:tcPr/>
                </a:tc>
                <a:tc hMerge="1">
                  <a:txBody>
                    <a:bodyPr/>
                    <a:lstStyle/>
                    <a:p>
                      <a:endParaRPr lang="en-GB" dirty="0"/>
                    </a:p>
                  </a:txBody>
                  <a:tcPr/>
                </a:tc>
              </a:tr>
              <a:tr h="2466125">
                <a:tc>
                  <a:txBody>
                    <a:bodyPr/>
                    <a:lstStyle/>
                    <a:p>
                      <a:r>
                        <a:rPr lang="en-GB" sz="1200" u="sng" dirty="0" smtClean="0"/>
                        <a:t>Lesson</a:t>
                      </a:r>
                      <a:r>
                        <a:rPr lang="en-GB" sz="1200" u="sng" baseline="0" dirty="0" smtClean="0"/>
                        <a:t> 1: </a:t>
                      </a:r>
                      <a:r>
                        <a:rPr lang="en-GB" sz="1200" u="none" baseline="0" dirty="0" smtClean="0"/>
                        <a:t>Chapters 1-2</a:t>
                      </a:r>
                    </a:p>
                    <a:p>
                      <a:r>
                        <a:rPr lang="en-GB" sz="1200" u="sng" baseline="0" dirty="0" smtClean="0"/>
                        <a:t>WOW:  </a:t>
                      </a:r>
                      <a:r>
                        <a:rPr lang="en-GB" sz="800" u="none" baseline="0" dirty="0" smtClean="0"/>
                        <a:t>Using </a:t>
                      </a:r>
                      <a:r>
                        <a:rPr lang="en-GB" sz="800" u="none" baseline="0" dirty="0" err="1" smtClean="0"/>
                        <a:t>google</a:t>
                      </a:r>
                      <a:r>
                        <a:rPr lang="en-GB" sz="800" u="none" baseline="0" dirty="0" smtClean="0"/>
                        <a:t> earth zoom out from school to image of earth. </a:t>
                      </a:r>
                      <a:r>
                        <a:rPr lang="en-US" sz="800" u="none" baseline="0" dirty="0" smtClean="0"/>
                        <a:t>Read to the bottom of page 17 (stop just before Dad speaks). </a:t>
                      </a:r>
                      <a:endParaRPr lang="en-GB" sz="800" u="none" baseline="0" dirty="0" smtClean="0"/>
                    </a:p>
                    <a:p>
                      <a:r>
                        <a:rPr lang="en-GB" sz="1200" u="sng" baseline="0" dirty="0" smtClean="0"/>
                        <a:t>Grammar</a:t>
                      </a:r>
                      <a:r>
                        <a:rPr lang="en-GB" sz="1200" u="none" baseline="0" dirty="0" smtClean="0"/>
                        <a:t>: </a:t>
                      </a:r>
                      <a:r>
                        <a:rPr lang="en-US" sz="800" u="none" baseline="0" dirty="0" smtClean="0"/>
                        <a:t>Cut out examples of speech from pages 12-16.Organise into categories( e.g. speech which is introduced / isolated / within narrative) Highlight features e.g. capital letters, punctuation within speech marks, comma . Swipe incidents of speech which they find effective. </a:t>
                      </a:r>
                      <a:endParaRPr lang="en-GB" sz="800" u="none" baseline="0" dirty="0" smtClean="0"/>
                    </a:p>
                    <a:p>
                      <a:r>
                        <a:rPr lang="en-GB" sz="1200" u="sng" baseline="0" dirty="0" err="1" smtClean="0"/>
                        <a:t>Oracy</a:t>
                      </a:r>
                      <a:r>
                        <a:rPr lang="en-GB" sz="1200" u="sng" baseline="0" dirty="0" smtClean="0"/>
                        <a:t>: </a:t>
                      </a:r>
                      <a:r>
                        <a:rPr lang="en-GB" sz="800" u="none" baseline="0" dirty="0" smtClean="0"/>
                        <a:t>Discuss characters of Liam /Dad. Resource 1a.  Act out dialogue from their writing.</a:t>
                      </a:r>
                    </a:p>
                    <a:p>
                      <a:r>
                        <a:rPr lang="en-GB" sz="1200" u="sng" dirty="0" smtClean="0"/>
                        <a:t>Mighty Write: </a:t>
                      </a:r>
                      <a:r>
                        <a:rPr lang="en-US" sz="1100" u="none" dirty="0" smtClean="0"/>
                        <a:t> </a:t>
                      </a:r>
                      <a:r>
                        <a:rPr lang="en-US" sz="800" u="none" dirty="0" smtClean="0"/>
                        <a:t>After </a:t>
                      </a:r>
                      <a:r>
                        <a:rPr lang="en-US" sz="800" u="none" baseline="0" dirty="0" smtClean="0"/>
                        <a:t> discovering Liam, model </a:t>
                      </a:r>
                      <a:r>
                        <a:rPr lang="en-US" sz="800" u="none" dirty="0" smtClean="0"/>
                        <a:t>then </a:t>
                      </a:r>
                      <a:r>
                        <a:rPr lang="en-US" sz="800" u="none" dirty="0" err="1" smtClean="0"/>
                        <a:t>chn</a:t>
                      </a:r>
                      <a:r>
                        <a:rPr lang="en-US" sz="800" u="none" dirty="0" smtClean="0"/>
                        <a:t> write the dialogue between Liam and </a:t>
                      </a:r>
                      <a:r>
                        <a:rPr lang="en-US" sz="800" u="none" baseline="0" dirty="0" smtClean="0"/>
                        <a:t> </a:t>
                      </a:r>
                      <a:r>
                        <a:rPr lang="en-US" sz="800" u="none" dirty="0" smtClean="0"/>
                        <a:t>Dad as Liam climbs down from the ride to speak to him. Resource 1b. </a:t>
                      </a:r>
                      <a:endParaRPr lang="en-GB" sz="800" u="none" dirty="0" smtClean="0"/>
                    </a:p>
                    <a:p>
                      <a:r>
                        <a:rPr lang="en-GB" sz="1200" u="sng" baseline="0" dirty="0" smtClean="0"/>
                        <a:t>Vocabulary: </a:t>
                      </a:r>
                      <a:r>
                        <a:rPr lang="en-GB" sz="800" u="none" baseline="0" dirty="0" smtClean="0"/>
                        <a:t>impression  infinite possibility  manoeuvre function  hopelessly  doomed  impressed  supposedly  apparently  blatantly  accompanied  dwindled  </a:t>
                      </a:r>
                    </a:p>
                    <a:p>
                      <a:endParaRPr lang="en-GB" sz="1400" u="sng" dirty="0"/>
                    </a:p>
                  </a:txBody>
                  <a:tcPr/>
                </a:tc>
                <a:tc>
                  <a:txBody>
                    <a:bodyPr/>
                    <a:lstStyle/>
                    <a:p>
                      <a:r>
                        <a:rPr lang="en-GB" sz="1200" u="sng" dirty="0" smtClean="0"/>
                        <a:t>Lesson 2</a:t>
                      </a:r>
                      <a:r>
                        <a:rPr lang="en-GB" sz="1200" dirty="0" smtClean="0"/>
                        <a:t>: Chapter</a:t>
                      </a:r>
                      <a:r>
                        <a:rPr lang="en-GB" sz="1200" baseline="0" dirty="0" smtClean="0"/>
                        <a:t> 3</a:t>
                      </a:r>
                      <a:endParaRPr lang="en-GB" sz="1200" u="none" dirty="0" smtClean="0"/>
                    </a:p>
                    <a:p>
                      <a:r>
                        <a:rPr lang="en-GB" sz="1200" u="sng" baseline="0" dirty="0" smtClean="0"/>
                        <a:t>Intro: </a:t>
                      </a:r>
                      <a:r>
                        <a:rPr lang="en-US" sz="800" u="none" baseline="0" dirty="0" smtClean="0"/>
                        <a:t>Ask the children ‘What would you love to do if people believed you were an adult?’ Share ideas as a class .Children should now consider what instant issues (at the time of deception rather than after the event) could arise for them in these scenarios.  Complete reading chapter 3. Continue Resource 1a.</a:t>
                      </a:r>
                      <a:endParaRPr lang="en-GB" sz="800" u="none" baseline="0" dirty="0" smtClean="0"/>
                    </a:p>
                    <a:p>
                      <a:r>
                        <a:rPr lang="en-GB" sz="1200" u="sng" baseline="0" dirty="0" smtClean="0"/>
                        <a:t>Grammar</a:t>
                      </a:r>
                      <a:r>
                        <a:rPr lang="en-GB" sz="1200" u="none" baseline="0" dirty="0" smtClean="0"/>
                        <a:t>: </a:t>
                      </a:r>
                      <a:r>
                        <a:rPr lang="en-GB" sz="800" u="none" baseline="0" dirty="0" smtClean="0"/>
                        <a:t>Revise punctuation with speech- Resource 1c. </a:t>
                      </a:r>
                      <a:r>
                        <a:rPr lang="en-US" sz="800" u="none" baseline="0" dirty="0" smtClean="0"/>
                        <a:t>Dialogue to advance the action.</a:t>
                      </a:r>
                      <a:endParaRPr lang="en-GB" sz="800" u="none" baseline="0" dirty="0" smtClean="0"/>
                    </a:p>
                    <a:p>
                      <a:r>
                        <a:rPr lang="en-GB" sz="1200" u="sng" baseline="0" dirty="0" err="1" smtClean="0"/>
                        <a:t>Oracy</a:t>
                      </a:r>
                      <a:r>
                        <a:rPr lang="en-GB" sz="1200" u="sng" baseline="0" dirty="0" smtClean="0"/>
                        <a:t>: </a:t>
                      </a:r>
                      <a:r>
                        <a:rPr lang="en-GB" sz="800" u="none" baseline="0" dirty="0" smtClean="0"/>
                        <a:t>Act out their scene.</a:t>
                      </a:r>
                    </a:p>
                    <a:p>
                      <a:r>
                        <a:rPr lang="en-GB" sz="1200" u="sng" dirty="0" smtClean="0"/>
                        <a:t>Mighty Write:  </a:t>
                      </a:r>
                      <a:r>
                        <a:rPr lang="en-GB" sz="800" u="none" dirty="0" smtClean="0"/>
                        <a:t>Model then </a:t>
                      </a:r>
                      <a:r>
                        <a:rPr lang="en-GB" sz="800" u="none" dirty="0" err="1" smtClean="0"/>
                        <a:t>chn</a:t>
                      </a:r>
                      <a:r>
                        <a:rPr lang="en-GB" sz="800" u="none" dirty="0" smtClean="0"/>
                        <a:t> </a:t>
                      </a:r>
                      <a:r>
                        <a:rPr lang="en-US" sz="800" u="none" dirty="0" smtClean="0"/>
                        <a:t>create their</a:t>
                      </a:r>
                    </a:p>
                    <a:p>
                      <a:r>
                        <a:rPr lang="en-US" sz="800" u="none" dirty="0" smtClean="0"/>
                        <a:t>own scene which concludes with Liam’s dad arriving and</a:t>
                      </a:r>
                      <a:r>
                        <a:rPr lang="en-US" sz="800" u="none" baseline="0" dirty="0" smtClean="0"/>
                        <a:t> </a:t>
                      </a:r>
                      <a:r>
                        <a:rPr lang="en-US" sz="800" u="none" dirty="0" smtClean="0"/>
                        <a:t>participating in the dialogue (three</a:t>
                      </a:r>
                    </a:p>
                    <a:p>
                      <a:r>
                        <a:rPr lang="en-US" sz="800" u="none" dirty="0" smtClean="0"/>
                        <a:t>characters speaking simultaneously) before taking Liam</a:t>
                      </a:r>
                      <a:r>
                        <a:rPr lang="en-US" sz="800" u="none" baseline="0" dirty="0" smtClean="0"/>
                        <a:t> </a:t>
                      </a:r>
                      <a:r>
                        <a:rPr lang="en-US" sz="800" u="none" dirty="0" smtClean="0"/>
                        <a:t>home. Resource 2b.</a:t>
                      </a:r>
                      <a:endParaRPr lang="en-GB" sz="800" u="none" dirty="0" smtClean="0"/>
                    </a:p>
                    <a:p>
                      <a:r>
                        <a:rPr lang="en-GB" sz="1200" u="sng" baseline="0" dirty="0" smtClean="0"/>
                        <a:t>Vocabulary: </a:t>
                      </a:r>
                      <a:r>
                        <a:rPr lang="en-GB" sz="800" u="none" baseline="0" dirty="0" smtClean="0"/>
                        <a:t>seized   remote  noble  furious  </a:t>
                      </a:r>
                      <a:endParaRPr lang="en-GB" sz="800" u="none" dirty="0" smtClean="0"/>
                    </a:p>
                    <a:p>
                      <a:endParaRPr lang="en-GB" dirty="0"/>
                    </a:p>
                  </a:txBody>
                  <a:tcPr/>
                </a:tc>
                <a:tc>
                  <a:txBody>
                    <a:bodyPr/>
                    <a:lstStyle/>
                    <a:p>
                      <a:r>
                        <a:rPr lang="en-GB" sz="1200" u="sng" dirty="0" smtClean="0"/>
                        <a:t>Lesson 3</a:t>
                      </a:r>
                      <a:r>
                        <a:rPr lang="en-GB" sz="1200" dirty="0" smtClean="0"/>
                        <a:t>:</a:t>
                      </a:r>
                      <a:r>
                        <a:rPr lang="en-GB" sz="1200" u="none" baseline="0" dirty="0" smtClean="0"/>
                        <a:t> Chapters 4-7 </a:t>
                      </a:r>
                      <a:endParaRPr lang="en-GB" sz="1200" u="none" dirty="0" smtClean="0"/>
                    </a:p>
                    <a:p>
                      <a:r>
                        <a:rPr lang="en-GB" sz="1200" u="sng" baseline="0" dirty="0" smtClean="0"/>
                        <a:t>Intro: </a:t>
                      </a:r>
                      <a:r>
                        <a:rPr lang="en-GB" sz="800" u="none" baseline="0" dirty="0" smtClean="0"/>
                        <a:t>Read to end of page 75 before this lesson. </a:t>
                      </a:r>
                      <a:r>
                        <a:rPr lang="en-US" sz="800" u="none" baseline="0" dirty="0" smtClean="0"/>
                        <a:t>Using the clues on resource sheet 3a  </a:t>
                      </a:r>
                      <a:r>
                        <a:rPr lang="en-US" sz="800" u="none" baseline="0" dirty="0" err="1" smtClean="0"/>
                        <a:t>chn</a:t>
                      </a:r>
                      <a:r>
                        <a:rPr lang="en-US" sz="800" u="none" baseline="0" dirty="0" smtClean="0"/>
                        <a:t> work out that this chapter of Cosmic draws many parallels with the winning of golden tickets in </a:t>
                      </a:r>
                      <a:r>
                        <a:rPr lang="en-US" sz="800" u="none" baseline="0" dirty="0" err="1" smtClean="0"/>
                        <a:t>Roald</a:t>
                      </a:r>
                      <a:r>
                        <a:rPr lang="en-US" sz="800" u="none" baseline="0" dirty="0" smtClean="0"/>
                        <a:t> Dahl’s ‘Charlie and the Chocolate Factory’</a:t>
                      </a:r>
                      <a:endParaRPr lang="en-GB" sz="800" u="none" baseline="0" dirty="0" smtClean="0"/>
                    </a:p>
                    <a:p>
                      <a:r>
                        <a:rPr lang="en-GB" sz="1200" u="sng" baseline="0" dirty="0" smtClean="0"/>
                        <a:t>Grammar</a:t>
                      </a:r>
                      <a:r>
                        <a:rPr lang="en-GB" sz="1200" u="none" baseline="0" dirty="0" smtClean="0"/>
                        <a:t>: </a:t>
                      </a:r>
                      <a:r>
                        <a:rPr lang="en-US" sz="800" u="none" baseline="0" dirty="0" smtClean="0"/>
                        <a:t>Resource 3b. Looking at the two different ways in which bullet points are punctuated. Discuss  which type would be most appropriate for a novel comparison(Resource 3b)</a:t>
                      </a:r>
                      <a:endParaRPr lang="en-GB" sz="800" u="none" baseline="0" dirty="0" smtClean="0"/>
                    </a:p>
                    <a:p>
                      <a:r>
                        <a:rPr lang="en-GB" sz="1200" u="sng" baseline="0" dirty="0" err="1" smtClean="0"/>
                        <a:t>Oracy</a:t>
                      </a:r>
                      <a:r>
                        <a:rPr lang="en-GB" sz="1200" u="sng" baseline="0" dirty="0" smtClean="0"/>
                        <a:t>: </a:t>
                      </a:r>
                      <a:r>
                        <a:rPr lang="en-GB" sz="800" u="none" baseline="0" dirty="0" smtClean="0"/>
                        <a:t>Discuss comparisons</a:t>
                      </a:r>
                    </a:p>
                    <a:p>
                      <a:r>
                        <a:rPr lang="en-GB" sz="1200" u="sng" dirty="0" smtClean="0"/>
                        <a:t>Mighty Write: </a:t>
                      </a:r>
                      <a:r>
                        <a:rPr lang="en-US" sz="1100" u="none" dirty="0" smtClean="0"/>
                        <a:t> </a:t>
                      </a:r>
                      <a:r>
                        <a:rPr lang="en-US" sz="800" u="none" dirty="0" smtClean="0"/>
                        <a:t>Use resource 3b to model</a:t>
                      </a:r>
                      <a:r>
                        <a:rPr lang="en-US" sz="800" u="none" baseline="0" dirty="0" smtClean="0"/>
                        <a:t> write </a:t>
                      </a:r>
                      <a:r>
                        <a:rPr lang="en-US" sz="800" u="none" dirty="0" smtClean="0"/>
                        <a:t>their comparisons. Add an additional list under the subheading ‘Themes:’ (by considering what themes the two novel sections have in common e.g. ‘wealth’).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barely  slashed  procedure  manner terror  slightly  consequences  lush  peculiar  disruptive  credit  developing  feedback  perfection request incident  noticeable scoop  recent  summoned  complicated  prowled  blatantly replacement</a:t>
                      </a:r>
                    </a:p>
                  </a:txBody>
                  <a:tcPr/>
                </a:tc>
              </a:tr>
              <a:tr h="33264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r>
                        <a:rPr lang="en-GB" sz="1200" u="sng" baseline="0" dirty="0" smtClean="0"/>
                        <a:t> </a:t>
                      </a:r>
                      <a:r>
                        <a:rPr lang="en-GB" sz="1200" u="none" baseline="0" dirty="0" smtClean="0"/>
                        <a:t>Chapters 8-10 (literacy shed lessons 4-6)</a:t>
                      </a:r>
                      <a:endParaRPr lang="en-GB" sz="1200" u="none" dirty="0" smtClean="0"/>
                    </a:p>
                    <a:p>
                      <a:r>
                        <a:rPr lang="en-GB" sz="1200" u="sng" baseline="0" dirty="0" smtClean="0"/>
                        <a:t>Intro: </a:t>
                      </a:r>
                      <a:r>
                        <a:rPr lang="en-GB" sz="800" u="none" baseline="0" dirty="0" smtClean="0"/>
                        <a:t>Watch winning scene in CATCF . Read chapters. Discuss </a:t>
                      </a:r>
                      <a:r>
                        <a:rPr lang="en-US" sz="800" u="none" baseline="0" dirty="0" smtClean="0"/>
                        <a:t>the competition winning scenes in CATCF and Cosmic</a:t>
                      </a:r>
                      <a:endParaRPr lang="en-GB" sz="800" u="none" baseline="0" dirty="0" smtClean="0"/>
                    </a:p>
                    <a:p>
                      <a:r>
                        <a:rPr lang="en-GB" sz="1200" u="sng" baseline="0" dirty="0" smtClean="0"/>
                        <a:t>Grammar</a:t>
                      </a:r>
                      <a:r>
                        <a:rPr lang="en-GB" sz="1200" u="none" baseline="0" dirty="0" smtClean="0"/>
                        <a:t>: </a:t>
                      </a:r>
                      <a:r>
                        <a:rPr lang="en-GB" sz="800" u="none" baseline="0" dirty="0" smtClean="0"/>
                        <a:t>Look at dialogue on pages 85-88. Discuss reasons for lack of inverted commas. Revise verbs NNG: </a:t>
                      </a:r>
                      <a:r>
                        <a:rPr lang="en-GB" sz="800" kern="1200" dirty="0" smtClean="0">
                          <a:solidFill>
                            <a:schemeClr val="dk1"/>
                          </a:solidFill>
                          <a:latin typeface="+mn-lt"/>
                          <a:ea typeface="+mn-ea"/>
                          <a:cs typeface="+mn-cs"/>
                        </a:rPr>
                        <a:t>Activity 4.16: Digging for verbs</a:t>
                      </a:r>
                      <a:endParaRPr lang="en-GB" sz="800" u="none" baseline="0" dirty="0" smtClean="0"/>
                    </a:p>
                    <a:p>
                      <a:r>
                        <a:rPr lang="en-GB" sz="1200" u="sng" baseline="0" dirty="0" err="1" smtClean="0"/>
                        <a:t>Oracy</a:t>
                      </a:r>
                      <a:r>
                        <a:rPr lang="en-GB" sz="1200" u="sng" baseline="0" dirty="0" smtClean="0"/>
                        <a:t>: </a:t>
                      </a:r>
                      <a:r>
                        <a:rPr lang="en-GB" sz="800" u="none" baseline="0" dirty="0" smtClean="0"/>
                        <a:t>Discuss ideas for a competition for their extended write. Make a class plan.</a:t>
                      </a:r>
                    </a:p>
                    <a:p>
                      <a:r>
                        <a:rPr lang="en-GB" sz="1200" u="sng" dirty="0" smtClean="0"/>
                        <a:t>Extended</a:t>
                      </a:r>
                      <a:r>
                        <a:rPr lang="en-GB" sz="1200" u="sng" baseline="0" dirty="0" smtClean="0"/>
                        <a:t> </a:t>
                      </a:r>
                      <a:r>
                        <a:rPr lang="en-GB" sz="1200" u="sng" dirty="0" smtClean="0"/>
                        <a:t> Write:</a:t>
                      </a:r>
                      <a:r>
                        <a:rPr lang="en-GB" sz="1200" u="none" dirty="0" smtClean="0"/>
                        <a:t> </a:t>
                      </a:r>
                      <a:r>
                        <a:rPr lang="en-US" sz="800" u="none" dirty="0" smtClean="0"/>
                        <a:t>Write</a:t>
                      </a:r>
                      <a:r>
                        <a:rPr lang="en-US" sz="800" u="none" baseline="0" dirty="0" smtClean="0"/>
                        <a:t> a</a:t>
                      </a:r>
                      <a:r>
                        <a:rPr lang="en-US" sz="800" u="none" dirty="0" smtClean="0"/>
                        <a:t> story chapter which will be about a new competition and just like CATCF and Cosmic, will be told through the eyes of the final winner. It will begin with the announcement of the first winner and end on a cliff-hanger after the third winner is announced</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accurate  essential  quest  uncommunicative  dispensed  bait  amusing  choked  extensive  coax  barred  monitoring  mention  hijacked complimentary  cruise  revolutionized</a:t>
                      </a:r>
                      <a:endParaRPr lang="en-GB" sz="800" u="none" dirty="0"/>
                    </a:p>
                  </a:txBody>
                  <a:tcPr/>
                </a:tc>
                <a:tc>
                  <a:txBody>
                    <a:bodyPr/>
                    <a:lstStyle/>
                    <a:p>
                      <a:r>
                        <a:rPr lang="en-GB" sz="1200" u="sng" dirty="0" smtClean="0"/>
                        <a:t>Lesson 5</a:t>
                      </a:r>
                      <a:r>
                        <a:rPr lang="en-GB" sz="1200" dirty="0" smtClean="0"/>
                        <a:t>:</a:t>
                      </a:r>
                      <a:r>
                        <a:rPr lang="en-GB" sz="1200" u="none" baseline="0" dirty="0" smtClean="0"/>
                        <a:t> Chapters 11-13</a:t>
                      </a:r>
                      <a:endParaRPr lang="en-GB" sz="1200" u="none" dirty="0" smtClean="0"/>
                    </a:p>
                    <a:p>
                      <a:r>
                        <a:rPr lang="en-GB" sz="1200" u="sng" baseline="0" dirty="0" smtClean="0"/>
                        <a:t>Intro: </a:t>
                      </a:r>
                      <a:r>
                        <a:rPr lang="en-US" sz="800" u="none" baseline="0" dirty="0" smtClean="0"/>
                        <a:t>Look at image of Gobi Desert. Pick out words and phrases that describe the  landscape in the book, such as: ‘The building’s shadow stretched out into the desert, long and straight like a road made of ink.’ ‘It looked like a big, red cliff lit by banks and banks of spotlights.’ Discuss, referring back to previous reading, what we already know about Infinity Park. Look at the map of the Epcot Center in Florida, what can you see and do there? How is this presented to visitors?  https://disneyworld.disney.go.com/media/wdw_nextgen/CoreCatalog/WaltDisneyWorld/en_us/PDF/epcot-mapnovember-2012.pdf  Make own maps, detailing the attractions of Infinity Park.  Set the children up to think about how the theme park that Dr </a:t>
                      </a:r>
                      <a:r>
                        <a:rPr lang="en-US" sz="800" u="none" baseline="0" dirty="0" err="1" smtClean="0"/>
                        <a:t>Drax</a:t>
                      </a:r>
                      <a:r>
                        <a:rPr lang="en-US" sz="800" u="none" baseline="0" dirty="0" smtClean="0"/>
                        <a:t> wants to create would be marketed to visitors.   Watch the video in the link below to look at an example of how a technology based theme park is marketed: https://disneyworld.disney.go.com/parks/epcot/ </a:t>
                      </a:r>
                      <a:endParaRPr lang="en-GB" sz="800" u="none" baseline="0" dirty="0" smtClean="0"/>
                    </a:p>
                    <a:p>
                      <a:r>
                        <a:rPr lang="en-GB" sz="1200" u="sng" baseline="0" dirty="0" smtClean="0"/>
                        <a:t>Grammar</a:t>
                      </a:r>
                      <a:r>
                        <a:rPr lang="en-GB" sz="1200" u="none" baseline="0" dirty="0" smtClean="0"/>
                        <a:t>: </a:t>
                      </a:r>
                      <a:r>
                        <a:rPr lang="en-GB" sz="800" u="none" baseline="0" dirty="0" smtClean="0"/>
                        <a:t>Adverbs which indicate possibility/modal verbs </a:t>
                      </a:r>
                    </a:p>
                    <a:p>
                      <a:r>
                        <a:rPr lang="en-GB" sz="800" u="none" baseline="0" dirty="0" smtClean="0"/>
                        <a:t>NNG: </a:t>
                      </a:r>
                      <a:r>
                        <a:rPr lang="en-GB" sz="800" kern="1200" dirty="0" smtClean="0">
                          <a:solidFill>
                            <a:schemeClr val="dk1"/>
                          </a:solidFill>
                          <a:latin typeface="+mn-lt"/>
                          <a:ea typeface="+mn-ea"/>
                          <a:cs typeface="+mn-cs"/>
                        </a:rPr>
                        <a:t>Activity 4.19: What animal should you be?</a:t>
                      </a:r>
                      <a:endParaRPr lang="en-GB" sz="800" u="none" baseline="0" dirty="0" smtClean="0"/>
                    </a:p>
                    <a:p>
                      <a:r>
                        <a:rPr lang="en-GB" sz="1200" u="sng" baseline="0" dirty="0" err="1" smtClean="0"/>
                        <a:t>Oracy</a:t>
                      </a:r>
                      <a:r>
                        <a:rPr lang="en-GB" sz="1200" u="sng" baseline="0" dirty="0" smtClean="0"/>
                        <a:t>: </a:t>
                      </a:r>
                      <a:r>
                        <a:rPr lang="en-GB" sz="800" u="none" baseline="0" dirty="0" smtClean="0"/>
                        <a:t>Ideas for persuasive phrases</a:t>
                      </a:r>
                    </a:p>
                    <a:p>
                      <a:r>
                        <a:rPr lang="en-GB" sz="1200" u="sng" dirty="0" smtClean="0"/>
                        <a:t>Mighty Write: </a:t>
                      </a:r>
                      <a:r>
                        <a:rPr lang="en-GB" sz="800" u="none" dirty="0" smtClean="0"/>
                        <a:t>Model then </a:t>
                      </a:r>
                      <a:r>
                        <a:rPr lang="en-GB" sz="800" u="none" dirty="0" err="1" smtClean="0"/>
                        <a:t>chn</a:t>
                      </a:r>
                      <a:r>
                        <a:rPr lang="en-GB" sz="800" u="none" dirty="0" smtClean="0"/>
                        <a:t> write a persuasive</a:t>
                      </a:r>
                      <a:r>
                        <a:rPr lang="en-GB" sz="800" u="none" baseline="0" dirty="0" smtClean="0"/>
                        <a:t> letter  to advertise Infinity Park using adverbs which indicate possibility – surely, possibly  and modal verbs – could, might</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neat  souvenir  roughly  initiate  convincingly  wizard  entire  baffled  introverted  bawling  indescribable  hypnotized  </a:t>
                      </a:r>
                      <a:r>
                        <a:rPr lang="en-GB" sz="800" u="none" baseline="0" dirty="0" err="1" smtClean="0"/>
                        <a:t>apparantly</a:t>
                      </a:r>
                      <a:r>
                        <a:rPr lang="en-GB" sz="800" u="none" baseline="0" dirty="0" smtClean="0"/>
                        <a:t>  convincing  reassuring  optimistic  insured  </a:t>
                      </a:r>
                      <a:endParaRPr lang="en-GB" sz="800" u="none" dirty="0" smtClean="0"/>
                    </a:p>
                    <a:p>
                      <a:endParaRPr lang="en-GB" dirty="0"/>
                    </a:p>
                  </a:txBody>
                  <a:tcPr/>
                </a:tc>
                <a:tc>
                  <a:txBody>
                    <a:bodyPr/>
                    <a:lstStyle/>
                    <a:p>
                      <a:r>
                        <a:rPr lang="en-GB" sz="1200" u="sng" dirty="0" smtClean="0"/>
                        <a:t>Lesson 6</a:t>
                      </a:r>
                      <a:r>
                        <a:rPr lang="en-GB" sz="1200" dirty="0" smtClean="0"/>
                        <a:t>: Chapters 14-20</a:t>
                      </a:r>
                      <a:endParaRPr lang="en-GB" sz="1200" u="none" dirty="0" smtClean="0"/>
                    </a:p>
                    <a:p>
                      <a:r>
                        <a:rPr lang="en-GB" sz="1200" u="sng" baseline="0" dirty="0" smtClean="0"/>
                        <a:t>Intro: </a:t>
                      </a:r>
                      <a:r>
                        <a:rPr lang="en-US" sz="800" u="none" baseline="0" dirty="0" smtClean="0"/>
                        <a:t>Read aloud to Chapter 20: ‘Last Chance to vote’, “As long as the other two votes didn’t go to Eddie.”   Think about and discuss the strengths and weaknesses of each of the ‘fathers’. Which ‘father’ would you vote to accompany you into space and why. Revise use of bullet points to list them. Read to the end of the chapter – Do the children think the vote was fair and the right man won?</a:t>
                      </a:r>
                      <a:endParaRPr lang="en-GB" sz="800" u="none" baseline="0" dirty="0" smtClean="0"/>
                    </a:p>
                    <a:p>
                      <a:r>
                        <a:rPr lang="en-GB" sz="1200" u="sng" baseline="0" dirty="0" smtClean="0"/>
                        <a:t>Grammar</a:t>
                      </a:r>
                      <a:r>
                        <a:rPr lang="en-GB" sz="1200" u="none" baseline="0" dirty="0" smtClean="0"/>
                        <a:t>:  </a:t>
                      </a:r>
                      <a:r>
                        <a:rPr lang="en-GB" sz="800" u="none" baseline="0" dirty="0" smtClean="0"/>
                        <a:t>Revise</a:t>
                      </a:r>
                      <a:r>
                        <a:rPr lang="en-GB" sz="1200" u="none" baseline="0" dirty="0" smtClean="0"/>
                        <a:t> </a:t>
                      </a:r>
                      <a:r>
                        <a:rPr lang="en-GB" sz="800" u="none" baseline="0" dirty="0" smtClean="0"/>
                        <a:t>adverbs which indicate possibility/modal verbs. </a:t>
                      </a:r>
                      <a:r>
                        <a:rPr lang="en-GB" sz="800" u="none" kern="1200" baseline="0" dirty="0" smtClean="0">
                          <a:solidFill>
                            <a:schemeClr val="dk1"/>
                          </a:solidFill>
                          <a:latin typeface="+mn-lt"/>
                          <a:ea typeface="+mn-ea"/>
                          <a:cs typeface="+mn-cs"/>
                        </a:rPr>
                        <a:t>A</a:t>
                      </a:r>
                      <a:r>
                        <a:rPr lang="en-GB" sz="800" kern="1200" dirty="0" smtClean="0">
                          <a:solidFill>
                            <a:schemeClr val="dk1"/>
                          </a:solidFill>
                          <a:latin typeface="+mn-lt"/>
                          <a:ea typeface="+mn-ea"/>
                          <a:cs typeface="+mn-cs"/>
                        </a:rPr>
                        <a:t>postrophes used for contraction in some verb forms: NNG: Activity 4.20: Modal contractions</a:t>
                      </a:r>
                      <a:endParaRPr lang="en-GB" sz="800" u="none" baseline="0" dirty="0" smtClean="0"/>
                    </a:p>
                    <a:p>
                      <a:r>
                        <a:rPr lang="en-GB" sz="1200" u="sng" baseline="0" dirty="0" err="1" smtClean="0"/>
                        <a:t>Oracy</a:t>
                      </a:r>
                      <a:r>
                        <a:rPr lang="en-GB" sz="1200" u="sng" baseline="0" dirty="0" smtClean="0"/>
                        <a:t>: </a:t>
                      </a:r>
                      <a:r>
                        <a:rPr lang="en-GB" sz="800" u="none" baseline="0" dirty="0" smtClean="0"/>
                        <a:t>Debate about which father should win.</a:t>
                      </a:r>
                    </a:p>
                    <a:p>
                      <a:r>
                        <a:rPr lang="en-GB" sz="1200" u="sng" dirty="0" smtClean="0"/>
                        <a:t>Extended Write: </a:t>
                      </a:r>
                      <a:r>
                        <a:rPr lang="en-US" sz="1200" u="none" baseline="0" dirty="0" smtClean="0"/>
                        <a:t> </a:t>
                      </a:r>
                      <a:r>
                        <a:rPr lang="en-US" sz="800" u="none" baseline="0" dirty="0" smtClean="0"/>
                        <a:t>Model then </a:t>
                      </a:r>
                      <a:r>
                        <a:rPr lang="en-US" sz="800" u="none" baseline="0" dirty="0" err="1" smtClean="0"/>
                        <a:t>chn</a:t>
                      </a:r>
                      <a:r>
                        <a:rPr lang="en-US" sz="800" u="none" baseline="0" dirty="0" smtClean="0"/>
                        <a:t> write a persuasive argument in </a:t>
                      </a:r>
                      <a:r>
                        <a:rPr lang="en-US" sz="800" u="none" baseline="0" dirty="0" err="1" smtClean="0"/>
                        <a:t>favour</a:t>
                      </a:r>
                      <a:r>
                        <a:rPr lang="en-US" sz="800" u="none" baseline="0" dirty="0" smtClean="0"/>
                        <a:t> of their chosen ‘father’.</a:t>
                      </a:r>
                      <a:r>
                        <a:rPr lang="en-GB" sz="800" u="none" baseline="0" dirty="0" smtClean="0"/>
                        <a:t> using adverbs which indicate possibility – surely, possibly  and modal contracted verbs – could, might</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chronic  </a:t>
                      </a:r>
                      <a:r>
                        <a:rPr lang="en-GB" sz="800" u="none" baseline="0" dirty="0" err="1" smtClean="0"/>
                        <a:t>pootled</a:t>
                      </a:r>
                      <a:r>
                        <a:rPr lang="en-GB" sz="800" u="none" baseline="0" dirty="0" smtClean="0"/>
                        <a:t>  assumed  satisfying  hazard  regard  snarled  capable  trundled  exposed  initiative involuntary  mirage  appreciated  sternly  unique  crest  discourage  snorted  anticipation  plonked  endure  prolonged  sidled  </a:t>
                      </a:r>
                      <a:endParaRPr lang="en-GB" sz="800" u="none" dirty="0" smtClean="0"/>
                    </a:p>
                    <a:p>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u="none" baseline="0" dirty="0" smtClean="0"/>
                        <a:t> </a:t>
                      </a:r>
                      <a:endParaRPr lang="en-GB" sz="1200" dirty="0"/>
                    </a:p>
                  </a:txBody>
                  <a:tcPr/>
                </a:tc>
              </a:tr>
              <a:tr h="2408773">
                <a:tc>
                  <a:txBody>
                    <a:bodyPr/>
                    <a:lstStyle/>
                    <a:p>
                      <a:r>
                        <a:rPr lang="en-GB" sz="1200" u="sng" dirty="0" smtClean="0"/>
                        <a:t>Lesson 7: Chapter 21-23</a:t>
                      </a:r>
                    </a:p>
                    <a:p>
                      <a:r>
                        <a:rPr lang="en-GB" sz="1200" u="sng" baseline="0" dirty="0" smtClean="0"/>
                        <a:t>Intro: </a:t>
                      </a:r>
                      <a:r>
                        <a:rPr lang="en-US" sz="800" u="none" baseline="0" dirty="0" smtClean="0"/>
                        <a:t>Read aloud Chapter 23 . Think about whether, faced with the dilemma Liam is in he should go to space or confess.   Share responses in ‘conscience alley’ with children offering their advice to Liam as he walks towards the rocket. </a:t>
                      </a:r>
                      <a:endParaRPr lang="en-GB" sz="800" u="none" baseline="0" dirty="0" smtClean="0"/>
                    </a:p>
                    <a:p>
                      <a:r>
                        <a:rPr lang="en-GB" sz="1200" u="sng" baseline="0" dirty="0" smtClean="0"/>
                        <a:t>Grammar: </a:t>
                      </a:r>
                      <a:r>
                        <a:rPr lang="en-GB" sz="800" u="none" baseline="0" dirty="0" smtClean="0"/>
                        <a:t>Teaching the different purposes of the dash and </a:t>
                      </a:r>
                      <a:r>
                        <a:rPr lang="en-GB" sz="800" u="none" baseline="0" dirty="0" err="1" smtClean="0"/>
                        <a:t>elipses</a:t>
                      </a:r>
                      <a:r>
                        <a:rPr lang="en-GB" sz="800" u="none" baseline="0" dirty="0" smtClean="0"/>
                        <a:t> in this chapter. Make a class instruction sheet for working wall with examples from the text.</a:t>
                      </a:r>
                    </a:p>
                    <a:p>
                      <a:r>
                        <a:rPr lang="en-GB" sz="1200" u="sng" baseline="0" dirty="0" err="1" smtClean="0"/>
                        <a:t>Oracy</a:t>
                      </a:r>
                      <a:r>
                        <a:rPr lang="en-GB" sz="1200" u="sng" baseline="0" dirty="0" smtClean="0"/>
                        <a:t>: </a:t>
                      </a:r>
                      <a:r>
                        <a:rPr lang="en-GB" sz="800" u="none" baseline="0" dirty="0" smtClean="0"/>
                        <a:t>Conscience Alley</a:t>
                      </a:r>
                    </a:p>
                    <a:p>
                      <a:r>
                        <a:rPr lang="en-GB" sz="1200" u="sng" dirty="0" smtClean="0"/>
                        <a:t>Mighty Write: </a:t>
                      </a:r>
                      <a:r>
                        <a:rPr lang="en-GB" sz="800" u="none" dirty="0" smtClean="0"/>
                        <a:t>Model then </a:t>
                      </a:r>
                      <a:r>
                        <a:rPr lang="en-GB" sz="800" u="none" dirty="0" err="1" smtClean="0"/>
                        <a:t>chn</a:t>
                      </a:r>
                      <a:r>
                        <a:rPr lang="en-GB" sz="800" u="none" dirty="0" smtClean="0"/>
                        <a:t> </a:t>
                      </a:r>
                      <a:r>
                        <a:rPr lang="en-US" sz="800" u="none" dirty="0" smtClean="0"/>
                        <a:t>write a text or email to send to Liam’s </a:t>
                      </a:r>
                      <a:r>
                        <a:rPr lang="en-US" sz="800" u="none" dirty="0" err="1" smtClean="0"/>
                        <a:t>Draxphone</a:t>
                      </a:r>
                      <a:r>
                        <a:rPr lang="en-US" sz="800" u="none" dirty="0" smtClean="0"/>
                        <a:t> to offer your advice on his situation and what he should do.</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flinch  decline  denied  scrambling  innate  impacted  withdrawing  reassuring  replica  glimpsed remains</a:t>
                      </a:r>
                      <a:endParaRPr lang="en-GB" sz="800" u="none" dirty="0" smtClean="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8: Chapters 24- 29</a:t>
                      </a:r>
                    </a:p>
                    <a:p>
                      <a:r>
                        <a:rPr lang="en-GB" sz="1200" u="sng" baseline="0" dirty="0" smtClean="0"/>
                        <a:t>Intro: </a:t>
                      </a:r>
                      <a:r>
                        <a:rPr lang="en-US" sz="800" u="none" baseline="0" dirty="0" smtClean="0"/>
                        <a:t>Read aloud to half way through Chapter 29 . Reflect back on the passage beginning: Then it stopped. Look at how this is set out, more like a poem than prose. Get the children, in groups, to think of key events from just before take-off to this disaster and then emotions that can be connected to these events. This is effective if done on paper strips or post its.  Match up the emotions with the events and then </a:t>
                      </a:r>
                      <a:r>
                        <a:rPr lang="en-US" sz="800" u="none" baseline="0" dirty="0" err="1" smtClean="0"/>
                        <a:t>organise</a:t>
                      </a:r>
                      <a:r>
                        <a:rPr lang="en-US" sz="800" u="none" baseline="0" dirty="0" smtClean="0"/>
                        <a:t> them to create a list poem chronicling the emotions of the journey from start to disaster.</a:t>
                      </a:r>
                      <a:endParaRPr lang="en-GB" sz="800" u="none" baseline="0" dirty="0" smtClean="0"/>
                    </a:p>
                    <a:p>
                      <a:r>
                        <a:rPr lang="en-GB" sz="1200" u="sng" baseline="0" dirty="0" smtClean="0"/>
                        <a:t>Grammar</a:t>
                      </a:r>
                      <a:r>
                        <a:rPr lang="en-GB" sz="1200" u="none" baseline="0" dirty="0" smtClean="0"/>
                        <a:t>: </a:t>
                      </a:r>
                      <a:r>
                        <a:rPr lang="en-GB" sz="800" u="none" baseline="0" dirty="0" smtClean="0"/>
                        <a:t>Using accurate vocabulary to describe NNG:  </a:t>
                      </a:r>
                      <a:r>
                        <a:rPr lang="en-GB" sz="800" kern="1200" dirty="0" smtClean="0">
                          <a:solidFill>
                            <a:schemeClr val="dk1"/>
                          </a:solidFill>
                          <a:latin typeface="+mn-lt"/>
                          <a:ea typeface="+mn-ea"/>
                          <a:cs typeface="+mn-cs"/>
                        </a:rPr>
                        <a:t>Activity 2.27: Describe it!</a:t>
                      </a:r>
                      <a:endParaRPr lang="en-GB" sz="800" u="none" baseline="0" dirty="0" smtClean="0"/>
                    </a:p>
                    <a:p>
                      <a:r>
                        <a:rPr lang="en-GB" sz="1200" u="sng" baseline="0" dirty="0" err="1" smtClean="0"/>
                        <a:t>Oracy</a:t>
                      </a:r>
                      <a:r>
                        <a:rPr lang="en-GB" sz="1200" u="sng" baseline="0" dirty="0" smtClean="0"/>
                        <a:t>: </a:t>
                      </a:r>
                      <a:r>
                        <a:rPr lang="en-US" sz="800" u="none" baseline="0" dirty="0" smtClean="0"/>
                        <a:t>Perform as a group to the class, thinking how to convey the emotions in your poem.</a:t>
                      </a:r>
                      <a:endParaRPr lang="en-GB" sz="800" u="none" baseline="0" dirty="0" smtClean="0"/>
                    </a:p>
                    <a:p>
                      <a:r>
                        <a:rPr lang="en-GB" sz="1200" u="sng" dirty="0" smtClean="0"/>
                        <a:t>Mighty Write: </a:t>
                      </a:r>
                      <a:r>
                        <a:rPr lang="en-GB" sz="800" u="none" dirty="0" smtClean="0"/>
                        <a:t>Group poem</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err="1" smtClean="0"/>
                        <a:t>pyschologically</a:t>
                      </a:r>
                      <a:r>
                        <a:rPr lang="en-GB" sz="800" u="none" baseline="0" dirty="0" smtClean="0"/>
                        <a:t>  mission  blank  propelled  traceless  translation  monotonous insanely  flaws  spouting  protective  metallic  doomed  hatch</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9: Chapter  30</a:t>
                      </a:r>
                    </a:p>
                    <a:p>
                      <a:r>
                        <a:rPr lang="en-GB" sz="1200" u="sng" baseline="0" dirty="0" smtClean="0"/>
                        <a:t>Intro: </a:t>
                      </a:r>
                      <a:r>
                        <a:rPr lang="en-US" sz="800" u="none" baseline="0" dirty="0" smtClean="0"/>
                        <a:t>Think back to what the children might have been thinking, feeling or doing while Liam was off on his spacewalk, searching for </a:t>
                      </a:r>
                      <a:r>
                        <a:rPr lang="en-US" sz="800" u="none" baseline="0" dirty="0" err="1" smtClean="0"/>
                        <a:t>Hasan</a:t>
                      </a:r>
                      <a:r>
                        <a:rPr lang="en-US" sz="800" u="none" baseline="0" dirty="0" smtClean="0"/>
                        <a:t>.   In groups of 3, role-play Florida, Samson Two and Max, exploring the events that occurred whilst Liam was away.</a:t>
                      </a:r>
                      <a:endParaRPr lang="en-GB" sz="800" u="none" baseline="0" dirty="0" smtClean="0"/>
                    </a:p>
                    <a:p>
                      <a:r>
                        <a:rPr lang="en-GB" sz="1200" u="sng" baseline="0" dirty="0" smtClean="0"/>
                        <a:t>Grammar</a:t>
                      </a:r>
                      <a:r>
                        <a:rPr lang="en-GB" sz="1200" u="none" baseline="0" dirty="0" smtClean="0"/>
                        <a:t>: </a:t>
                      </a:r>
                      <a:r>
                        <a:rPr lang="en-GB" sz="800" u="none" baseline="0" dirty="0" smtClean="0"/>
                        <a:t>Revise the different purposes of the dash and </a:t>
                      </a:r>
                      <a:r>
                        <a:rPr lang="en-GB" sz="800" u="none" baseline="0" dirty="0" err="1" smtClean="0"/>
                        <a:t>elipses</a:t>
                      </a:r>
                      <a:r>
                        <a:rPr lang="en-GB" sz="800" u="none" baseline="0" dirty="0" smtClean="0"/>
                        <a:t> Use class instruction sheet from working wall to find different examples from this chapter. Introduce relative clauses- show examples from pages 298,302,313. </a:t>
                      </a:r>
                      <a:r>
                        <a:rPr lang="en-GB" sz="800" u="none" baseline="0" dirty="0" err="1" smtClean="0"/>
                        <a:t>NNG:</a:t>
                      </a:r>
                      <a:r>
                        <a:rPr lang="en-GB" sz="800" kern="1200" dirty="0" err="1" smtClean="0">
                          <a:solidFill>
                            <a:schemeClr val="dk1"/>
                          </a:solidFill>
                          <a:latin typeface="+mn-lt"/>
                          <a:ea typeface="+mn-ea"/>
                          <a:cs typeface="+mn-cs"/>
                        </a:rPr>
                        <a:t>Activity</a:t>
                      </a:r>
                      <a:r>
                        <a:rPr lang="en-GB" sz="800" kern="1200" dirty="0" smtClean="0">
                          <a:solidFill>
                            <a:schemeClr val="dk1"/>
                          </a:solidFill>
                          <a:latin typeface="+mn-lt"/>
                          <a:ea typeface="+mn-ea"/>
                          <a:cs typeface="+mn-cs"/>
                        </a:rPr>
                        <a:t> 2.25: Commas in relative clauses </a:t>
                      </a:r>
                      <a:endParaRPr lang="en-GB" sz="800" u="none" baseline="0" dirty="0" smtClean="0"/>
                    </a:p>
                    <a:p>
                      <a:r>
                        <a:rPr lang="en-GB" sz="1200" u="sng" baseline="0" dirty="0" err="1" smtClean="0"/>
                        <a:t>Oracy</a:t>
                      </a:r>
                      <a:r>
                        <a:rPr lang="en-GB" sz="1200" u="sng" baseline="0" dirty="0" smtClean="0"/>
                        <a:t>: </a:t>
                      </a:r>
                      <a:r>
                        <a:rPr lang="en-GB" sz="800" u="none" baseline="0" dirty="0" smtClean="0"/>
                        <a:t>Role Play</a:t>
                      </a:r>
                    </a:p>
                    <a:p>
                      <a:r>
                        <a:rPr lang="en-GB" sz="1200" u="sng" dirty="0" smtClean="0"/>
                        <a:t>Mighty Write: </a:t>
                      </a:r>
                      <a:r>
                        <a:rPr lang="en-GB" sz="800" u="none" dirty="0" smtClean="0"/>
                        <a:t>Model</a:t>
                      </a:r>
                      <a:r>
                        <a:rPr lang="en-GB" sz="800" u="none" baseline="0" dirty="0" smtClean="0"/>
                        <a:t> write then </a:t>
                      </a:r>
                      <a:r>
                        <a:rPr lang="en-GB" sz="800" u="none" baseline="0" dirty="0" err="1" smtClean="0"/>
                        <a:t>chn</a:t>
                      </a:r>
                      <a:r>
                        <a:rPr lang="en-GB" sz="800" u="none" baseline="0" dirty="0" smtClean="0"/>
                        <a:t> add relative clauses to given sentences from the text. Ensure relative clauses add meaning to the rest of the sentence.</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valleys  plains  eventualities  diversion  unscheduled  trajectory  abandoned  hurled  adrift  irrationally  disproportionally  coiled  elegantly  rummaged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8395252"/>
        </p:xfrm>
        <a:graphic>
          <a:graphicData uri="http://schemas.openxmlformats.org/drawingml/2006/table">
            <a:tbl>
              <a:tblPr firstRow="1" bandRow="1">
                <a:tableStyleId>{5C22544A-7EE6-4342-B048-85BDC9FD1C3A}</a:tableStyleId>
              </a:tblPr>
              <a:tblGrid>
                <a:gridCol w="3048000"/>
                <a:gridCol w="3048000"/>
                <a:gridCol w="3048000"/>
              </a:tblGrid>
              <a:tr h="698326">
                <a:tc gridSpan="3">
                  <a:txBody>
                    <a:bodyPr/>
                    <a:lstStyle/>
                    <a:p>
                      <a:r>
                        <a:rPr lang="en-GB" sz="2400" dirty="0" smtClean="0"/>
                        <a:t>English Text:</a:t>
                      </a:r>
                      <a:r>
                        <a:rPr lang="en-GB" sz="2400" baseline="0" dirty="0" smtClean="0"/>
                        <a:t> Cosmic</a:t>
                      </a:r>
                      <a:endParaRPr lang="en-GB" sz="2400" dirty="0"/>
                    </a:p>
                  </a:txBody>
                  <a:tcPr/>
                </a:tc>
                <a:tc hMerge="1">
                  <a:txBody>
                    <a:bodyPr/>
                    <a:lstStyle/>
                    <a:p>
                      <a:endParaRPr lang="en-GB" dirty="0"/>
                    </a:p>
                  </a:txBody>
                  <a:tcPr/>
                </a:tc>
                <a:tc hMerge="1">
                  <a:txBody>
                    <a:bodyPr/>
                    <a:lstStyle/>
                    <a:p>
                      <a:endParaRPr lang="en-GB" dirty="0"/>
                    </a:p>
                  </a:txBody>
                  <a:tcPr/>
                </a:tc>
              </a:tr>
              <a:tr h="2176028">
                <a:tc>
                  <a:txBody>
                    <a:bodyPr/>
                    <a:lstStyle/>
                    <a:p>
                      <a:r>
                        <a:rPr lang="en-GB" sz="1200" u="sng" dirty="0" smtClean="0"/>
                        <a:t>Lesson</a:t>
                      </a:r>
                      <a:r>
                        <a:rPr lang="en-GB" sz="1200" u="sng" baseline="0" dirty="0" smtClean="0"/>
                        <a:t> 10: Chapters 31-33</a:t>
                      </a:r>
                    </a:p>
                    <a:p>
                      <a:r>
                        <a:rPr lang="en-GB" sz="1200" u="sng" baseline="0" dirty="0" smtClean="0"/>
                        <a:t>Intro: </a:t>
                      </a:r>
                      <a:r>
                        <a:rPr lang="en-GB" sz="800" u="none" baseline="0" dirty="0" smtClean="0"/>
                        <a:t>Read to chapter 35 – complete grammar activity. </a:t>
                      </a:r>
                      <a:r>
                        <a:rPr lang="en-GB" sz="800" u="none" baseline="0" dirty="0" err="1" smtClean="0"/>
                        <a:t>Chn</a:t>
                      </a:r>
                      <a:r>
                        <a:rPr lang="en-GB" sz="800" u="none" baseline="0" dirty="0" smtClean="0"/>
                        <a:t> predict ending of the book. </a:t>
                      </a:r>
                    </a:p>
                    <a:p>
                      <a:r>
                        <a:rPr lang="en-GB" sz="1200" u="sng" baseline="0" dirty="0" smtClean="0"/>
                        <a:t>Grammar</a:t>
                      </a:r>
                      <a:r>
                        <a:rPr lang="en-GB" sz="1200" u="none" baseline="0" dirty="0" smtClean="0"/>
                        <a:t>: </a:t>
                      </a:r>
                      <a:r>
                        <a:rPr lang="en-GB" sz="1100" u="none" baseline="0" dirty="0" smtClean="0"/>
                        <a:t> </a:t>
                      </a:r>
                      <a:r>
                        <a:rPr lang="en-GB" sz="800" u="none" baseline="0" dirty="0" smtClean="0"/>
                        <a:t>Revise relative clauses- identify clause in examples from pages 319,320,321,322,330. Make class instruction sheet for working wall. </a:t>
                      </a:r>
                    </a:p>
                    <a:p>
                      <a:r>
                        <a:rPr lang="en-GB" sz="1200" u="sng" baseline="0" dirty="0" err="1" smtClean="0"/>
                        <a:t>Oracy</a:t>
                      </a:r>
                      <a:r>
                        <a:rPr lang="en-GB" sz="1200" u="sng" baseline="0" dirty="0" smtClean="0"/>
                        <a:t>: </a:t>
                      </a:r>
                      <a:r>
                        <a:rPr lang="en-GB" sz="800" u="none" baseline="0" dirty="0" smtClean="0"/>
                        <a:t>Make predictions.</a:t>
                      </a:r>
                    </a:p>
                    <a:p>
                      <a:r>
                        <a:rPr lang="en-GB" sz="1200" u="sng" dirty="0" smtClean="0"/>
                        <a:t>Mighty Write:</a:t>
                      </a:r>
                      <a:r>
                        <a:rPr lang="en-GB" sz="800" u="none" dirty="0" smtClean="0"/>
                        <a:t> Model then </a:t>
                      </a:r>
                      <a:r>
                        <a:rPr lang="en-GB" sz="800" u="none" dirty="0" err="1" smtClean="0"/>
                        <a:t>chn</a:t>
                      </a:r>
                      <a:r>
                        <a:rPr lang="en-GB" sz="800" u="none" dirty="0" smtClean="0"/>
                        <a:t> write predictions.</a:t>
                      </a:r>
                    </a:p>
                    <a:p>
                      <a:r>
                        <a:rPr lang="en-GB" sz="1200" u="sng" baseline="0" dirty="0" smtClean="0"/>
                        <a:t>Vocabulary: </a:t>
                      </a:r>
                      <a:r>
                        <a:rPr lang="en-GB" sz="800" u="none" baseline="0" dirty="0" smtClean="0"/>
                        <a:t>instant  beneficial  convenient  specifications  calculation  compact  procedures</a:t>
                      </a:r>
                    </a:p>
                    <a:p>
                      <a:endParaRPr lang="en-GB" sz="1400" u="sng" dirty="0"/>
                    </a:p>
                  </a:txBody>
                  <a:tcPr/>
                </a:tc>
                <a:tc>
                  <a:txBody>
                    <a:bodyPr/>
                    <a:lstStyle/>
                    <a:p>
                      <a:r>
                        <a:rPr lang="en-GB" sz="1200" u="sng" dirty="0" smtClean="0"/>
                        <a:t>Lesson 11</a:t>
                      </a:r>
                      <a:r>
                        <a:rPr lang="en-GB" sz="1200" dirty="0" smtClean="0"/>
                        <a:t>: </a:t>
                      </a:r>
                      <a:r>
                        <a:rPr lang="en-GB" sz="1100" dirty="0" smtClean="0"/>
                        <a:t>Chapters 34-36</a:t>
                      </a:r>
                      <a:endParaRPr lang="en-GB" sz="1100" u="none" dirty="0" smtClean="0"/>
                    </a:p>
                    <a:p>
                      <a:r>
                        <a:rPr lang="en-GB" sz="1200" u="sng" baseline="0" dirty="0" smtClean="0"/>
                        <a:t>Intro: </a:t>
                      </a:r>
                      <a:r>
                        <a:rPr lang="en-GB" sz="800" u="none" baseline="0" dirty="0" smtClean="0"/>
                        <a:t>Read the rest of the book. </a:t>
                      </a:r>
                      <a:r>
                        <a:rPr lang="en-US" sz="800" u="none" baseline="0" dirty="0" smtClean="0"/>
                        <a:t>. Look at the reporting of </a:t>
                      </a:r>
                      <a:r>
                        <a:rPr lang="en-US" sz="800" u="none" baseline="0" dirty="0" err="1" smtClean="0"/>
                        <a:t>Shenjian’s</a:t>
                      </a:r>
                      <a:r>
                        <a:rPr lang="en-US" sz="800" u="none" baseline="0" dirty="0" smtClean="0"/>
                        <a:t> mission on the TV and radio. </a:t>
                      </a:r>
                      <a:r>
                        <a:rPr lang="en-US" sz="800" u="none" baseline="0" dirty="0" err="1" smtClean="0"/>
                        <a:t>Chn</a:t>
                      </a:r>
                      <a:r>
                        <a:rPr lang="en-US" sz="800" u="none" baseline="0" dirty="0" smtClean="0"/>
                        <a:t> imagine they are a reporter covering the story for the national press. Explore how this might be reported by a tabloid, compared with a broadsheet newspaper. Take notes for the article using  the 5 </a:t>
                      </a:r>
                      <a:r>
                        <a:rPr lang="en-US" sz="800" u="none" baseline="0" dirty="0" err="1" smtClean="0"/>
                        <a:t>w’s</a:t>
                      </a:r>
                      <a:r>
                        <a:rPr lang="en-US" sz="800" u="none" baseline="0" dirty="0" smtClean="0"/>
                        <a:t> of journalism: </a:t>
                      </a:r>
                    </a:p>
                    <a:p>
                      <a:r>
                        <a:rPr lang="en-US" sz="800" u="none" baseline="0" dirty="0" smtClean="0"/>
                        <a:t> Who is it about?  What happened?  When did it take place?  Where did it take place?  Why did it happen? Compare what we actually know with what people may speculate and think about how this would be used or presented in the context of your chosen newspaper.</a:t>
                      </a:r>
                      <a:endParaRPr lang="en-GB" sz="800" u="none" baseline="0" dirty="0" smtClean="0"/>
                    </a:p>
                    <a:p>
                      <a:r>
                        <a:rPr lang="en-GB" sz="1200" u="sng" baseline="0" dirty="0" smtClean="0"/>
                        <a:t>Grammar</a:t>
                      </a:r>
                      <a:r>
                        <a:rPr lang="en-GB" sz="1200" u="none" baseline="0" dirty="0" smtClean="0"/>
                        <a:t>: </a:t>
                      </a:r>
                      <a:r>
                        <a:rPr lang="en-GB" sz="800" u="none" baseline="0" dirty="0" smtClean="0"/>
                        <a:t>Features of a newspaper article – annotate an article for the working wall.</a:t>
                      </a:r>
                    </a:p>
                    <a:p>
                      <a:r>
                        <a:rPr lang="en-GB" sz="1200" u="sng" baseline="0" dirty="0" err="1" smtClean="0"/>
                        <a:t>Oracy</a:t>
                      </a:r>
                      <a:r>
                        <a:rPr lang="en-GB" sz="1200" u="sng" baseline="0" dirty="0" smtClean="0"/>
                        <a:t>: </a:t>
                      </a:r>
                      <a:r>
                        <a:rPr lang="en-US" sz="800" u="none" baseline="0" dirty="0" smtClean="0"/>
                        <a:t>Use hot-seating to conduct press conferences with Dr </a:t>
                      </a:r>
                      <a:r>
                        <a:rPr lang="en-US" sz="800" u="none" baseline="0" dirty="0" err="1" smtClean="0"/>
                        <a:t>Drax</a:t>
                      </a:r>
                      <a:r>
                        <a:rPr lang="en-US" sz="800" u="none" baseline="0" dirty="0" smtClean="0"/>
                        <a:t> and </a:t>
                      </a:r>
                      <a:r>
                        <a:rPr lang="en-US" sz="800" u="none" baseline="0" dirty="0" err="1" smtClean="0"/>
                        <a:t>Shenjian</a:t>
                      </a:r>
                      <a:r>
                        <a:rPr lang="en-US" sz="800" u="none" baseline="0" dirty="0" smtClean="0"/>
                        <a:t> and possibly Alan Bean to allow the children opportunities to collect quotes for their article</a:t>
                      </a:r>
                      <a:endParaRPr lang="en-GB" sz="800" u="none" baseline="0" dirty="0" smtClean="0"/>
                    </a:p>
                    <a:p>
                      <a:r>
                        <a:rPr lang="en-GB" sz="1200" u="sng" dirty="0" smtClean="0"/>
                        <a:t>Mighty Write: </a:t>
                      </a:r>
                      <a:r>
                        <a:rPr lang="en-GB" sz="800" u="none" dirty="0" smtClean="0"/>
                        <a:t>Shared</a:t>
                      </a:r>
                      <a:r>
                        <a:rPr lang="en-GB" sz="800" u="none" baseline="0" dirty="0" smtClean="0"/>
                        <a:t> class newspaper article plan</a:t>
                      </a:r>
                      <a:endParaRPr lang="en-GB" sz="800" u="none" dirty="0" smtClean="0"/>
                    </a:p>
                    <a:p>
                      <a:r>
                        <a:rPr lang="en-GB" sz="1200" u="sng" baseline="0" dirty="0" smtClean="0"/>
                        <a:t>Vocabulary: </a:t>
                      </a:r>
                      <a:r>
                        <a:rPr lang="en-GB" sz="800" u="none" baseline="0" dirty="0" smtClean="0"/>
                        <a:t>drifts unmediated  ample  coincidence  illogical  uncoupled  envelope  lunged  temporary  precise  inherent  assuming  </a:t>
                      </a:r>
                      <a:endParaRPr lang="en-GB" sz="800" u="none" dirty="0" smtClean="0"/>
                    </a:p>
                    <a:p>
                      <a:endParaRPr lang="en-GB" dirty="0"/>
                    </a:p>
                  </a:txBody>
                  <a:tcPr/>
                </a:tc>
                <a:tc>
                  <a:txBody>
                    <a:bodyPr/>
                    <a:lstStyle/>
                    <a:p>
                      <a:r>
                        <a:rPr lang="en-GB" sz="1200" u="sng" dirty="0" smtClean="0"/>
                        <a:t>Lesson 12</a:t>
                      </a:r>
                      <a:r>
                        <a:rPr lang="en-GB" sz="1200" dirty="0" smtClean="0"/>
                        <a:t>:</a:t>
                      </a:r>
                      <a:r>
                        <a:rPr lang="en-GB" sz="1200" u="none" dirty="0" smtClean="0"/>
                        <a:t> </a:t>
                      </a:r>
                    </a:p>
                    <a:p>
                      <a:r>
                        <a:rPr lang="en-GB" sz="1200" u="sng" baseline="0" dirty="0" smtClean="0"/>
                        <a:t>Intro: </a:t>
                      </a:r>
                      <a:r>
                        <a:rPr lang="en-GB" sz="800" u="none" baseline="0" dirty="0" smtClean="0"/>
                        <a:t>Read an example newspaper article( teachers own) Annotate key features.</a:t>
                      </a:r>
                    </a:p>
                    <a:p>
                      <a:r>
                        <a:rPr lang="en-GB" sz="1200" u="sng" baseline="0" dirty="0" smtClean="0"/>
                        <a:t>Grammar</a:t>
                      </a:r>
                      <a:r>
                        <a:rPr lang="en-GB" sz="1200" u="none" baseline="0" dirty="0" smtClean="0"/>
                        <a:t>: </a:t>
                      </a:r>
                      <a:r>
                        <a:rPr lang="en-GB" sz="800" u="none" baseline="0" dirty="0" smtClean="0"/>
                        <a:t>Look at writing assessment objectives and identify them in the teacher newspaper article. Teach the inclusion of quotations.</a:t>
                      </a:r>
                    </a:p>
                    <a:p>
                      <a:r>
                        <a:rPr lang="en-GB" sz="1200" u="sng" baseline="0" dirty="0" err="1" smtClean="0"/>
                        <a:t>Oracy</a:t>
                      </a:r>
                      <a:r>
                        <a:rPr lang="en-GB" sz="1200" u="sng" baseline="0" dirty="0" smtClean="0"/>
                        <a:t>: </a:t>
                      </a:r>
                      <a:r>
                        <a:rPr lang="en-GB" sz="800" u="none" baseline="0" dirty="0" smtClean="0"/>
                        <a:t>Read their article in the role of a reporter</a:t>
                      </a:r>
                    </a:p>
                    <a:p>
                      <a:r>
                        <a:rPr lang="en-GB" sz="1200" u="sng" dirty="0" smtClean="0"/>
                        <a:t>Extended Write: </a:t>
                      </a:r>
                      <a:r>
                        <a:rPr lang="en-GB" sz="1200" u="sng" baseline="0" dirty="0" smtClean="0"/>
                        <a:t> </a:t>
                      </a:r>
                      <a:r>
                        <a:rPr lang="en-GB" sz="800" u="none" baseline="0" dirty="0" err="1" smtClean="0"/>
                        <a:t>Chn</a:t>
                      </a:r>
                      <a:r>
                        <a:rPr lang="en-GB" sz="800" u="none" baseline="0" dirty="0" smtClean="0"/>
                        <a:t> write their own newspaper article using class plan.</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p>
                    <a:p>
                      <a:endParaRPr lang="en-GB" dirty="0"/>
                    </a:p>
                  </a:txBody>
                  <a:tcPr/>
                </a:tc>
              </a:tr>
              <a:tr h="29032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tc>
                  <a:txBody>
                    <a:bodyPr/>
                    <a:lstStyle/>
                    <a:p>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r h="1745684">
                <a:tc>
                  <a:txBody>
                    <a:bodyPr/>
                    <a:lstStyle/>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85852" cy="6858000"/>
          </a:xfrm>
          <a:solidFill>
            <a:schemeClr val="tx2"/>
          </a:solidFill>
        </p:spPr>
        <p:txBody>
          <a:bodyPr/>
          <a:lstStyle/>
          <a:p>
            <a:endParaRPr lang="en-US" dirty="0"/>
          </a:p>
        </p:txBody>
      </p:sp>
      <p:pic>
        <p:nvPicPr>
          <p:cNvPr id="1026" name="Picture 2" descr="C:\Users\Teacher\Pictures\Rec45a69a3812e9243c28b95c847b8aba.jpg"/>
          <p:cNvPicPr>
            <a:picLocks noGrp="1" noChangeAspect="1" noChangeArrowheads="1"/>
          </p:cNvPicPr>
          <p:nvPr>
            <p:ph idx="1"/>
          </p:nvPr>
        </p:nvPicPr>
        <p:blipFill>
          <a:blip r:embed="rId2"/>
          <a:srcRect/>
          <a:stretch>
            <a:fillRect/>
          </a:stretch>
        </p:blipFill>
        <p:spPr bwMode="auto">
          <a:xfrm>
            <a:off x="1285851" y="0"/>
            <a:ext cx="6572297" cy="6858000"/>
          </a:xfrm>
          <a:prstGeom prst="rect">
            <a:avLst/>
          </a:prstGeom>
          <a:noFill/>
        </p:spPr>
      </p:pic>
      <p:sp>
        <p:nvSpPr>
          <p:cNvPr id="5" name="Rectangle 4"/>
          <p:cNvSpPr/>
          <p:nvPr/>
        </p:nvSpPr>
        <p:spPr>
          <a:xfrm>
            <a:off x="7858148" y="0"/>
            <a:ext cx="1285852" cy="685800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515143">
                <a:tc gridSpan="3">
                  <a:txBody>
                    <a:bodyPr/>
                    <a:lstStyle/>
                    <a:p>
                      <a:r>
                        <a:rPr lang="en-GB" sz="2400" dirty="0"/>
                        <a:t>English Text: </a:t>
                      </a:r>
                      <a:r>
                        <a:rPr lang="en-GB" sz="2400" dirty="0" smtClean="0"/>
                        <a:t>Poems On A Theme :Aspirations and Dreams </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3385373">
                <a:tc>
                  <a:txBody>
                    <a:bodyPr/>
                    <a:lstStyle/>
                    <a:p>
                      <a:r>
                        <a:rPr lang="en-GB" sz="1200" u="sng" dirty="0"/>
                        <a:t>Lesson</a:t>
                      </a:r>
                      <a:r>
                        <a:rPr lang="en-GB" sz="1200" u="sng" baseline="0" dirty="0"/>
                        <a:t> 1:</a:t>
                      </a:r>
                    </a:p>
                    <a:p>
                      <a:r>
                        <a:rPr lang="en-GB" sz="1200" u="sng" baseline="0" dirty="0"/>
                        <a:t>WOW</a:t>
                      </a:r>
                      <a:r>
                        <a:rPr lang="en-GB" sz="800" u="none" baseline="0" dirty="0" smtClean="0"/>
                        <a:t>: </a:t>
                      </a:r>
                      <a:r>
                        <a:rPr lang="en-GB" sz="800" u="none" kern="1200" baseline="0" dirty="0" smtClean="0">
                          <a:solidFill>
                            <a:schemeClr val="dk1"/>
                          </a:solidFill>
                          <a:latin typeface="+mn-lt"/>
                          <a:ea typeface="+mn-ea"/>
                          <a:cs typeface="+mn-cs"/>
                        </a:rPr>
                        <a:t>W</a:t>
                      </a:r>
                      <a:r>
                        <a:rPr lang="en-GB" sz="800" u="none" kern="1200" dirty="0" smtClean="0">
                          <a:solidFill>
                            <a:schemeClr val="dk1"/>
                          </a:solidFill>
                          <a:latin typeface="+mn-lt"/>
                          <a:ea typeface="+mn-ea"/>
                          <a:cs typeface="+mn-cs"/>
                        </a:rPr>
                        <a:t>atch </a:t>
                      </a:r>
                      <a:r>
                        <a:rPr lang="en-GB" sz="800" b="1" u="none" kern="1200" dirty="0" smtClean="0">
                          <a:solidFill>
                            <a:schemeClr val="dk1"/>
                          </a:solidFill>
                          <a:latin typeface="+mn-lt"/>
                          <a:ea typeface="+mn-ea"/>
                          <a:cs typeface="+mn-cs"/>
                        </a:rPr>
                        <a:t>What do you want to be? by </a:t>
                      </a:r>
                      <a:r>
                        <a:rPr lang="en-GB" sz="800" b="1" u="none" kern="1200" dirty="0" err="1" smtClean="0">
                          <a:solidFill>
                            <a:schemeClr val="dk1"/>
                          </a:solidFill>
                          <a:latin typeface="+mn-lt"/>
                          <a:ea typeface="+mn-ea"/>
                          <a:cs typeface="+mn-cs"/>
                        </a:rPr>
                        <a:t>Wilf</a:t>
                      </a:r>
                      <a:r>
                        <a:rPr lang="en-GB" sz="800" b="1" u="none" kern="1200" dirty="0" smtClean="0">
                          <a:solidFill>
                            <a:schemeClr val="dk1"/>
                          </a:solidFill>
                          <a:latin typeface="+mn-lt"/>
                          <a:ea typeface="+mn-ea"/>
                          <a:cs typeface="+mn-cs"/>
                        </a:rPr>
                        <a:t> </a:t>
                      </a:r>
                      <a:r>
                        <a:rPr lang="en-GB" sz="800" b="1" u="none" kern="1200" dirty="0" err="1" smtClean="0">
                          <a:solidFill>
                            <a:schemeClr val="dk1"/>
                          </a:solidFill>
                          <a:latin typeface="+mn-lt"/>
                          <a:ea typeface="+mn-ea"/>
                          <a:cs typeface="+mn-cs"/>
                        </a:rPr>
                        <a:t>Merttens</a:t>
                      </a:r>
                      <a:r>
                        <a:rPr lang="en-GB" sz="800" b="1" u="none" kern="1200" dirty="0" smtClean="0">
                          <a:solidFill>
                            <a:schemeClr val="dk1"/>
                          </a:solidFill>
                          <a:latin typeface="+mn-lt"/>
                          <a:ea typeface="+mn-ea"/>
                          <a:cs typeface="+mn-cs"/>
                        </a:rPr>
                        <a:t> </a:t>
                      </a:r>
                      <a:r>
                        <a:rPr lang="en-GB" sz="800" u="none" kern="1200" dirty="0" smtClean="0">
                          <a:solidFill>
                            <a:schemeClr val="dk1"/>
                          </a:solidFill>
                          <a:latin typeface="+mn-lt"/>
                          <a:ea typeface="+mn-ea"/>
                          <a:cs typeface="+mn-cs"/>
                          <a:hlinkClick r:id="rId2"/>
                        </a:rPr>
                        <a:t>https://player.hamiltontrust.org.uk/story_telling_year.php?year=uks2</a:t>
                      </a:r>
                      <a:r>
                        <a:rPr lang="en-GB" sz="800" u="none" kern="1200" dirty="0" smtClean="0">
                          <a:solidFill>
                            <a:schemeClr val="dk1"/>
                          </a:solidFill>
                          <a:latin typeface="+mn-lt"/>
                          <a:ea typeface="+mn-ea"/>
                          <a:cs typeface="+mn-cs"/>
                        </a:rPr>
                        <a:t> Discuss aspirations</a:t>
                      </a:r>
                      <a:r>
                        <a:rPr lang="en-GB" sz="800" u="none" kern="1200" baseline="0" dirty="0" smtClean="0">
                          <a:solidFill>
                            <a:schemeClr val="dk1"/>
                          </a:solidFill>
                          <a:latin typeface="+mn-lt"/>
                          <a:ea typeface="+mn-ea"/>
                          <a:cs typeface="+mn-cs"/>
                        </a:rPr>
                        <a:t> </a:t>
                      </a:r>
                      <a:r>
                        <a:rPr lang="en-GB" sz="800" u="none" kern="1200" baseline="0" dirty="0" err="1" smtClean="0">
                          <a:solidFill>
                            <a:schemeClr val="dk1"/>
                          </a:solidFill>
                          <a:latin typeface="+mn-lt"/>
                          <a:ea typeface="+mn-ea"/>
                          <a:cs typeface="+mn-cs"/>
                        </a:rPr>
                        <a:t>chn</a:t>
                      </a:r>
                      <a:r>
                        <a:rPr lang="en-GB" sz="800" u="none" kern="1200" baseline="0" dirty="0" smtClean="0">
                          <a:solidFill>
                            <a:schemeClr val="dk1"/>
                          </a:solidFill>
                          <a:latin typeface="+mn-lt"/>
                          <a:ea typeface="+mn-ea"/>
                          <a:cs typeface="+mn-cs"/>
                        </a:rPr>
                        <a:t> have. R</a:t>
                      </a:r>
                      <a:r>
                        <a:rPr lang="en-GB" sz="800" u="none" kern="1200" dirty="0" smtClean="0">
                          <a:solidFill>
                            <a:schemeClr val="dk1"/>
                          </a:solidFill>
                          <a:latin typeface="+mn-lt"/>
                          <a:ea typeface="+mn-ea"/>
                          <a:cs typeface="+mn-cs"/>
                        </a:rPr>
                        <a:t>ead the brief </a:t>
                      </a:r>
                      <a:r>
                        <a:rPr lang="en-GB" sz="800" b="1" u="none" kern="1200" dirty="0" smtClean="0">
                          <a:solidFill>
                            <a:schemeClr val="dk1"/>
                          </a:solidFill>
                          <a:latin typeface="+mn-lt"/>
                          <a:ea typeface="+mn-ea"/>
                          <a:cs typeface="+mn-cs"/>
                        </a:rPr>
                        <a:t>Author Profile of </a:t>
                      </a:r>
                      <a:r>
                        <a:rPr lang="en-GB" sz="800" b="1" u="none" kern="1200" dirty="0" err="1" smtClean="0">
                          <a:solidFill>
                            <a:schemeClr val="dk1"/>
                          </a:solidFill>
                          <a:latin typeface="+mn-lt"/>
                          <a:ea typeface="+mn-ea"/>
                          <a:cs typeface="+mn-cs"/>
                        </a:rPr>
                        <a:t>Wilf</a:t>
                      </a:r>
                      <a:r>
                        <a:rPr lang="en-GB" sz="800" b="1" u="none" kern="1200" dirty="0" smtClean="0">
                          <a:solidFill>
                            <a:schemeClr val="dk1"/>
                          </a:solidFill>
                          <a:latin typeface="+mn-lt"/>
                          <a:ea typeface="+mn-ea"/>
                          <a:cs typeface="+mn-cs"/>
                        </a:rPr>
                        <a:t> </a:t>
                      </a:r>
                      <a:r>
                        <a:rPr lang="en-GB" sz="800" b="1" u="none" kern="1200" dirty="0" err="1" smtClean="0">
                          <a:solidFill>
                            <a:schemeClr val="dk1"/>
                          </a:solidFill>
                          <a:latin typeface="+mn-lt"/>
                          <a:ea typeface="+mn-ea"/>
                          <a:cs typeface="+mn-cs"/>
                        </a:rPr>
                        <a:t>Merttens</a:t>
                      </a:r>
                      <a:r>
                        <a:rPr lang="en-GB" sz="800" i="1" u="none" kern="1200" dirty="0" smtClean="0">
                          <a:solidFill>
                            <a:schemeClr val="dk1"/>
                          </a:solidFill>
                          <a:latin typeface="+mn-lt"/>
                          <a:ea typeface="+mn-ea"/>
                          <a:cs typeface="+mn-cs"/>
                        </a:rPr>
                        <a:t>(see resources).</a:t>
                      </a:r>
                    </a:p>
                    <a:p>
                      <a:r>
                        <a:rPr lang="en-GB" sz="800" u="none" kern="1200" dirty="0" smtClean="0">
                          <a:solidFill>
                            <a:schemeClr val="dk1"/>
                          </a:solidFill>
                          <a:latin typeface="+mn-lt"/>
                          <a:ea typeface="+mn-ea"/>
                          <a:cs typeface="+mn-cs"/>
                        </a:rPr>
                        <a:t>Share-read the short </a:t>
                      </a:r>
                      <a:r>
                        <a:rPr lang="en-GB" sz="800" b="1" u="none" kern="1200" dirty="0" smtClean="0">
                          <a:solidFill>
                            <a:schemeClr val="dk1"/>
                          </a:solidFill>
                          <a:latin typeface="+mn-lt"/>
                          <a:ea typeface="+mn-ea"/>
                          <a:cs typeface="+mn-cs"/>
                        </a:rPr>
                        <a:t>Author Profile of Langston Hughes</a:t>
                      </a:r>
                      <a:r>
                        <a:rPr lang="en-GB" sz="800" i="1" u="none" kern="1200" dirty="0" smtClean="0">
                          <a:solidFill>
                            <a:schemeClr val="dk1"/>
                          </a:solidFill>
                          <a:latin typeface="+mn-lt"/>
                          <a:ea typeface="+mn-ea"/>
                          <a:cs typeface="+mn-cs"/>
                        </a:rPr>
                        <a:t>(see resources)</a:t>
                      </a:r>
                      <a:r>
                        <a:rPr lang="en-GB" sz="800" u="none" kern="1200" dirty="0" smtClean="0">
                          <a:solidFill>
                            <a:schemeClr val="dk1"/>
                          </a:solidFill>
                          <a:latin typeface="+mn-lt"/>
                          <a:ea typeface="+mn-ea"/>
                          <a:cs typeface="+mn-cs"/>
                        </a:rPr>
                        <a:t> and then hear Hughes introduce and read his own poem, </a:t>
                      </a:r>
                      <a:r>
                        <a:rPr lang="en-GB" sz="800" b="1" u="none" kern="1200" dirty="0" smtClean="0">
                          <a:solidFill>
                            <a:schemeClr val="dk1"/>
                          </a:solidFill>
                          <a:latin typeface="+mn-lt"/>
                          <a:ea typeface="+mn-ea"/>
                          <a:cs typeface="+mn-cs"/>
                        </a:rPr>
                        <a:t>Hold Fast to Dreams</a:t>
                      </a:r>
                      <a:r>
                        <a:rPr lang="en-GB" sz="800" u="none" kern="1200" dirty="0" smtClean="0">
                          <a:solidFill>
                            <a:schemeClr val="dk1"/>
                          </a:solidFill>
                          <a:latin typeface="+mn-lt"/>
                          <a:ea typeface="+mn-ea"/>
                          <a:cs typeface="+mn-cs"/>
                        </a:rPr>
                        <a:t> at </a:t>
                      </a:r>
                      <a:r>
                        <a:rPr lang="en-GB" sz="800" u="none" kern="1200" dirty="0" smtClean="0">
                          <a:solidFill>
                            <a:schemeClr val="dk1"/>
                          </a:solidFill>
                          <a:latin typeface="+mn-lt"/>
                          <a:ea typeface="+mn-ea"/>
                          <a:cs typeface="+mn-cs"/>
                          <a:hlinkClick r:id="rId3"/>
                        </a:rPr>
                        <a:t>https://www.youtube.com/watch?v=hz2IOjuxMy0.</a:t>
                      </a:r>
                      <a:r>
                        <a:rPr lang="en-GB" sz="800" u="none" kern="1200" dirty="0" smtClean="0">
                          <a:solidFill>
                            <a:schemeClr val="dk1"/>
                          </a:solidFill>
                          <a:latin typeface="+mn-lt"/>
                          <a:ea typeface="+mn-ea"/>
                          <a:cs typeface="+mn-cs"/>
                        </a:rPr>
                        <a:t> Display and discuss the poem.</a:t>
                      </a:r>
                      <a:endParaRPr lang="en-GB" sz="800" u="none" baseline="0" dirty="0"/>
                    </a:p>
                    <a:p>
                      <a:r>
                        <a:rPr lang="en-GB" sz="1200" u="sng" baseline="0" dirty="0"/>
                        <a:t>Grammar</a:t>
                      </a:r>
                      <a:r>
                        <a:rPr lang="en-GB" sz="1200" u="none" baseline="0" dirty="0" smtClean="0"/>
                        <a:t>: </a:t>
                      </a:r>
                      <a:r>
                        <a:rPr lang="en-GB" sz="800" u="none" baseline="0" dirty="0" smtClean="0"/>
                        <a:t>Identify choice of verbs and metaphors in the poem. Discuss the effectiveness of these choices. Explore the difference between metaphors and similes </a:t>
                      </a:r>
                      <a:endParaRPr lang="en-GB" sz="800" u="none" baseline="0" dirty="0"/>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Articulate and justify opinions/ Participate actively in collaborative conversations</a:t>
                      </a:r>
                      <a:endParaRPr lang="en-GB" sz="800" u="none" baseline="0" dirty="0"/>
                    </a:p>
                    <a:p>
                      <a:r>
                        <a:rPr lang="en-GB" sz="1200" u="sng" dirty="0"/>
                        <a:t>Mighty Write</a:t>
                      </a:r>
                      <a:r>
                        <a:rPr lang="en-GB" sz="1200" u="sng" dirty="0" smtClean="0"/>
                        <a:t>: </a:t>
                      </a:r>
                      <a:r>
                        <a:rPr lang="en-GB" sz="800" u="sng" kern="1200" dirty="0" smtClean="0">
                          <a:solidFill>
                            <a:schemeClr val="dk1"/>
                          </a:solidFill>
                          <a:latin typeface="+mn-lt"/>
                          <a:ea typeface="+mn-ea"/>
                          <a:cs typeface="+mn-cs"/>
                        </a:rPr>
                        <a:t>D</a:t>
                      </a:r>
                      <a:r>
                        <a:rPr lang="en-GB" sz="800" kern="1200" dirty="0" smtClean="0">
                          <a:solidFill>
                            <a:schemeClr val="dk1"/>
                          </a:solidFill>
                          <a:latin typeface="+mn-lt"/>
                          <a:ea typeface="+mn-ea"/>
                          <a:cs typeface="+mn-cs"/>
                        </a:rPr>
                        <a:t>evelop some further metaphors that would fit Hughes’ poem, e.g. a poisoned lake, an abandoned building.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none" baseline="0" dirty="0" smtClean="0"/>
                        <a:t>: Verbs: </a:t>
                      </a:r>
                      <a:r>
                        <a:rPr lang="en-GB" sz="800" kern="1200" dirty="0" smtClean="0">
                          <a:solidFill>
                            <a:schemeClr val="dk1"/>
                          </a:solidFill>
                          <a:latin typeface="+mn-lt"/>
                          <a:ea typeface="+mn-ea"/>
                          <a:cs typeface="+mn-cs"/>
                        </a:rPr>
                        <a:t>wither   decay  bleed  break  shatter rupture implode    collapse    break apart   shrivel   fracture  crack   fade   empty dry up      blanch     ossify     calcify      darken      close    shut down    evaporate     disperse      scatter     are extinguished</a:t>
                      </a:r>
                      <a:endParaRPr lang="en-US" sz="800" kern="1200" dirty="0" smtClean="0">
                        <a:solidFill>
                          <a:schemeClr val="dk1"/>
                        </a:solidFill>
                        <a:latin typeface="+mn-lt"/>
                        <a:ea typeface="+mn-ea"/>
                        <a:cs typeface="+mn-cs"/>
                      </a:endParaRPr>
                    </a:p>
                  </a:txBody>
                  <a:tcPr/>
                </a:tc>
                <a:tc>
                  <a:txBody>
                    <a:bodyPr/>
                    <a:lstStyle/>
                    <a:p>
                      <a:r>
                        <a:rPr lang="en-GB" sz="1200" u="sng" dirty="0"/>
                        <a:t>Lesson 2</a:t>
                      </a:r>
                      <a:r>
                        <a:rPr lang="en-GB" sz="1200" dirty="0"/>
                        <a:t>:</a:t>
                      </a:r>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Read Langston Hughes’ </a:t>
                      </a:r>
                      <a:r>
                        <a:rPr lang="en-GB" sz="800" b="1" kern="1200" dirty="0" smtClean="0">
                          <a:solidFill>
                            <a:schemeClr val="dk1"/>
                          </a:solidFill>
                          <a:latin typeface="+mn-lt"/>
                          <a:ea typeface="+mn-ea"/>
                          <a:cs typeface="+mn-cs"/>
                        </a:rPr>
                        <a:t>Hold Fast to Dreams</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once more and revisit some of the verbs and metaphors developed yesterday in preparation for poems on the same theme.</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Stress how Hughes extends each of his metaphors with a further line: not just ‘a broken winged bird’, but a bird ‘who cannot fly’. Not just ‘a barren field’, but one ‘frozen with snow’.</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Model turning your own verb and metaphor notes from yesterday’s lesson into finished lines, extending the metaphor in each case. ‘</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read their own poems aloud, first to a partner and then to the whole class. Ask other children to notice and comment on the metaphors chosen, how they have been extended and which rhyming words were most effective. </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a:t>
                      </a:r>
                      <a:r>
                        <a:rPr lang="en-GB" sz="1200" u="sng" dirty="0" smtClean="0"/>
                        <a:t>: </a:t>
                      </a:r>
                      <a:r>
                        <a:rPr lang="en-GB" sz="800" kern="1200" dirty="0" smtClean="0">
                          <a:solidFill>
                            <a:schemeClr val="dk1"/>
                          </a:solidFill>
                          <a:latin typeface="+mn-lt"/>
                          <a:ea typeface="+mn-ea"/>
                          <a:cs typeface="+mn-cs"/>
                        </a:rPr>
                        <a:t>Show how you achieve rhyme</a:t>
                      </a:r>
                      <a:r>
                        <a:rPr lang="en-GB" sz="800" kern="1200" baseline="0" dirty="0" smtClean="0">
                          <a:solidFill>
                            <a:schemeClr val="dk1"/>
                          </a:solidFill>
                          <a:latin typeface="+mn-lt"/>
                          <a:ea typeface="+mn-ea"/>
                          <a:cs typeface="+mn-cs"/>
                        </a:rPr>
                        <a:t> (see planning)</a:t>
                      </a:r>
                      <a:r>
                        <a:rPr lang="en-GB" sz="800" kern="1200" dirty="0" smtClean="0">
                          <a:solidFill>
                            <a:schemeClr val="dk1"/>
                          </a:solidFill>
                          <a:latin typeface="+mn-lt"/>
                          <a:ea typeface="+mn-ea"/>
                          <a:cs typeface="+mn-cs"/>
                        </a:rPr>
                        <a:t>.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copy the opening line from Hughes’s poem before completing their Life Without Dreams verse from the notes that they made yesterday. They should aim to write at least four</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pairs of lines, rhyming at least</a:t>
                      </a:r>
                      <a:r>
                        <a:rPr lang="en-GB" sz="800" kern="1200" baseline="0" dirty="0" smtClean="0">
                          <a:solidFill>
                            <a:schemeClr val="dk1"/>
                          </a:solidFill>
                          <a:latin typeface="+mn-lt"/>
                          <a:ea typeface="+mn-ea"/>
                          <a:cs typeface="+mn-cs"/>
                        </a:rPr>
                        <a:t> one.</a:t>
                      </a:r>
                      <a:endParaRPr lang="en-US" sz="1800" kern="1200" dirty="0" smtClean="0">
                        <a:solidFill>
                          <a:schemeClr val="dk1"/>
                        </a:solidFill>
                        <a:latin typeface="+mn-lt"/>
                        <a:ea typeface="+mn-ea"/>
                        <a:cs typeface="+mn-cs"/>
                      </a:endParaRPr>
                    </a:p>
                    <a:p>
                      <a:r>
                        <a:rPr lang="en-GB" sz="1200" u="sng" baseline="0" dirty="0" smtClean="0"/>
                        <a:t>Vocabulary: </a:t>
                      </a:r>
                      <a:r>
                        <a:rPr lang="en-GB" sz="800" u="sng" baseline="0" dirty="0" smtClean="0"/>
                        <a:t>Metaphors: </a:t>
                      </a:r>
                      <a:r>
                        <a:rPr lang="en-GB" sz="800" i="1" kern="1200" dirty="0" smtClean="0">
                          <a:solidFill>
                            <a:schemeClr val="dk1"/>
                          </a:solidFill>
                          <a:latin typeface="+mn-lt"/>
                          <a:ea typeface="+mn-ea"/>
                          <a:cs typeface="+mn-cs"/>
                        </a:rPr>
                        <a:t>Something…</a:t>
                      </a:r>
                      <a:r>
                        <a:rPr lang="en-GB" sz="800" kern="1200" dirty="0" smtClean="0">
                          <a:solidFill>
                            <a:schemeClr val="dk1"/>
                          </a:solidFill>
                          <a:latin typeface="+mn-lt"/>
                          <a:ea typeface="+mn-ea"/>
                          <a:cs typeface="+mn-cs"/>
                        </a:rPr>
                        <a:t>deserted      poisoned     abandoned      shuttered     broken     cracked     homeless     leafless    sunless     empty     splintered    unloved      cheerless     unfinished    lost     smashed     snuffed out    frozen     buried</a:t>
                      </a:r>
                      <a:endParaRPr lang="en-US" sz="800" kern="1200" dirty="0" smtClean="0">
                        <a:solidFill>
                          <a:schemeClr val="dk1"/>
                        </a:solidFill>
                        <a:latin typeface="+mn-lt"/>
                        <a:ea typeface="+mn-ea"/>
                        <a:cs typeface="+mn-cs"/>
                      </a:endParaRPr>
                    </a:p>
                  </a:txBody>
                  <a:tcPr/>
                </a:tc>
                <a:tc>
                  <a:txBody>
                    <a:bodyPr/>
                    <a:lstStyle/>
                    <a:p>
                      <a:r>
                        <a:rPr lang="en-GB" sz="1200" u="sng" dirty="0"/>
                        <a:t>Lesson 3</a:t>
                      </a:r>
                      <a:r>
                        <a:rPr lang="en-GB" sz="120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a:t>
                      </a:r>
                      <a:r>
                        <a:rPr lang="en-GB" sz="1200" u="sng" baseline="0" dirty="0" smtClean="0"/>
                        <a:t>: </a:t>
                      </a:r>
                      <a:r>
                        <a:rPr lang="en-GB" sz="800" u="none" baseline="0" dirty="0" smtClean="0"/>
                        <a:t>Watch </a:t>
                      </a:r>
                      <a:r>
                        <a:rPr lang="en-GB" sz="800" u="none" kern="1200" dirty="0" smtClean="0">
                          <a:solidFill>
                            <a:schemeClr val="dk1"/>
                          </a:solidFill>
                          <a:latin typeface="+mn-lt"/>
                          <a:ea typeface="+mn-ea"/>
                          <a:cs typeface="+mn-cs"/>
                          <a:hlinkClick r:id="rId4"/>
                        </a:rPr>
                        <a:t>https://www.youtube.com/watch?v=5L-kKxePGqA</a:t>
                      </a:r>
                      <a:r>
                        <a:rPr lang="en-GB" sz="800" u="none" kern="1200" dirty="0" smtClean="0">
                          <a:solidFill>
                            <a:schemeClr val="dk1"/>
                          </a:solidFill>
                          <a:latin typeface="+mn-lt"/>
                          <a:ea typeface="+mn-ea"/>
                          <a:cs typeface="+mn-cs"/>
                        </a:rPr>
                        <a:t>. Read poem , </a:t>
                      </a:r>
                      <a:r>
                        <a:rPr lang="en-GB" sz="800" b="1" u="none" kern="1200" dirty="0" smtClean="0">
                          <a:solidFill>
                            <a:schemeClr val="dk1"/>
                          </a:solidFill>
                          <a:latin typeface="+mn-lt"/>
                          <a:ea typeface="+mn-ea"/>
                          <a:cs typeface="+mn-cs"/>
                        </a:rPr>
                        <a:t>Mother to Son</a:t>
                      </a:r>
                      <a:r>
                        <a:rPr lang="en-GB" sz="800" i="1" u="none" kern="1200" dirty="0" smtClean="0">
                          <a:solidFill>
                            <a:schemeClr val="dk1"/>
                          </a:solidFill>
                          <a:latin typeface="+mn-lt"/>
                          <a:ea typeface="+mn-ea"/>
                          <a:cs typeface="+mn-cs"/>
                        </a:rPr>
                        <a:t>(see resources)</a:t>
                      </a:r>
                      <a:r>
                        <a:rPr lang="en-GB" sz="800" u="none" kern="1200" dirty="0" smtClean="0">
                          <a:solidFill>
                            <a:schemeClr val="dk1"/>
                          </a:solidFill>
                          <a:latin typeface="+mn-lt"/>
                          <a:ea typeface="+mn-ea"/>
                          <a:cs typeface="+mn-cs"/>
                        </a:rPr>
                        <a:t> S</a:t>
                      </a:r>
                      <a:r>
                        <a:rPr lang="en-GB" sz="800" kern="1200" dirty="0" smtClean="0">
                          <a:solidFill>
                            <a:schemeClr val="dk1"/>
                          </a:solidFill>
                          <a:latin typeface="+mn-lt"/>
                          <a:ea typeface="+mn-ea"/>
                          <a:cs typeface="+mn-cs"/>
                        </a:rPr>
                        <a:t>hare-read the closing section of </a:t>
                      </a:r>
                      <a:r>
                        <a:rPr lang="en-GB" sz="800" b="1" kern="1200" dirty="0" smtClean="0">
                          <a:solidFill>
                            <a:schemeClr val="dk1"/>
                          </a:solidFill>
                          <a:latin typeface="+mn-lt"/>
                          <a:ea typeface="+mn-ea"/>
                          <a:cs typeface="+mn-cs"/>
                        </a:rPr>
                        <a:t>What do you want to be? by </a:t>
                      </a:r>
                      <a:r>
                        <a:rPr lang="en-GB" sz="800" b="1" kern="1200" dirty="0" err="1" smtClean="0">
                          <a:solidFill>
                            <a:schemeClr val="dk1"/>
                          </a:solidFill>
                          <a:latin typeface="+mn-lt"/>
                          <a:ea typeface="+mn-ea"/>
                          <a:cs typeface="+mn-cs"/>
                        </a:rPr>
                        <a:t>Wilf</a:t>
                      </a:r>
                      <a:r>
                        <a:rPr lang="en-GB" sz="800" b="1" kern="1200" dirty="0" smtClean="0">
                          <a:solidFill>
                            <a:schemeClr val="dk1"/>
                          </a:solidFill>
                          <a:latin typeface="+mn-lt"/>
                          <a:ea typeface="+mn-ea"/>
                          <a:cs typeface="+mn-cs"/>
                        </a:rPr>
                        <a:t> .</a:t>
                      </a:r>
                      <a:r>
                        <a:rPr lang="en-GB" sz="800" b="1"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Ask children to identify the thematic links between the two pieces. </a:t>
                      </a:r>
                      <a:r>
                        <a:rPr lang="en-GB" sz="800" i="1" kern="1200" dirty="0" smtClean="0">
                          <a:solidFill>
                            <a:schemeClr val="dk1"/>
                          </a:solidFill>
                          <a:latin typeface="+mn-lt"/>
                          <a:ea typeface="+mn-ea"/>
                          <a:cs typeface="+mn-cs"/>
                        </a:rPr>
                        <a:t>What is the same about the theme of these two poems? </a:t>
                      </a:r>
                      <a:r>
                        <a:rPr lang="en-GB" sz="800" kern="1200" dirty="0" smtClean="0">
                          <a:solidFill>
                            <a:schemeClr val="dk1"/>
                          </a:solidFill>
                          <a:latin typeface="+mn-lt"/>
                          <a:ea typeface="+mn-ea"/>
                          <a:cs typeface="+mn-cs"/>
                        </a:rPr>
                        <a:t>Draw out the idea of perseverance and determination in the face of </a:t>
                      </a:r>
                      <a:r>
                        <a:rPr lang="en-GB" sz="800" kern="1200" dirty="0" err="1" smtClean="0">
                          <a:solidFill>
                            <a:schemeClr val="dk1"/>
                          </a:solidFill>
                          <a:latin typeface="+mn-lt"/>
                          <a:ea typeface="+mn-ea"/>
                          <a:cs typeface="+mn-cs"/>
                        </a:rPr>
                        <a:t>adversity.</a:t>
                      </a:r>
                      <a:r>
                        <a:rPr lang="en-GB" sz="800" i="1" kern="1200" dirty="0" err="1" smtClean="0">
                          <a:solidFill>
                            <a:schemeClr val="dk1"/>
                          </a:solidFill>
                          <a:latin typeface="+mn-lt"/>
                          <a:ea typeface="+mn-ea"/>
                          <a:cs typeface="+mn-cs"/>
                        </a:rPr>
                        <a:t>Poems</a:t>
                      </a:r>
                      <a:r>
                        <a:rPr lang="en-GB" sz="800" i="1" kern="1200" dirty="0" smtClean="0">
                          <a:solidFill>
                            <a:schemeClr val="dk1"/>
                          </a:solidFill>
                          <a:latin typeface="+mn-lt"/>
                          <a:ea typeface="+mn-ea"/>
                          <a:cs typeface="+mn-cs"/>
                        </a:rPr>
                        <a:t> often share a theme, even if they talk about it in different ways.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Identify contracted words in the poem </a:t>
                      </a:r>
                      <a:r>
                        <a:rPr lang="en-GB" sz="800" u="none" baseline="0" dirty="0" err="1" smtClean="0"/>
                        <a:t>eg</a:t>
                      </a:r>
                      <a:r>
                        <a:rPr lang="en-GB" sz="800" u="none" baseline="0" dirty="0" smtClean="0"/>
                        <a:t>: </a:t>
                      </a:r>
                      <a:r>
                        <a:rPr lang="en-GB" sz="800" u="none" baseline="0" dirty="0" err="1" smtClean="0"/>
                        <a:t>ain’t</a:t>
                      </a:r>
                      <a:r>
                        <a:rPr lang="en-GB" sz="800" u="none" baseline="0" dirty="0" smtClean="0"/>
                        <a:t> . Use as a starting point for revision on contractions</a:t>
                      </a: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 Participate actively in collaborative conversations</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work in small reading level groups. They read poems on the theme of perseverance and determination and answer questions about them. </a:t>
                      </a:r>
                      <a:endParaRPr lang="en-US" sz="800" kern="1200" dirty="0" smtClean="0">
                        <a:solidFill>
                          <a:schemeClr val="dk1"/>
                        </a:solidFill>
                        <a:latin typeface="+mn-lt"/>
                        <a:ea typeface="+mn-ea"/>
                        <a:cs typeface="+mn-cs"/>
                      </a:endParaRPr>
                    </a:p>
                    <a:p>
                      <a:r>
                        <a:rPr lang="en-GB" sz="800" b="1" kern="1200" dirty="0" smtClean="0">
                          <a:solidFill>
                            <a:schemeClr val="dk1"/>
                          </a:solidFill>
                          <a:latin typeface="+mn-lt"/>
                          <a:ea typeface="+mn-ea"/>
                          <a:cs typeface="+mn-cs"/>
                        </a:rPr>
                        <a:t>Less confident</a:t>
                      </a:r>
                      <a:r>
                        <a:rPr lang="en-GB" sz="800" kern="1200" dirty="0" smtClean="0">
                          <a:solidFill>
                            <a:schemeClr val="dk1"/>
                          </a:solidFill>
                          <a:latin typeface="+mn-lt"/>
                          <a:ea typeface="+mn-ea"/>
                          <a:cs typeface="+mn-cs"/>
                        </a:rPr>
                        <a:t> readers read and answer questions about </a:t>
                      </a:r>
                      <a:r>
                        <a:rPr lang="en-GB" sz="800" b="1" kern="1200" dirty="0" smtClean="0">
                          <a:solidFill>
                            <a:schemeClr val="dk1"/>
                          </a:solidFill>
                          <a:latin typeface="+mn-lt"/>
                          <a:ea typeface="+mn-ea"/>
                          <a:cs typeface="+mn-cs"/>
                        </a:rPr>
                        <a:t>Keep on Keeping On.</a:t>
                      </a:r>
                      <a:endParaRPr lang="en-US" sz="800" kern="1200" dirty="0" smtClean="0">
                        <a:solidFill>
                          <a:schemeClr val="dk1"/>
                        </a:solidFill>
                        <a:latin typeface="+mn-lt"/>
                        <a:ea typeface="+mn-ea"/>
                        <a:cs typeface="+mn-cs"/>
                      </a:endParaRPr>
                    </a:p>
                    <a:p>
                      <a:r>
                        <a:rPr lang="en-GB" sz="800" b="1" kern="1200" dirty="0" smtClean="0">
                          <a:solidFill>
                            <a:schemeClr val="dk1"/>
                          </a:solidFill>
                          <a:latin typeface="+mn-lt"/>
                          <a:ea typeface="+mn-ea"/>
                          <a:cs typeface="+mn-cs"/>
                        </a:rPr>
                        <a:t>Most </a:t>
                      </a:r>
                      <a:r>
                        <a:rPr lang="en-GB" sz="800" b="1" kern="1200" dirty="0" err="1" smtClean="0">
                          <a:solidFill>
                            <a:schemeClr val="dk1"/>
                          </a:solidFill>
                          <a:latin typeface="+mn-lt"/>
                          <a:ea typeface="+mn-ea"/>
                          <a:cs typeface="+mn-cs"/>
                        </a:rPr>
                        <a:t>children</a:t>
                      </a:r>
                      <a:r>
                        <a:rPr lang="en-GB" sz="800" kern="1200" dirty="0" err="1" smtClean="0">
                          <a:solidFill>
                            <a:schemeClr val="dk1"/>
                          </a:solidFill>
                          <a:latin typeface="+mn-lt"/>
                          <a:ea typeface="+mn-ea"/>
                          <a:cs typeface="+mn-cs"/>
                        </a:rPr>
                        <a:t>read</a:t>
                      </a:r>
                      <a:r>
                        <a:rPr lang="en-GB" sz="800" kern="1200" dirty="0" smtClean="0">
                          <a:solidFill>
                            <a:schemeClr val="dk1"/>
                          </a:solidFill>
                          <a:latin typeface="+mn-lt"/>
                          <a:ea typeface="+mn-ea"/>
                          <a:cs typeface="+mn-cs"/>
                        </a:rPr>
                        <a:t> and answer questions about </a:t>
                      </a:r>
                      <a:r>
                        <a:rPr lang="en-GB" sz="800" b="1" kern="1200" dirty="0" smtClean="0">
                          <a:solidFill>
                            <a:schemeClr val="dk1"/>
                          </a:solidFill>
                          <a:latin typeface="+mn-lt"/>
                          <a:ea typeface="+mn-ea"/>
                          <a:cs typeface="+mn-cs"/>
                        </a:rPr>
                        <a:t>Don’t Quit.</a:t>
                      </a:r>
                      <a:endParaRPr lang="en-US" sz="800" kern="1200" dirty="0" smtClean="0">
                        <a:solidFill>
                          <a:schemeClr val="dk1"/>
                        </a:solidFill>
                        <a:latin typeface="+mn-lt"/>
                        <a:ea typeface="+mn-ea"/>
                        <a:cs typeface="+mn-cs"/>
                      </a:endParaRPr>
                    </a:p>
                    <a:p>
                      <a:r>
                        <a:rPr lang="en-GB" sz="800" b="1" kern="1200" dirty="0" smtClean="0">
                          <a:solidFill>
                            <a:schemeClr val="dk1"/>
                          </a:solidFill>
                          <a:latin typeface="+mn-lt"/>
                          <a:ea typeface="+mn-ea"/>
                          <a:cs typeface="+mn-cs"/>
                        </a:rPr>
                        <a:t>IF </a:t>
                      </a:r>
                      <a:r>
                        <a:rPr lang="en-GB" sz="800" b="1" kern="1200" dirty="0" err="1" smtClean="0">
                          <a:solidFill>
                            <a:schemeClr val="dk1"/>
                          </a:solidFill>
                          <a:latin typeface="+mn-lt"/>
                          <a:ea typeface="+mn-ea"/>
                          <a:cs typeface="+mn-cs"/>
                        </a:rPr>
                        <a:t>APPROPRIATEMore</a:t>
                      </a:r>
                      <a:r>
                        <a:rPr lang="en-GB" sz="800" b="1" kern="1200" dirty="0" smtClean="0">
                          <a:solidFill>
                            <a:schemeClr val="dk1"/>
                          </a:solidFill>
                          <a:latin typeface="+mn-lt"/>
                          <a:ea typeface="+mn-ea"/>
                          <a:cs typeface="+mn-cs"/>
                        </a:rPr>
                        <a:t> confident</a:t>
                      </a:r>
                      <a:r>
                        <a:rPr lang="en-GB" sz="800" kern="1200" dirty="0" smtClean="0">
                          <a:solidFill>
                            <a:schemeClr val="dk1"/>
                          </a:solidFill>
                          <a:latin typeface="+mn-lt"/>
                          <a:ea typeface="+mn-ea"/>
                          <a:cs typeface="+mn-cs"/>
                        </a:rPr>
                        <a:t> readers read and answer questions about </a:t>
                      </a:r>
                      <a:r>
                        <a:rPr lang="en-GB" sz="800" b="1" kern="1200" dirty="0" smtClean="0">
                          <a:solidFill>
                            <a:schemeClr val="dk1"/>
                          </a:solidFill>
                          <a:latin typeface="+mn-lt"/>
                          <a:ea typeface="+mn-ea"/>
                          <a:cs typeface="+mn-cs"/>
                        </a:rPr>
                        <a:t>Still I Rise.</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800" u="none" baseline="0" dirty="0" smtClean="0"/>
                        <a:t>: Contracted words</a:t>
                      </a:r>
                      <a:endParaRPr lang="en-GB" sz="800" u="none" baseline="0" dirty="0"/>
                    </a:p>
                  </a:txBody>
                  <a:tcPr/>
                </a:tc>
                <a:extLst>
                  <a:ext uri="{0D108BD9-81ED-4DB2-BD59-A6C34878D82A}">
                    <a16:rowId xmlns="" xmlns:a16="http://schemas.microsoft.com/office/drawing/2014/main" val="10001"/>
                  </a:ext>
                </a:extLst>
              </a:tr>
              <a:tr h="29574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Fill in an </a:t>
                      </a:r>
                      <a:r>
                        <a:rPr lang="en-GB" sz="800" b="1" kern="1200" dirty="0" smtClean="0">
                          <a:solidFill>
                            <a:schemeClr val="dk1"/>
                          </a:solidFill>
                          <a:latin typeface="+mn-lt"/>
                          <a:ea typeface="+mn-ea"/>
                          <a:cs typeface="+mn-cs"/>
                        </a:rPr>
                        <a:t>A-Z Jobs List</a:t>
                      </a:r>
                      <a:r>
                        <a:rPr lang="en-GB" sz="800" kern="1200" dirty="0" smtClean="0">
                          <a:solidFill>
                            <a:schemeClr val="dk1"/>
                          </a:solidFill>
                          <a:latin typeface="+mn-lt"/>
                          <a:ea typeface="+mn-ea"/>
                          <a:cs typeface="+mn-cs"/>
                        </a:rPr>
                        <a:t> as a class </a:t>
                      </a:r>
                      <a:r>
                        <a:rPr lang="en-GB" sz="800" i="1" kern="1200" dirty="0" smtClean="0">
                          <a:solidFill>
                            <a:schemeClr val="dk1"/>
                          </a:solidFill>
                          <a:latin typeface="+mn-lt"/>
                          <a:ea typeface="+mn-ea"/>
                          <a:cs typeface="+mn-cs"/>
                        </a:rPr>
                        <a:t>(see resources).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What do you want to be </a:t>
                      </a:r>
                      <a:r>
                        <a:rPr lang="en-GB" sz="800" kern="1200" dirty="0" smtClean="0">
                          <a:solidFill>
                            <a:schemeClr val="dk1"/>
                          </a:solidFill>
                          <a:latin typeface="+mn-lt"/>
                          <a:ea typeface="+mn-ea"/>
                          <a:cs typeface="+mn-cs"/>
                        </a:rPr>
                        <a:t>by </a:t>
                      </a:r>
                      <a:r>
                        <a:rPr lang="en-GB" sz="800" b="1" kern="1200" dirty="0" err="1" smtClean="0">
                          <a:solidFill>
                            <a:schemeClr val="dk1"/>
                          </a:solidFill>
                          <a:latin typeface="+mn-lt"/>
                          <a:ea typeface="+mn-ea"/>
                          <a:cs typeface="+mn-cs"/>
                        </a:rPr>
                        <a:t>Wilf</a:t>
                      </a:r>
                      <a:r>
                        <a:rPr lang="en-GB" sz="800" b="1" kern="1200" dirty="0" smtClean="0">
                          <a:solidFill>
                            <a:schemeClr val="dk1"/>
                          </a:solidFill>
                          <a:latin typeface="+mn-lt"/>
                          <a:ea typeface="+mn-ea"/>
                          <a:cs typeface="+mn-cs"/>
                        </a:rPr>
                        <a:t> </a:t>
                      </a:r>
                      <a:r>
                        <a:rPr lang="en-GB" sz="800" b="1" kern="1200" dirty="0" err="1" smtClean="0">
                          <a:solidFill>
                            <a:schemeClr val="dk1"/>
                          </a:solidFill>
                          <a:latin typeface="+mn-lt"/>
                          <a:ea typeface="+mn-ea"/>
                          <a:cs typeface="+mn-cs"/>
                        </a:rPr>
                        <a:t>Merttens</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Now re-watch </a:t>
                      </a:r>
                      <a:r>
                        <a:rPr lang="en-GB" sz="800" b="1" kern="1200" dirty="0" smtClean="0">
                          <a:solidFill>
                            <a:schemeClr val="dk1"/>
                          </a:solidFill>
                          <a:latin typeface="+mn-lt"/>
                          <a:ea typeface="+mn-ea"/>
                          <a:cs typeface="+mn-cs"/>
                        </a:rPr>
                        <a:t>What do you want to be?</a:t>
                      </a:r>
                      <a:r>
                        <a:rPr lang="en-GB" sz="800" kern="1200" dirty="0" smtClean="0">
                          <a:solidFill>
                            <a:schemeClr val="dk1"/>
                          </a:solidFill>
                          <a:latin typeface="+mn-lt"/>
                          <a:ea typeface="+mn-ea"/>
                          <a:cs typeface="+mn-cs"/>
                        </a:rPr>
                        <a:t> from 0.28 up to 1.11. </a:t>
                      </a:r>
                      <a:r>
                        <a:rPr lang="en-GB" sz="800" u="sng" kern="1200" dirty="0" smtClean="0">
                          <a:solidFill>
                            <a:schemeClr val="dk1"/>
                          </a:solidFill>
                          <a:latin typeface="+mn-lt"/>
                          <a:ea typeface="+mn-ea"/>
                          <a:cs typeface="+mn-cs"/>
                          <a:hlinkClick r:id="rId2"/>
                        </a:rPr>
                        <a:t>https://player.hamiltontrust.org.uk/story_telling_year.php?year=uks2</a:t>
                      </a:r>
                      <a:r>
                        <a:rPr lang="en-US" sz="800" u="sng"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Draw attention to the structure of the poem with its repeated, ‘Maybe you…’ line-opening.</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Using </a:t>
                      </a:r>
                      <a:r>
                        <a:rPr lang="en-GB" sz="800" b="1" kern="1200" dirty="0" smtClean="0">
                          <a:solidFill>
                            <a:schemeClr val="dk1"/>
                          </a:solidFill>
                          <a:latin typeface="+mn-lt"/>
                          <a:ea typeface="+mn-ea"/>
                          <a:cs typeface="+mn-cs"/>
                        </a:rPr>
                        <a:t>Degrees of Possibility PowerPoint</a:t>
                      </a:r>
                      <a:r>
                        <a:rPr lang="en-GB" sz="800" kern="1200" dirty="0" smtClean="0">
                          <a:solidFill>
                            <a:schemeClr val="dk1"/>
                          </a:solidFill>
                          <a:latin typeface="+mn-lt"/>
                          <a:ea typeface="+mn-ea"/>
                          <a:cs typeface="+mn-cs"/>
                        </a:rPr>
                        <a:t>slides1-6</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identify ‘maybe’ as an adverb of possibility. Look at the others listed, discussing where they can be placed within sentences.</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 Participate actively in collaborative conversations</a:t>
                      </a:r>
                      <a:endParaRPr lang="en-GB" sz="800" u="none" baseline="0" dirty="0"/>
                    </a:p>
                    <a:p>
                      <a:pPr lvl="0"/>
                      <a:r>
                        <a:rPr lang="en-GB" sz="1200" u="sng" dirty="0"/>
                        <a:t>Mighty Write</a:t>
                      </a:r>
                      <a:r>
                        <a:rPr lang="en-GB" sz="1200" u="sng" dirty="0" smtClean="0"/>
                        <a:t>: </a:t>
                      </a:r>
                      <a:r>
                        <a:rPr lang="en-GB" sz="800" u="none" kern="1200" dirty="0" smtClean="0">
                          <a:solidFill>
                            <a:schemeClr val="dk1"/>
                          </a:solidFill>
                          <a:latin typeface="+mn-lt"/>
                          <a:ea typeface="+mn-ea"/>
                          <a:cs typeface="+mn-cs"/>
                        </a:rPr>
                        <a:t>Model</a:t>
                      </a:r>
                      <a:r>
                        <a:rPr lang="en-GB" sz="800" u="none" kern="1200" baseline="0" dirty="0" smtClean="0">
                          <a:solidFill>
                            <a:schemeClr val="dk1"/>
                          </a:solidFill>
                          <a:latin typeface="+mn-lt"/>
                          <a:ea typeface="+mn-ea"/>
                          <a:cs typeface="+mn-cs"/>
                        </a:rPr>
                        <a:t> then </a:t>
                      </a:r>
                      <a:r>
                        <a:rPr lang="en-GB" sz="800" u="none" kern="1200" baseline="0" dirty="0" err="1" smtClean="0">
                          <a:solidFill>
                            <a:schemeClr val="dk1"/>
                          </a:solidFill>
                          <a:latin typeface="+mn-lt"/>
                          <a:ea typeface="+mn-ea"/>
                          <a:cs typeface="+mn-cs"/>
                        </a:rPr>
                        <a:t>chn</a:t>
                      </a:r>
                      <a:r>
                        <a:rPr lang="en-GB" sz="800" u="none" kern="1200" baseline="0" dirty="0" smtClean="0">
                          <a:solidFill>
                            <a:schemeClr val="dk1"/>
                          </a:solidFill>
                          <a:latin typeface="+mn-lt"/>
                          <a:ea typeface="+mn-ea"/>
                          <a:cs typeface="+mn-cs"/>
                        </a:rPr>
                        <a:t> write sentences</a:t>
                      </a:r>
                      <a:r>
                        <a:rPr lang="en-GB" sz="800" u="none"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on where to place adverbs (start/ before main verb) OR make use of two adverbs within one sentence (I would definitely like to work as a farmer, but probably only after I have been to America.) </a:t>
                      </a:r>
                      <a:endParaRPr lang="en-US" sz="800" kern="1200" dirty="0" smtClean="0">
                        <a:solidFill>
                          <a:schemeClr val="dk1"/>
                        </a:solidFill>
                        <a:latin typeface="+mn-lt"/>
                        <a:ea typeface="+mn-ea"/>
                        <a:cs typeface="+mn-cs"/>
                      </a:endParaRPr>
                    </a:p>
                    <a:p>
                      <a:r>
                        <a:rPr lang="en-GB" sz="1200" u="sng" baseline="0" dirty="0" smtClean="0"/>
                        <a:t>Vocabulary: </a:t>
                      </a:r>
                      <a:r>
                        <a:rPr lang="en-GB" sz="800" kern="1200" dirty="0" smtClean="0">
                          <a:solidFill>
                            <a:schemeClr val="dk1"/>
                          </a:solidFill>
                          <a:latin typeface="+mn-lt"/>
                          <a:ea typeface="+mn-ea"/>
                          <a:cs typeface="+mn-cs"/>
                        </a:rPr>
                        <a:t>never maybe  possibly  perhaps</a:t>
                      </a:r>
                      <a:r>
                        <a:rPr lang="en-GB" sz="800" kern="1200" baseline="0" dirty="0" smtClean="0">
                          <a:solidFill>
                            <a:schemeClr val="dk1"/>
                          </a:solidFill>
                          <a:latin typeface="+mn-lt"/>
                          <a:ea typeface="+mn-ea"/>
                          <a:cs typeface="+mn-cs"/>
                        </a:rPr>
                        <a:t>  probably  certainly  surely  definitely  obviously  clearly  doubtless</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txBody>
                  <a:tcPr/>
                </a:tc>
                <a:tc>
                  <a:txBody>
                    <a:bodyPr/>
                    <a:lstStyle/>
                    <a:p>
                      <a:r>
                        <a:rPr lang="en-GB" sz="1200" u="sng" dirty="0"/>
                        <a:t>Lesson 5</a:t>
                      </a:r>
                      <a:r>
                        <a:rPr lang="en-GB" sz="1200" dirty="0"/>
                        <a:t>:</a:t>
                      </a:r>
                    </a:p>
                    <a:p>
                      <a:pPr lvl="0"/>
                      <a:r>
                        <a:rPr lang="en-GB" sz="1200" u="sng" baseline="0" dirty="0"/>
                        <a:t>Intro</a:t>
                      </a:r>
                      <a:r>
                        <a:rPr lang="en-GB" sz="800" u="none" baseline="0" dirty="0" smtClean="0"/>
                        <a:t>: </a:t>
                      </a:r>
                      <a:r>
                        <a:rPr lang="en-GB" sz="800" kern="1200" dirty="0" smtClean="0">
                          <a:solidFill>
                            <a:schemeClr val="dk1"/>
                          </a:solidFill>
                          <a:latin typeface="+mn-lt"/>
                          <a:ea typeface="+mn-ea"/>
                          <a:cs typeface="+mn-cs"/>
                        </a:rPr>
                        <a:t>Now re-watch </a:t>
                      </a:r>
                      <a:r>
                        <a:rPr lang="en-GB" sz="800" b="1" kern="1200" dirty="0" smtClean="0">
                          <a:solidFill>
                            <a:schemeClr val="dk1"/>
                          </a:solidFill>
                          <a:latin typeface="+mn-lt"/>
                          <a:ea typeface="+mn-ea"/>
                          <a:cs typeface="+mn-cs"/>
                        </a:rPr>
                        <a:t>What do you want to be?</a:t>
                      </a:r>
                      <a:r>
                        <a:rPr lang="en-GB" sz="800" kern="1200" dirty="0" smtClean="0">
                          <a:solidFill>
                            <a:schemeClr val="dk1"/>
                          </a:solidFill>
                          <a:latin typeface="+mn-lt"/>
                          <a:ea typeface="+mn-ea"/>
                          <a:cs typeface="+mn-cs"/>
                        </a:rPr>
                        <a:t> from 0.28 up to 1.11.</a:t>
                      </a:r>
                      <a:r>
                        <a:rPr lang="en-GB" sz="800" u="sng" kern="1200" dirty="0" smtClean="0">
                          <a:solidFill>
                            <a:schemeClr val="dk1"/>
                          </a:solidFill>
                          <a:latin typeface="+mn-lt"/>
                          <a:ea typeface="+mn-ea"/>
                          <a:cs typeface="+mn-cs"/>
                          <a:hlinkClick r:id="rId2"/>
                        </a:rPr>
                        <a:t>https://</a:t>
                      </a:r>
                      <a:r>
                        <a:rPr lang="en-GB" sz="800" u="sng" kern="1200" dirty="0" err="1" smtClean="0">
                          <a:solidFill>
                            <a:schemeClr val="dk1"/>
                          </a:solidFill>
                          <a:latin typeface="+mn-lt"/>
                          <a:ea typeface="+mn-ea"/>
                          <a:cs typeface="+mn-cs"/>
                          <a:hlinkClick r:id="rId2"/>
                        </a:rPr>
                        <a:t>player.hamiltontrust.org.uk</a:t>
                      </a:r>
                      <a:r>
                        <a:rPr lang="en-GB" sz="800" u="sng" kern="1200" dirty="0" smtClean="0">
                          <a:solidFill>
                            <a:schemeClr val="dk1"/>
                          </a:solidFill>
                          <a:latin typeface="+mn-lt"/>
                          <a:ea typeface="+mn-ea"/>
                          <a:cs typeface="+mn-cs"/>
                          <a:hlinkClick r:id="rId2"/>
                        </a:rPr>
                        <a:t>/</a:t>
                      </a:r>
                      <a:r>
                        <a:rPr lang="en-GB" sz="800" u="sng" kern="1200" dirty="0" err="1" smtClean="0">
                          <a:solidFill>
                            <a:schemeClr val="dk1"/>
                          </a:solidFill>
                          <a:latin typeface="+mn-lt"/>
                          <a:ea typeface="+mn-ea"/>
                          <a:cs typeface="+mn-cs"/>
                          <a:hlinkClick r:id="rId2"/>
                        </a:rPr>
                        <a:t>story_telling_year.php?year</a:t>
                      </a:r>
                      <a:r>
                        <a:rPr lang="en-GB" sz="800" u="sng" kern="1200" dirty="0" smtClean="0">
                          <a:solidFill>
                            <a:schemeClr val="dk1"/>
                          </a:solidFill>
                          <a:latin typeface="+mn-lt"/>
                          <a:ea typeface="+mn-ea"/>
                          <a:cs typeface="+mn-cs"/>
                          <a:hlinkClick r:id="rId2"/>
                        </a:rPr>
                        <a:t>=uks2</a:t>
                      </a:r>
                      <a:r>
                        <a:rPr lang="en-US" sz="800" u="sng"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Show children the main </a:t>
                      </a:r>
                      <a:r>
                        <a:rPr lang="en-GB" sz="800" b="1" kern="1200" dirty="0" smtClean="0">
                          <a:solidFill>
                            <a:schemeClr val="dk1"/>
                          </a:solidFill>
                          <a:latin typeface="+mn-lt"/>
                          <a:ea typeface="+mn-ea"/>
                          <a:cs typeface="+mn-cs"/>
                        </a:rPr>
                        <a:t>Performance Planner</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with its checklist of things to include. Discuss each section, checking children’s understanding of the expectations. Model recording your ideas for a new version of the poem, referring back to the list of features to be included.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Model write your poem using your performance planner</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a:t>
                      </a:r>
                      <a:r>
                        <a:rPr lang="en-GB" sz="800" u="none" kern="1200" baseline="0" dirty="0" smtClean="0">
                          <a:solidFill>
                            <a:schemeClr val="dk1"/>
                          </a:solidFill>
                          <a:latin typeface="+mn-lt"/>
                          <a:ea typeface="+mn-ea"/>
                          <a:cs typeface="+mn-cs"/>
                        </a:rPr>
                        <a:t> Revise </a:t>
                      </a:r>
                      <a:r>
                        <a:rPr lang="en-GB" sz="800" b="1" kern="1200" dirty="0" smtClean="0">
                          <a:solidFill>
                            <a:schemeClr val="dk1"/>
                          </a:solidFill>
                          <a:latin typeface="+mn-lt"/>
                          <a:ea typeface="+mn-ea"/>
                          <a:cs typeface="+mn-cs"/>
                        </a:rPr>
                        <a:t>Degrees of Possibility adverbs</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Rehearse and perform poem – assessment opportunity</a:t>
                      </a:r>
                      <a:endParaRPr lang="en-GB" sz="800" u="none" baseline="0" dirty="0"/>
                    </a:p>
                    <a:p>
                      <a:pPr lvl="0"/>
                      <a:r>
                        <a:rPr lang="en-GB" sz="1200" u="sng" dirty="0" smtClean="0"/>
                        <a:t>Extended </a:t>
                      </a:r>
                      <a:r>
                        <a:rPr lang="en-GB" sz="1200" u="sng" dirty="0"/>
                        <a:t>Write</a:t>
                      </a:r>
                      <a:r>
                        <a:rPr lang="en-GB" sz="1200" u="sng" dirty="0" smtClean="0"/>
                        <a:t>: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create ideas for their own composition. They record these as brief notes and/or incomplete lines.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They talk with a partner about their ideas. </a:t>
                      </a:r>
                      <a:endParaRPr lang="en-US" sz="800" kern="1200" dirty="0" smtClean="0">
                        <a:solidFill>
                          <a:schemeClr val="dk1"/>
                        </a:solidFill>
                        <a:latin typeface="+mn-lt"/>
                        <a:ea typeface="+mn-ea"/>
                        <a:cs typeface="+mn-cs"/>
                      </a:endParaRPr>
                    </a:p>
                    <a:p>
                      <a:pPr lvl="0"/>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work as modelled in the whole class teaching session, turning their Performance Planner notes into polished lines. </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800" u="none" baseline="0" dirty="0" smtClean="0"/>
                        <a:t>: </a:t>
                      </a:r>
                      <a:r>
                        <a:rPr lang="en-GB" sz="800" u="none" kern="1200" baseline="0" dirty="0" smtClean="0">
                          <a:solidFill>
                            <a:schemeClr val="dk1"/>
                          </a:solidFill>
                          <a:latin typeface="+mn-lt"/>
                          <a:ea typeface="+mn-ea"/>
                          <a:cs typeface="+mn-cs"/>
                        </a:rPr>
                        <a:t>Revise </a:t>
                      </a:r>
                      <a:r>
                        <a:rPr lang="en-GB" sz="800" b="1" kern="1200" dirty="0" smtClean="0">
                          <a:solidFill>
                            <a:schemeClr val="dk1"/>
                          </a:solidFill>
                          <a:latin typeface="+mn-lt"/>
                          <a:ea typeface="+mn-ea"/>
                          <a:cs typeface="+mn-cs"/>
                        </a:rPr>
                        <a:t>Degrees of Possibility adverbs</a:t>
                      </a:r>
                      <a:endParaRPr lang="en-GB" sz="800" u="none" dirty="0"/>
                    </a:p>
                  </a:txBody>
                  <a:tcPr/>
                </a:tc>
                <a:tc>
                  <a:txBody>
                    <a:bodyPr/>
                    <a:lstStyle/>
                    <a:p>
                      <a:r>
                        <a:rPr lang="en-GB" sz="1200" u="sng" dirty="0"/>
                        <a:t>Lesson 6</a:t>
                      </a:r>
                      <a:r>
                        <a:rPr lang="en-GB" sz="1200" dirty="0"/>
                        <a:t>: </a:t>
                      </a:r>
                    </a:p>
                    <a:p>
                      <a:r>
                        <a:rPr lang="en-GB" sz="1200" u="sng" baseline="0" dirty="0"/>
                        <a:t>Intro</a:t>
                      </a:r>
                      <a:r>
                        <a:rPr lang="en-GB" sz="1200" u="sng" baseline="0" dirty="0" smtClean="0"/>
                        <a:t>: </a:t>
                      </a:r>
                      <a:r>
                        <a:rPr lang="en-GB" sz="800" kern="1200" dirty="0" smtClean="0">
                          <a:solidFill>
                            <a:schemeClr val="dk1"/>
                          </a:solidFill>
                          <a:latin typeface="+mn-lt"/>
                          <a:ea typeface="+mn-ea"/>
                          <a:cs typeface="+mn-cs"/>
                        </a:rPr>
                        <a:t>Explain that today we will look at a slightly less serious poem about the freedoms you can maybe look forward to when you’re grown up, </a:t>
                      </a:r>
                      <a:r>
                        <a:rPr lang="en-GB" sz="800" b="1" kern="1200" dirty="0" smtClean="0">
                          <a:solidFill>
                            <a:schemeClr val="dk1"/>
                          </a:solidFill>
                          <a:latin typeface="+mn-lt"/>
                          <a:ea typeface="+mn-ea"/>
                          <a:cs typeface="+mn-cs"/>
                        </a:rPr>
                        <a:t>When I’m Older by </a:t>
                      </a:r>
                      <a:r>
                        <a:rPr lang="en-GB" sz="800" b="1" kern="1200" dirty="0" err="1" smtClean="0">
                          <a:solidFill>
                            <a:schemeClr val="dk1"/>
                          </a:solidFill>
                          <a:latin typeface="+mn-lt"/>
                          <a:ea typeface="+mn-ea"/>
                          <a:cs typeface="+mn-cs"/>
                        </a:rPr>
                        <a:t>Lemn</a:t>
                      </a:r>
                      <a:r>
                        <a:rPr lang="en-GB" sz="800" b="1" kern="1200" dirty="0" smtClean="0">
                          <a:solidFill>
                            <a:schemeClr val="dk1"/>
                          </a:solidFill>
                          <a:latin typeface="+mn-lt"/>
                          <a:ea typeface="+mn-ea"/>
                          <a:cs typeface="+mn-cs"/>
                        </a:rPr>
                        <a:t> </a:t>
                      </a:r>
                      <a:r>
                        <a:rPr lang="en-GB" sz="800" b="1" kern="1200" dirty="0" err="1" smtClean="0">
                          <a:solidFill>
                            <a:schemeClr val="dk1"/>
                          </a:solidFill>
                          <a:latin typeface="+mn-lt"/>
                          <a:ea typeface="+mn-ea"/>
                          <a:cs typeface="+mn-cs"/>
                        </a:rPr>
                        <a:t>Sissay.</a:t>
                      </a:r>
                      <a:r>
                        <a:rPr lang="en-GB" sz="800" kern="1200" dirty="0" err="1" smtClean="0">
                          <a:solidFill>
                            <a:schemeClr val="dk1"/>
                          </a:solidFill>
                          <a:latin typeface="+mn-lt"/>
                          <a:ea typeface="+mn-ea"/>
                          <a:cs typeface="+mn-cs"/>
                        </a:rPr>
                        <a:t>Share</a:t>
                      </a:r>
                      <a:r>
                        <a:rPr lang="en-GB" sz="800" kern="1200" dirty="0" smtClean="0">
                          <a:solidFill>
                            <a:schemeClr val="dk1"/>
                          </a:solidFill>
                          <a:latin typeface="+mn-lt"/>
                          <a:ea typeface="+mn-ea"/>
                          <a:cs typeface="+mn-cs"/>
                        </a:rPr>
                        <a:t>-read </a:t>
                      </a:r>
                      <a:r>
                        <a:rPr lang="en-GB" sz="800" b="1" kern="1200" dirty="0" smtClean="0">
                          <a:solidFill>
                            <a:schemeClr val="dk1"/>
                          </a:solidFill>
                          <a:latin typeface="+mn-lt"/>
                          <a:ea typeface="+mn-ea"/>
                          <a:cs typeface="+mn-cs"/>
                        </a:rPr>
                        <a:t>Author Profile of </a:t>
                      </a:r>
                      <a:r>
                        <a:rPr lang="en-GB" sz="800" b="1" kern="1200" dirty="0" err="1" smtClean="0">
                          <a:solidFill>
                            <a:schemeClr val="dk1"/>
                          </a:solidFill>
                          <a:latin typeface="+mn-lt"/>
                          <a:ea typeface="+mn-ea"/>
                          <a:cs typeface="+mn-cs"/>
                        </a:rPr>
                        <a:t>Lemn</a:t>
                      </a:r>
                      <a:r>
                        <a:rPr lang="en-GB" sz="800" b="1" kern="1200" dirty="0" smtClean="0">
                          <a:solidFill>
                            <a:schemeClr val="dk1"/>
                          </a:solidFill>
                          <a:latin typeface="+mn-lt"/>
                          <a:ea typeface="+mn-ea"/>
                          <a:cs typeface="+mn-cs"/>
                        </a:rPr>
                        <a:t> </a:t>
                      </a:r>
                      <a:r>
                        <a:rPr lang="en-GB" sz="800" b="1" kern="1200" dirty="0" err="1" smtClean="0">
                          <a:solidFill>
                            <a:schemeClr val="dk1"/>
                          </a:solidFill>
                          <a:latin typeface="+mn-lt"/>
                          <a:ea typeface="+mn-ea"/>
                          <a:cs typeface="+mn-cs"/>
                        </a:rPr>
                        <a:t>Sissay</a:t>
                      </a:r>
                      <a:r>
                        <a:rPr lang="en-GB" sz="800" kern="1200" dirty="0" smtClean="0">
                          <a:solidFill>
                            <a:schemeClr val="dk1"/>
                          </a:solidFill>
                          <a:latin typeface="+mn-lt"/>
                          <a:ea typeface="+mn-ea"/>
                          <a:cs typeface="+mn-cs"/>
                        </a:rPr>
                        <a:t>, followed by the poem itself </a:t>
                      </a:r>
                      <a:r>
                        <a:rPr lang="en-GB" sz="800" i="1" kern="1200" dirty="0" smtClean="0">
                          <a:solidFill>
                            <a:schemeClr val="dk1"/>
                          </a:solidFill>
                          <a:latin typeface="+mn-lt"/>
                          <a:ea typeface="+mn-ea"/>
                          <a:cs typeface="+mn-cs"/>
                        </a:rPr>
                        <a:t>(see resources). Why does this poem make us chuckle? I</a:t>
                      </a:r>
                      <a:endParaRPr lang="en-GB" sz="800" u="none" baseline="0" dirty="0"/>
                    </a:p>
                    <a:p>
                      <a:r>
                        <a:rPr lang="en-GB" sz="1200" u="sng" baseline="0" dirty="0"/>
                        <a:t>Grammar</a:t>
                      </a:r>
                      <a:r>
                        <a:rPr lang="en-GB" sz="1200" u="none" baseline="0" dirty="0" smtClean="0"/>
                        <a:t>:  </a:t>
                      </a:r>
                      <a:r>
                        <a:rPr lang="en-GB" sz="800" kern="1200" dirty="0" smtClean="0">
                          <a:solidFill>
                            <a:schemeClr val="dk1"/>
                          </a:solidFill>
                          <a:latin typeface="+mn-lt"/>
                          <a:ea typeface="+mn-ea"/>
                          <a:cs typeface="+mn-cs"/>
                        </a:rPr>
                        <a:t>Use </a:t>
                      </a:r>
                      <a:r>
                        <a:rPr lang="en-GB" sz="800" b="1" kern="1200" dirty="0" smtClean="0">
                          <a:solidFill>
                            <a:schemeClr val="dk1"/>
                          </a:solidFill>
                          <a:latin typeface="+mn-lt"/>
                          <a:ea typeface="+mn-ea"/>
                          <a:cs typeface="+mn-cs"/>
                        </a:rPr>
                        <a:t>Degrees of Possibility PowerPoint</a:t>
                      </a:r>
                      <a:r>
                        <a:rPr lang="en-GB" sz="800" kern="1200" dirty="0" smtClean="0">
                          <a:solidFill>
                            <a:schemeClr val="dk1"/>
                          </a:solidFill>
                          <a:latin typeface="+mn-lt"/>
                          <a:ea typeface="+mn-ea"/>
                          <a:cs typeface="+mn-cs"/>
                        </a:rPr>
                        <a:t>slides7-10</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identify these words as examples of modal verbs of obligation. </a:t>
                      </a:r>
                      <a:endParaRPr lang="en-GB" sz="800" u="none" baseline="0" dirty="0"/>
                    </a:p>
                    <a:p>
                      <a:r>
                        <a:rPr lang="en-GB" sz="1200" u="sng" baseline="0" dirty="0" err="1"/>
                        <a:t>Oracy</a:t>
                      </a:r>
                      <a:r>
                        <a:rPr lang="en-GB" sz="1200" u="sng" baseline="0" dirty="0" smtClean="0"/>
                        <a:t>: </a:t>
                      </a:r>
                      <a:r>
                        <a:rPr lang="en-GB" sz="800" u="none" baseline="0" dirty="0" smtClean="0"/>
                        <a:t>Rehearse and perform poem – assessment opportunity</a:t>
                      </a:r>
                      <a:endParaRPr lang="en-GB" sz="800" u="none" baseline="0" dirty="0"/>
                    </a:p>
                    <a:p>
                      <a:r>
                        <a:rPr lang="en-GB" sz="1200" u="sng" dirty="0"/>
                        <a:t>Extended Write</a:t>
                      </a:r>
                      <a:r>
                        <a:rPr lang="en-GB" sz="1200" u="sng" dirty="0" smtClean="0"/>
                        <a:t>: </a:t>
                      </a:r>
                      <a:r>
                        <a:rPr lang="en-GB" sz="800" kern="1200" dirty="0" smtClean="0">
                          <a:solidFill>
                            <a:schemeClr val="dk1"/>
                          </a:solidFill>
                          <a:latin typeface="+mn-lt"/>
                          <a:ea typeface="+mn-ea"/>
                          <a:cs typeface="+mn-cs"/>
                        </a:rPr>
                        <a:t>Using the modal verbs of obligation discussed in the main class teaching, children write a poem in their books, </a:t>
                      </a:r>
                      <a:r>
                        <a:rPr lang="en-GB" sz="800" b="1" kern="1200" dirty="0" smtClean="0">
                          <a:solidFill>
                            <a:schemeClr val="dk1"/>
                          </a:solidFill>
                          <a:latin typeface="+mn-lt"/>
                          <a:ea typeface="+mn-ea"/>
                          <a:cs typeface="+mn-cs"/>
                        </a:rPr>
                        <a:t>While You’re Still Young,</a:t>
                      </a:r>
                      <a:r>
                        <a:rPr lang="en-GB" sz="800" kern="1200" dirty="0" smtClean="0">
                          <a:solidFill>
                            <a:schemeClr val="dk1"/>
                          </a:solidFill>
                          <a:latin typeface="+mn-lt"/>
                          <a:ea typeface="+mn-ea"/>
                          <a:cs typeface="+mn-cs"/>
                        </a:rPr>
                        <a:t> from the point of view of a parent or carer informing a child of all the things they have to do until they are grown up. They rhyme lines where possible.</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kern="1200" dirty="0" smtClean="0">
                          <a:solidFill>
                            <a:schemeClr val="dk1"/>
                          </a:solidFill>
                          <a:latin typeface="+mn-lt"/>
                          <a:ea typeface="+mn-ea"/>
                          <a:cs typeface="+mn-cs"/>
                        </a:rPr>
                        <a:t>modal verbs of obligation </a:t>
                      </a:r>
                      <a:endParaRPr lang="en-GB" sz="800" u="sng"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800" dirty="0"/>
                    </a:p>
                  </a:txBody>
                  <a:tcPr/>
                </a:tc>
                <a:extLst>
                  <a:ext uri="{0D108BD9-81ED-4DB2-BD59-A6C34878D82A}">
                    <a16:rowId xmlns="" xmlns:a16="http://schemas.microsoft.com/office/drawing/2014/main" val="10002"/>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928794" cy="6858000"/>
          </a:xfrm>
          <a:solidFill>
            <a:schemeClr val="tx2">
              <a:lumMod val="50000"/>
            </a:schemeClr>
          </a:solidFill>
        </p:spPr>
        <p:txBody>
          <a:bodyPr/>
          <a:lstStyle/>
          <a:p>
            <a:endParaRPr lang="en-US" dirty="0"/>
          </a:p>
        </p:txBody>
      </p:sp>
      <p:pic>
        <p:nvPicPr>
          <p:cNvPr id="25602" name="Picture 2" descr="C:\Users\Teacher\Pictures\FRONTCOVER-1590.jpg"/>
          <p:cNvPicPr>
            <a:picLocks noGrp="1" noChangeAspect="1" noChangeArrowheads="1"/>
          </p:cNvPicPr>
          <p:nvPr>
            <p:ph idx="1"/>
          </p:nvPr>
        </p:nvPicPr>
        <p:blipFill>
          <a:blip r:embed="rId2"/>
          <a:srcRect/>
          <a:stretch>
            <a:fillRect/>
          </a:stretch>
        </p:blipFill>
        <p:spPr bwMode="auto">
          <a:xfrm>
            <a:off x="1928794" y="0"/>
            <a:ext cx="5357850" cy="6858000"/>
          </a:xfrm>
          <a:prstGeom prst="rect">
            <a:avLst/>
          </a:prstGeom>
          <a:noFill/>
        </p:spPr>
      </p:pic>
      <p:sp>
        <p:nvSpPr>
          <p:cNvPr id="5" name="Rectangle 4"/>
          <p:cNvSpPr/>
          <p:nvPr/>
        </p:nvSpPr>
        <p:spPr>
          <a:xfrm>
            <a:off x="7286644" y="0"/>
            <a:ext cx="1857356" cy="6858000"/>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137930"/>
        </p:xfrm>
        <a:graphic>
          <a:graphicData uri="http://schemas.openxmlformats.org/drawingml/2006/table">
            <a:tbl>
              <a:tblPr firstRow="1" bandRow="1">
                <a:tableStyleId>{5C22544A-7EE6-4342-B048-85BDC9FD1C3A}</a:tableStyleId>
              </a:tblPr>
              <a:tblGrid>
                <a:gridCol w="3048000"/>
                <a:gridCol w="3048000"/>
                <a:gridCol w="3048000"/>
              </a:tblGrid>
              <a:tr h="698326">
                <a:tc gridSpan="3">
                  <a:txBody>
                    <a:bodyPr/>
                    <a:lstStyle/>
                    <a:p>
                      <a:r>
                        <a:rPr lang="en-GB" sz="2400" dirty="0" smtClean="0"/>
                        <a:t>English Text: The Ice Bear  Jackie Morris</a:t>
                      </a:r>
                      <a:endParaRPr lang="en-GB" sz="2400" dirty="0"/>
                    </a:p>
                  </a:txBody>
                  <a:tcPr/>
                </a:tc>
                <a:tc hMerge="1">
                  <a:txBody>
                    <a:bodyPr/>
                    <a:lstStyle/>
                    <a:p>
                      <a:endParaRPr lang="en-GB" dirty="0"/>
                    </a:p>
                  </a:txBody>
                  <a:tcPr/>
                </a:tc>
                <a:tc hMerge="1">
                  <a:txBody>
                    <a:bodyPr/>
                    <a:lstStyle/>
                    <a:p>
                      <a:endParaRPr lang="en-GB" dirty="0"/>
                    </a:p>
                  </a:txBody>
                  <a:tcPr/>
                </a:tc>
              </a:tr>
              <a:tr h="2087734">
                <a:tc>
                  <a:txBody>
                    <a:bodyPr/>
                    <a:lstStyle/>
                    <a:p>
                      <a:r>
                        <a:rPr lang="en-GB" sz="1200" u="sng" dirty="0" smtClean="0"/>
                        <a:t>Lesson</a:t>
                      </a:r>
                      <a:r>
                        <a:rPr lang="en-GB" sz="1200" u="sng" baseline="0" dirty="0" smtClean="0"/>
                        <a:t> 1:</a:t>
                      </a:r>
                    </a:p>
                    <a:p>
                      <a:r>
                        <a:rPr lang="en-GB" sz="1200" u="sng" baseline="0" dirty="0" smtClean="0"/>
                        <a:t>WOW</a:t>
                      </a:r>
                      <a:r>
                        <a:rPr lang="en-GB" sz="1200" u="none" baseline="0" dirty="0" smtClean="0"/>
                        <a:t>: </a:t>
                      </a:r>
                      <a:r>
                        <a:rPr lang="en-US" sz="800" u="none" baseline="0" dirty="0" smtClean="0"/>
                        <a:t>Do not show the children the front cover, the title of the book or any of the images yet. Read the children the first paragraph of the book, up to ‘...a whisper would hold a magic that would shape the world’ Discuss this section of text.</a:t>
                      </a:r>
                      <a:endParaRPr lang="en-GB" sz="800" u="none" baseline="0" dirty="0" smtClean="0"/>
                    </a:p>
                    <a:p>
                      <a:r>
                        <a:rPr lang="en-GB" sz="1200" u="sng" baseline="0" dirty="0" smtClean="0"/>
                        <a:t>Grammar</a:t>
                      </a:r>
                      <a:r>
                        <a:rPr lang="en-GB" sz="1200" u="none" baseline="0" dirty="0" smtClean="0"/>
                        <a:t>: </a:t>
                      </a:r>
                      <a:r>
                        <a:rPr lang="en-GB" sz="800" u="none" baseline="0" dirty="0" smtClean="0"/>
                        <a:t>Relative clauses – identify in paragraph . Rewrite sentences using a different relative clause.</a:t>
                      </a:r>
                    </a:p>
                    <a:p>
                      <a:r>
                        <a:rPr lang="en-GB" sz="1200" u="sng" baseline="0" dirty="0" err="1" smtClean="0"/>
                        <a:t>Oracy</a:t>
                      </a:r>
                      <a:r>
                        <a:rPr lang="en-GB" sz="1200" u="sng" baseline="0" dirty="0" smtClean="0"/>
                        <a:t>: </a:t>
                      </a:r>
                      <a:r>
                        <a:rPr lang="en-GB" sz="800" u="none" baseline="0" dirty="0" smtClean="0"/>
                        <a:t>Respond to the text and make predictions.</a:t>
                      </a:r>
                    </a:p>
                    <a:p>
                      <a:r>
                        <a:rPr lang="en-GB" sz="1200" u="sng" dirty="0" smtClean="0"/>
                        <a:t>Mighty Write: </a:t>
                      </a:r>
                      <a:r>
                        <a:rPr lang="en-GB" sz="800" u="none" dirty="0" smtClean="0"/>
                        <a:t>Write their predictions</a:t>
                      </a:r>
                      <a:r>
                        <a:rPr lang="en-GB" sz="800" u="none" baseline="0" dirty="0" smtClean="0"/>
                        <a:t> about what the book is about. Reveal the front cover and pictures after their writing.</a:t>
                      </a:r>
                      <a:endParaRPr lang="en-GB" sz="800" u="none" dirty="0" smtClean="0"/>
                    </a:p>
                    <a:p>
                      <a:r>
                        <a:rPr lang="en-GB" sz="1200" u="sng" baseline="0" dirty="0" smtClean="0"/>
                        <a:t>Vocabulary: </a:t>
                      </a:r>
                      <a:r>
                        <a:rPr lang="en-GB" sz="800" u="none" baseline="0" dirty="0" smtClean="0"/>
                        <a:t>raven  soul  spirit  crystal  shape</a:t>
                      </a:r>
                    </a:p>
                    <a:p>
                      <a:endParaRPr lang="en-GB" sz="1400" u="sng" dirty="0"/>
                    </a:p>
                  </a:txBody>
                  <a:tcPr/>
                </a:tc>
                <a:tc>
                  <a:txBody>
                    <a:bodyPr/>
                    <a:lstStyle/>
                    <a:p>
                      <a:r>
                        <a:rPr lang="en-GB" sz="1200" u="sng" dirty="0" smtClean="0"/>
                        <a:t>Lesson 2</a:t>
                      </a:r>
                      <a:r>
                        <a:rPr lang="en-GB" sz="1200" dirty="0" smtClean="0"/>
                        <a:t>:</a:t>
                      </a:r>
                    </a:p>
                    <a:p>
                      <a:r>
                        <a:rPr lang="en-GB" sz="1200" u="sng" baseline="0" dirty="0" smtClean="0"/>
                        <a:t>Intro:  </a:t>
                      </a:r>
                      <a:r>
                        <a:rPr lang="en-US" sz="800" u="none" baseline="0" dirty="0" smtClean="0"/>
                        <a:t>Watch the following nature documentaryhttp://www.bbc.co.uk/programmes/p00m510. Make factual notes. Ask the children to listen to the language used and reflect on the structure, formalities and technical/ subject specific language and compare with language from the book.</a:t>
                      </a:r>
                      <a:endParaRPr lang="en-GB" sz="800" u="none" baseline="0" dirty="0" smtClean="0"/>
                    </a:p>
                    <a:p>
                      <a:r>
                        <a:rPr lang="en-GB" sz="1200" u="sng" baseline="0" dirty="0" smtClean="0"/>
                        <a:t>Grammar</a:t>
                      </a:r>
                      <a:r>
                        <a:rPr lang="en-GB" sz="1200" u="none" baseline="0" dirty="0" smtClean="0"/>
                        <a:t>: </a:t>
                      </a:r>
                      <a:r>
                        <a:rPr lang="en-GB" sz="800" u="none" baseline="0" dirty="0" smtClean="0"/>
                        <a:t>Identify what makes a formal documentary in terms of language, tone, sentence structure etc...</a:t>
                      </a:r>
                    </a:p>
                    <a:p>
                      <a:r>
                        <a:rPr lang="en-GB" sz="1200" u="sng" baseline="0" dirty="0" err="1" smtClean="0"/>
                        <a:t>Oracy</a:t>
                      </a:r>
                      <a:r>
                        <a:rPr lang="en-GB" sz="1200" u="sng" baseline="0" dirty="0" smtClean="0"/>
                        <a:t>: </a:t>
                      </a:r>
                      <a:r>
                        <a:rPr lang="en-GB" sz="800" u="none" baseline="0" dirty="0" smtClean="0"/>
                        <a:t>Read their written clip to the class/group</a:t>
                      </a:r>
                    </a:p>
                    <a:p>
                      <a:r>
                        <a:rPr lang="en-GB" sz="1200" u="sng" dirty="0" smtClean="0"/>
                        <a:t>Mighty Write: </a:t>
                      </a:r>
                      <a:r>
                        <a:rPr lang="en-US" sz="800" u="none" dirty="0" smtClean="0"/>
                        <a:t>Create their own formal narration for a short clip on polar bears</a:t>
                      </a:r>
                      <a:r>
                        <a:rPr lang="en-US" sz="1200" u="none" dirty="0" smtClean="0"/>
                        <a:t>.</a:t>
                      </a:r>
                      <a:endParaRPr lang="en-GB" sz="1200" u="none" dirty="0" smtClean="0"/>
                    </a:p>
                    <a:p>
                      <a:r>
                        <a:rPr lang="en-GB" sz="1200" u="sng" baseline="0" dirty="0" smtClean="0"/>
                        <a:t>Vocabulary:</a:t>
                      </a:r>
                      <a:r>
                        <a:rPr lang="en-GB" sz="1200" u="none" baseline="0" dirty="0" smtClean="0"/>
                        <a:t> </a:t>
                      </a:r>
                      <a:r>
                        <a:rPr lang="en-GB" sz="800" u="none" baseline="0" dirty="0" smtClean="0"/>
                        <a:t>Choose scientific language from the clip.</a:t>
                      </a:r>
                      <a:endParaRPr lang="en-GB" sz="800" u="none" dirty="0" smtClean="0"/>
                    </a:p>
                    <a:p>
                      <a:endParaRPr lang="en-GB" dirty="0"/>
                    </a:p>
                  </a:txBody>
                  <a:tcPr/>
                </a:tc>
                <a:tc>
                  <a:txBody>
                    <a:bodyPr/>
                    <a:lstStyle/>
                    <a:p>
                      <a:r>
                        <a:rPr lang="en-GB" sz="1200" u="sng" dirty="0" smtClean="0"/>
                        <a:t>Lesson 3</a:t>
                      </a:r>
                      <a:r>
                        <a:rPr lang="en-GB" sz="1200" dirty="0" smtClean="0"/>
                        <a:t>:</a:t>
                      </a:r>
                    </a:p>
                    <a:p>
                      <a:r>
                        <a:rPr lang="en-GB" sz="1200" u="sng" baseline="0" dirty="0" smtClean="0"/>
                        <a:t>Intro:</a:t>
                      </a:r>
                      <a:r>
                        <a:rPr lang="en-GB" sz="1200" u="none" baseline="0" dirty="0" smtClean="0"/>
                        <a:t> </a:t>
                      </a:r>
                      <a:r>
                        <a:rPr lang="en-GB" sz="800" u="none" baseline="0" dirty="0" smtClean="0"/>
                        <a:t>Watch </a:t>
                      </a:r>
                      <a:r>
                        <a:rPr lang="en-US" sz="800" u="none" baseline="0" dirty="0" smtClean="0">
                          <a:hlinkClick r:id="rId2"/>
                        </a:rPr>
                        <a:t>http://www.bbc.co.uk/nature/habitats/Tundra</a:t>
                      </a:r>
                      <a:r>
                        <a:rPr lang="en-US" sz="800" u="none" baseline="0" dirty="0" smtClean="0"/>
                        <a:t> Discuss relationship between mother and cub. Reread page 1. Read aloud to the children the poem ‘Snow’ by Walter de la Mare.</a:t>
                      </a:r>
                      <a:endParaRPr lang="en-GB" sz="800" u="none" baseline="0" dirty="0" smtClean="0"/>
                    </a:p>
                    <a:p>
                      <a:r>
                        <a:rPr lang="en-GB" sz="1200" u="sng" baseline="0" dirty="0" smtClean="0"/>
                        <a:t>Grammar</a:t>
                      </a:r>
                      <a:r>
                        <a:rPr lang="en-GB" sz="1200" u="none" baseline="0" dirty="0" smtClean="0"/>
                        <a:t>: </a:t>
                      </a:r>
                      <a:r>
                        <a:rPr lang="en-GB" sz="800" u="none" baseline="0" dirty="0" smtClean="0"/>
                        <a:t>Figurative language-  verbs, adjectives, adverbs, determiners</a:t>
                      </a:r>
                    </a:p>
                    <a:p>
                      <a:r>
                        <a:rPr lang="en-GB" sz="1200" u="sng" baseline="0" dirty="0" err="1" smtClean="0"/>
                        <a:t>Oracy</a:t>
                      </a:r>
                      <a:r>
                        <a:rPr lang="en-GB" sz="1200" u="sng" baseline="0" dirty="0" smtClean="0"/>
                        <a:t>: </a:t>
                      </a:r>
                      <a:r>
                        <a:rPr lang="en-GB" sz="800" u="none" baseline="0" dirty="0" smtClean="0"/>
                        <a:t>Respond to the poem.</a:t>
                      </a:r>
                    </a:p>
                    <a:p>
                      <a:r>
                        <a:rPr lang="en-GB" sz="1200" u="sng" dirty="0" smtClean="0"/>
                        <a:t>Mighty Write:</a:t>
                      </a:r>
                      <a:r>
                        <a:rPr lang="en-US" sz="1200" u="sng" dirty="0" smtClean="0"/>
                        <a:t>  </a:t>
                      </a:r>
                      <a:r>
                        <a:rPr lang="en-US" sz="800" u="none" dirty="0" smtClean="0"/>
                        <a:t>Work together as a class  to write and  create an oral performance of a poem titled The Arctic. Perform poem</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gleam  bough  forlorn stooped  feathered  shrills</a:t>
                      </a:r>
                    </a:p>
                    <a:p>
                      <a:endParaRPr lang="en-GB" dirty="0"/>
                    </a:p>
                  </a:txBody>
                  <a:tcPr/>
                </a:tc>
              </a:tr>
              <a:tr h="22611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GB" sz="800" u="none" baseline="0" dirty="0" smtClean="0"/>
                        <a:t>Read  pages 1 – 6. Discuss how ravens are portrayed in literature. </a:t>
                      </a:r>
                    </a:p>
                    <a:p>
                      <a:r>
                        <a:rPr lang="en-GB" sz="1200" u="sng" baseline="0" dirty="0" smtClean="0"/>
                        <a:t>Grammar</a:t>
                      </a:r>
                      <a:r>
                        <a:rPr lang="en-GB" sz="1200" u="none" baseline="0" dirty="0" smtClean="0"/>
                        <a:t>: </a:t>
                      </a:r>
                      <a:r>
                        <a:rPr lang="en-GB" sz="800" u="none" baseline="0" dirty="0" smtClean="0"/>
                        <a:t>Identify sentence types and conjunctions to join clauses/ use of comma</a:t>
                      </a:r>
                    </a:p>
                    <a:p>
                      <a:r>
                        <a:rPr lang="en-GB" sz="1200" u="sng" baseline="0" dirty="0" err="1" smtClean="0"/>
                        <a:t>Oracy</a:t>
                      </a:r>
                      <a:r>
                        <a:rPr lang="en-GB" sz="1200" u="sng" baseline="0" dirty="0" smtClean="0"/>
                        <a:t>: </a:t>
                      </a:r>
                      <a:r>
                        <a:rPr lang="en-GB" sz="800" u="none" baseline="0" dirty="0" smtClean="0"/>
                        <a:t>Discuss the character of the raven.</a:t>
                      </a:r>
                    </a:p>
                    <a:p>
                      <a:r>
                        <a:rPr lang="en-GB" sz="1200" u="sng" dirty="0" smtClean="0"/>
                        <a:t>Mighty Write: </a:t>
                      </a:r>
                      <a:r>
                        <a:rPr lang="en-US" sz="800" u="none" dirty="0" smtClean="0"/>
                        <a:t>Complete a ‘Role on the Wall’ for the character of the Raven.</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wept  carved  scent  knife- edge  bundle  scooped  snapped</a:t>
                      </a:r>
                      <a:endParaRPr lang="en-GB" sz="800" u="none" dirty="0"/>
                    </a:p>
                  </a:txBody>
                  <a:tcPr/>
                </a:tc>
                <a:tc>
                  <a:txBody>
                    <a:bodyPr/>
                    <a:lstStyle/>
                    <a:p>
                      <a:r>
                        <a:rPr lang="en-GB" sz="1200" u="sng" dirty="0" smtClean="0"/>
                        <a:t>Lesson 5</a:t>
                      </a:r>
                      <a:r>
                        <a:rPr lang="en-GB" sz="1200" dirty="0" smtClean="0"/>
                        <a:t>:</a:t>
                      </a:r>
                    </a:p>
                    <a:p>
                      <a:r>
                        <a:rPr lang="en-GB" sz="1200" u="sng" baseline="0" dirty="0" smtClean="0"/>
                        <a:t>Intro:</a:t>
                      </a:r>
                      <a:r>
                        <a:rPr lang="en-GB" sz="1200" u="none" baseline="0" dirty="0" smtClean="0"/>
                        <a:t> </a:t>
                      </a:r>
                      <a:r>
                        <a:rPr lang="en-GB" sz="800" u="none" baseline="0" dirty="0" smtClean="0"/>
                        <a:t>Read pages 1 – 10. </a:t>
                      </a:r>
                      <a:r>
                        <a:rPr lang="en-US" sz="800" u="none" baseline="0" dirty="0" smtClean="0"/>
                        <a:t>Several children to hot-seat in role as the man or woman. Compare and contrast the feelings of the mother polar bear and the human mother and father.</a:t>
                      </a:r>
                      <a:endParaRPr lang="en-GB" sz="800" u="none" baseline="0" dirty="0" smtClean="0"/>
                    </a:p>
                    <a:p>
                      <a:r>
                        <a:rPr lang="en-GB" sz="1200" u="sng" baseline="0" dirty="0" smtClean="0"/>
                        <a:t>Grammar</a:t>
                      </a:r>
                      <a:r>
                        <a:rPr lang="en-GB" sz="1200" u="none" baseline="0" dirty="0" smtClean="0"/>
                        <a:t>: </a:t>
                      </a:r>
                      <a:r>
                        <a:rPr lang="en-GB" sz="800" u="none" baseline="0" dirty="0" smtClean="0"/>
                        <a:t>Identify sentence types and conjunctions to join clauses/ use of comma</a:t>
                      </a:r>
                    </a:p>
                    <a:p>
                      <a:r>
                        <a:rPr lang="en-GB" sz="1200" u="sng" baseline="0" dirty="0" err="1" smtClean="0"/>
                        <a:t>Oracy</a:t>
                      </a:r>
                      <a:r>
                        <a:rPr lang="en-GB" sz="1200" u="sng" baseline="0" dirty="0" smtClean="0"/>
                        <a:t>: </a:t>
                      </a:r>
                      <a:r>
                        <a:rPr lang="en-GB" sz="800" u="none" baseline="0" dirty="0" smtClean="0"/>
                        <a:t>Questions/answers for hot seating</a:t>
                      </a:r>
                    </a:p>
                    <a:p>
                      <a:r>
                        <a:rPr lang="en-GB" sz="1200" u="sng" dirty="0" smtClean="0"/>
                        <a:t>Mighty Write</a:t>
                      </a:r>
                      <a:r>
                        <a:rPr lang="en-GB" sz="1200" u="none" dirty="0" smtClean="0"/>
                        <a:t>: </a:t>
                      </a:r>
                      <a:r>
                        <a:rPr lang="en-US" sz="800" u="none" dirty="0" smtClean="0"/>
                        <a:t>Write in role as either the mother or father; reflecting their experiences at finding the child and then the joy this brings them, also consider the possible dilemma the parents face - should they keep the child? And their consideration of where he may have come from.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none" baseline="0" dirty="0" smtClean="0"/>
                        <a:t>:  </a:t>
                      </a:r>
                      <a:r>
                        <a:rPr lang="en-GB" sz="800" u="none" baseline="0" dirty="0" smtClean="0"/>
                        <a:t>honoured  bundle  midwinter  ermine  lullabies  seldom  </a:t>
                      </a:r>
                      <a:endParaRPr lang="en-GB" sz="800" u="none" dirty="0" smtClean="0"/>
                    </a:p>
                    <a:p>
                      <a:endParaRPr lang="en-GB" dirty="0"/>
                    </a:p>
                  </a:txBody>
                  <a:tcPr/>
                </a:tc>
                <a:tc>
                  <a:txBody>
                    <a:bodyPr/>
                    <a:lstStyle/>
                    <a:p>
                      <a:r>
                        <a:rPr lang="en-GB" sz="1200" u="sng" dirty="0" smtClean="0"/>
                        <a:t>Lesson 6</a:t>
                      </a:r>
                      <a:r>
                        <a:rPr lang="en-GB" sz="1200" dirty="0" smtClean="0"/>
                        <a:t>: </a:t>
                      </a:r>
                    </a:p>
                    <a:p>
                      <a:r>
                        <a:rPr lang="en-GB" sz="1200" u="sng" baseline="0" dirty="0" smtClean="0"/>
                        <a:t>Intro: </a:t>
                      </a:r>
                      <a:r>
                        <a:rPr lang="en-GB" sz="800" u="none" baseline="0" dirty="0" smtClean="0"/>
                        <a:t>Explore </a:t>
                      </a:r>
                      <a:r>
                        <a:rPr lang="en-GB" sz="800" u="none" baseline="0" dirty="0" err="1" smtClean="0"/>
                        <a:t>inuit</a:t>
                      </a:r>
                      <a:r>
                        <a:rPr lang="en-GB" sz="800" u="none" baseline="0" dirty="0" smtClean="0"/>
                        <a:t> culture (video clip)and find evidence in the text. Read to page  16. Predict what will happen next – who are they? </a:t>
                      </a:r>
                    </a:p>
                    <a:p>
                      <a:r>
                        <a:rPr lang="en-GB" sz="1200" u="sng" baseline="0" dirty="0" smtClean="0"/>
                        <a:t>Grammar</a:t>
                      </a:r>
                      <a:r>
                        <a:rPr lang="en-GB" sz="1200" u="none" baseline="0" dirty="0" smtClean="0"/>
                        <a:t>: </a:t>
                      </a:r>
                      <a:r>
                        <a:rPr lang="en-GB" sz="800" u="none" baseline="0" dirty="0" smtClean="0"/>
                        <a:t>use of pronouns</a:t>
                      </a:r>
                    </a:p>
                    <a:p>
                      <a:r>
                        <a:rPr lang="en-GB" sz="1200" u="sng" baseline="0" dirty="0" err="1" smtClean="0"/>
                        <a:t>Oracy</a:t>
                      </a:r>
                      <a:r>
                        <a:rPr lang="en-GB" sz="1200" u="none" baseline="0" dirty="0" smtClean="0"/>
                        <a:t>:  </a:t>
                      </a:r>
                      <a:r>
                        <a:rPr lang="en-GB" sz="800" u="none" baseline="0" dirty="0" smtClean="0"/>
                        <a:t>hot seating as the boy who is lost</a:t>
                      </a:r>
                    </a:p>
                    <a:p>
                      <a:r>
                        <a:rPr lang="en-GB" sz="1200" u="sng" dirty="0" smtClean="0"/>
                        <a:t>Mighty Write:</a:t>
                      </a:r>
                      <a:r>
                        <a:rPr lang="en-GB" sz="1200" u="none" dirty="0" smtClean="0"/>
                        <a:t> </a:t>
                      </a:r>
                      <a:r>
                        <a:rPr lang="en-GB" sz="800" u="none" baseline="0" dirty="0" smtClean="0"/>
                        <a:t>rewrite page 15 in the first person.</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shard  amber  fragment  ashore  trail  cupping  stooped  enchanted  </a:t>
                      </a:r>
                    </a:p>
                  </a:txBody>
                  <a:tcPr/>
                </a:tc>
              </a:tr>
              <a:tr h="1745684">
                <a:tc>
                  <a:txBody>
                    <a:bodyPr/>
                    <a:lstStyle/>
                    <a:p>
                      <a:r>
                        <a:rPr lang="en-GB" sz="1200" u="sng" dirty="0" smtClean="0"/>
                        <a:t>Lesson 7</a:t>
                      </a:r>
                    </a:p>
                    <a:p>
                      <a:r>
                        <a:rPr lang="en-GB" sz="1200" u="sng" baseline="0" dirty="0" smtClean="0"/>
                        <a:t>Intro: </a:t>
                      </a:r>
                      <a:r>
                        <a:rPr lang="en-GB" sz="800" u="none" baseline="0" dirty="0" smtClean="0"/>
                        <a:t>Read to page 29. Freeze frame page 29 with every character</a:t>
                      </a:r>
                    </a:p>
                    <a:p>
                      <a:r>
                        <a:rPr lang="en-GB" sz="1200" u="sng" baseline="0" dirty="0" smtClean="0"/>
                        <a:t>Grammar: </a:t>
                      </a:r>
                      <a:r>
                        <a:rPr lang="en-GB" sz="800" u="none" baseline="0" dirty="0" smtClean="0"/>
                        <a:t>Identify relative clauses in the text</a:t>
                      </a:r>
                    </a:p>
                    <a:p>
                      <a:r>
                        <a:rPr lang="en-GB" sz="1200" u="sng" baseline="0" dirty="0" err="1" smtClean="0"/>
                        <a:t>Oracy</a:t>
                      </a:r>
                      <a:r>
                        <a:rPr lang="en-GB" sz="1200" u="sng" baseline="0" dirty="0" smtClean="0"/>
                        <a:t>: </a:t>
                      </a:r>
                      <a:r>
                        <a:rPr lang="en-GB" sz="800" u="none" baseline="0" dirty="0" smtClean="0"/>
                        <a:t>Conscience Alley/ Predict what the boy will do</a:t>
                      </a:r>
                    </a:p>
                    <a:p>
                      <a:r>
                        <a:rPr lang="en-GB" sz="1200" u="sng" dirty="0" smtClean="0"/>
                        <a:t>Extended</a:t>
                      </a:r>
                      <a:r>
                        <a:rPr lang="en-GB" sz="1200" u="sng" baseline="0" dirty="0" smtClean="0"/>
                        <a:t> </a:t>
                      </a:r>
                      <a:r>
                        <a:rPr lang="en-GB" sz="1200" u="sng" dirty="0" smtClean="0"/>
                        <a:t>Write: </a:t>
                      </a:r>
                      <a:r>
                        <a:rPr lang="en-GB" sz="800" u="none" dirty="0" smtClean="0"/>
                        <a:t>Write</a:t>
                      </a:r>
                      <a:r>
                        <a:rPr lang="en-GB" sz="800" u="none" baseline="0" dirty="0" smtClean="0"/>
                        <a:t> a letter to the boy in the style of an agony aunt reply advising him what to do.</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none" baseline="0" dirty="0" smtClean="0"/>
                        <a:t> </a:t>
                      </a:r>
                      <a:r>
                        <a:rPr lang="en-GB" sz="800" u="none" baseline="0" dirty="0" err="1" smtClean="0"/>
                        <a:t>mittened</a:t>
                      </a:r>
                      <a:r>
                        <a:rPr lang="en-GB" sz="800" u="none" baseline="0" dirty="0" smtClean="0"/>
                        <a:t>  scent  echo  traced  shift  chaos  sorrow  ridges  flooded  maddened  grief  blurring  vision  bloodlust  torn </a:t>
                      </a:r>
                      <a:endParaRPr lang="en-GB" sz="800" u="none" dirty="0" smtClean="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8</a:t>
                      </a:r>
                    </a:p>
                    <a:p>
                      <a:r>
                        <a:rPr lang="en-GB" sz="1200" u="sng" baseline="0" dirty="0" smtClean="0"/>
                        <a:t>Intro: </a:t>
                      </a:r>
                      <a:r>
                        <a:rPr lang="en-GB" sz="800" u="none" baseline="0" dirty="0" smtClean="0"/>
                        <a:t>Read story from beginning to end. Story map the story. </a:t>
                      </a:r>
                    </a:p>
                    <a:p>
                      <a:r>
                        <a:rPr lang="en-GB" sz="1200" u="sng" baseline="0" dirty="0" smtClean="0"/>
                        <a:t>Grammar</a:t>
                      </a:r>
                      <a:r>
                        <a:rPr lang="en-GB" sz="1200" u="none" baseline="0" dirty="0" smtClean="0"/>
                        <a:t>: </a:t>
                      </a:r>
                      <a:r>
                        <a:rPr lang="en-GB" sz="800" u="none" baseline="0" dirty="0" smtClean="0"/>
                        <a:t>Direct speech/ punctuating direct speech</a:t>
                      </a:r>
                    </a:p>
                    <a:p>
                      <a:r>
                        <a:rPr lang="en-GB" sz="1200" u="sng" baseline="0" dirty="0" err="1" smtClean="0"/>
                        <a:t>Oracy</a:t>
                      </a:r>
                      <a:r>
                        <a:rPr lang="en-GB" sz="1200" u="sng" baseline="0" dirty="0" smtClean="0"/>
                        <a:t>: </a:t>
                      </a:r>
                      <a:r>
                        <a:rPr lang="en-GB" sz="800" u="none" baseline="0" dirty="0" smtClean="0"/>
                        <a:t>Review book giving personal opinions</a:t>
                      </a:r>
                    </a:p>
                    <a:p>
                      <a:r>
                        <a:rPr lang="en-GB" sz="1200" u="sng" dirty="0" smtClean="0"/>
                        <a:t>Extended</a:t>
                      </a:r>
                      <a:r>
                        <a:rPr lang="en-GB" sz="1200" u="sng" baseline="0" dirty="0" smtClean="0"/>
                        <a:t> </a:t>
                      </a:r>
                      <a:r>
                        <a:rPr lang="en-GB" sz="1200" u="sng" dirty="0" smtClean="0"/>
                        <a:t> Write: </a:t>
                      </a:r>
                      <a:r>
                        <a:rPr lang="en-GB" sz="800" u="none" dirty="0" smtClean="0"/>
                        <a:t>Rewrite the story from the perspective of The</a:t>
                      </a:r>
                      <a:r>
                        <a:rPr lang="en-GB" sz="800" u="none" baseline="0" dirty="0" smtClean="0"/>
                        <a:t> Raven.</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so far</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29520" y="0"/>
            <a:ext cx="1714480" cy="6858000"/>
          </a:xfrm>
          <a:solidFill>
            <a:schemeClr val="accent6">
              <a:lumMod val="75000"/>
            </a:schemeClr>
          </a:solidFill>
        </p:spPr>
        <p:txBody>
          <a:bodyPr/>
          <a:lstStyle/>
          <a:p>
            <a:endParaRPr lang="en-US" dirty="0"/>
          </a:p>
        </p:txBody>
      </p:sp>
      <p:pic>
        <p:nvPicPr>
          <p:cNvPr id="1029" name="Picture 5" descr="C:\Users\Teacher\Pictures\OIPU6KKQRRW.jpg"/>
          <p:cNvPicPr>
            <a:picLocks noGrp="1" noChangeAspect="1" noChangeArrowheads="1"/>
          </p:cNvPicPr>
          <p:nvPr>
            <p:ph idx="1"/>
          </p:nvPr>
        </p:nvPicPr>
        <p:blipFill>
          <a:blip r:embed="rId2"/>
          <a:srcRect/>
          <a:stretch>
            <a:fillRect/>
          </a:stretch>
        </p:blipFill>
        <p:spPr bwMode="auto">
          <a:xfrm>
            <a:off x="2000231" y="0"/>
            <a:ext cx="5429289" cy="6858000"/>
          </a:xfrm>
          <a:prstGeom prst="rect">
            <a:avLst/>
          </a:prstGeom>
          <a:noFill/>
        </p:spPr>
      </p:pic>
      <p:sp>
        <p:nvSpPr>
          <p:cNvPr id="10" name="Rectangle 9"/>
          <p:cNvSpPr/>
          <p:nvPr/>
        </p:nvSpPr>
        <p:spPr>
          <a:xfrm>
            <a:off x="0" y="0"/>
            <a:ext cx="2000232" cy="685800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11389792"/>
        </p:xfrm>
        <a:graphic>
          <a:graphicData uri="http://schemas.openxmlformats.org/drawingml/2006/table">
            <a:tbl>
              <a:tblPr firstRow="1" bandRow="1">
                <a:tableStyleId>{5C22544A-7EE6-4342-B048-85BDC9FD1C3A}</a:tableStyleId>
              </a:tblPr>
              <a:tblGrid>
                <a:gridCol w="3048000"/>
                <a:gridCol w="3048000"/>
                <a:gridCol w="3048000"/>
              </a:tblGrid>
              <a:tr h="698326">
                <a:tc gridSpan="3">
                  <a:txBody>
                    <a:bodyPr/>
                    <a:lstStyle/>
                    <a:p>
                      <a:r>
                        <a:rPr lang="en-GB" sz="2400" dirty="0" smtClean="0"/>
                        <a:t>English Text:</a:t>
                      </a:r>
                      <a:r>
                        <a:rPr lang="en-GB" sz="2400" baseline="0" dirty="0" smtClean="0"/>
                        <a:t> Who Let The Gods Out</a:t>
                      </a:r>
                      <a:endParaRPr lang="en-GB" sz="2400" dirty="0"/>
                    </a:p>
                  </a:txBody>
                  <a:tcPr/>
                </a:tc>
                <a:tc hMerge="1">
                  <a:txBody>
                    <a:bodyPr/>
                    <a:lstStyle/>
                    <a:p>
                      <a:endParaRPr lang="en-GB" dirty="0"/>
                    </a:p>
                  </a:txBody>
                  <a:tcPr/>
                </a:tc>
                <a:tc hMerge="1">
                  <a:txBody>
                    <a:bodyPr/>
                    <a:lstStyle/>
                    <a:p>
                      <a:endParaRPr lang="en-GB" dirty="0"/>
                    </a:p>
                  </a:txBody>
                  <a:tcPr/>
                </a:tc>
              </a:tr>
              <a:tr h="3230742">
                <a:tc>
                  <a:txBody>
                    <a:bodyPr/>
                    <a:lstStyle/>
                    <a:p>
                      <a:r>
                        <a:rPr lang="en-GB" u="sng" dirty="0" smtClean="0"/>
                        <a:t>Lesson</a:t>
                      </a:r>
                      <a:r>
                        <a:rPr lang="en-GB" u="sng" baseline="0" dirty="0" smtClean="0"/>
                        <a:t> 1: </a:t>
                      </a:r>
                      <a:r>
                        <a:rPr lang="en-GB" sz="800" u="none" baseline="0" dirty="0" smtClean="0"/>
                        <a:t>Read chapters 1-6 as class guided reading sessions using the Viper questions as a follow up.</a:t>
                      </a:r>
                    </a:p>
                    <a:p>
                      <a:r>
                        <a:rPr lang="en-GB" sz="1200" u="sng" baseline="0" dirty="0" smtClean="0"/>
                        <a:t>Intro: </a:t>
                      </a:r>
                      <a:r>
                        <a:rPr lang="en-US" sz="800" u="none" baseline="0" dirty="0" smtClean="0"/>
                        <a:t>Read to page 62, just before prisoner 42 is released from his chains. Ask the children what their impressions of prisoner 42. Populate information about prisoner 42 on Resource sheet 1a/1b</a:t>
                      </a:r>
                    </a:p>
                    <a:p>
                      <a:r>
                        <a:rPr lang="en-US" sz="800" u="none" baseline="0" dirty="0" smtClean="0"/>
                        <a:t>Read to the children the urgent press release (resource 1c) </a:t>
                      </a:r>
                      <a:endParaRPr lang="en-GB" sz="800" u="none" baseline="0" dirty="0" smtClean="0"/>
                    </a:p>
                    <a:p>
                      <a:r>
                        <a:rPr lang="en-GB" sz="1200" u="sng" baseline="0" dirty="0" smtClean="0"/>
                        <a:t>Grammar</a:t>
                      </a:r>
                      <a:r>
                        <a:rPr lang="en-GB" sz="1200" u="none" baseline="0" dirty="0" smtClean="0"/>
                        <a:t>: </a:t>
                      </a:r>
                      <a:r>
                        <a:rPr lang="en-GB" sz="800" u="none" baseline="0" dirty="0" smtClean="0"/>
                        <a:t>Key features of the press release (Resource 1c)</a:t>
                      </a:r>
                    </a:p>
                    <a:p>
                      <a:r>
                        <a:rPr lang="en-GB" sz="1200" u="sng" baseline="0" dirty="0" err="1" smtClean="0"/>
                        <a:t>Oracy</a:t>
                      </a:r>
                      <a:r>
                        <a:rPr lang="en-GB" sz="1200" u="sng" baseline="0" dirty="0" smtClean="0"/>
                        <a:t>: </a:t>
                      </a:r>
                      <a:r>
                        <a:rPr lang="en-US" sz="1200" u="sng" baseline="0" dirty="0" smtClean="0"/>
                        <a:t> </a:t>
                      </a:r>
                      <a:r>
                        <a:rPr lang="en-US" sz="800" u="none" baseline="0" dirty="0" smtClean="0"/>
                        <a:t>Making  predictions about what Virgo and Elliot may find under Stonehenge drawing on evidence from the text to justify their idea</a:t>
                      </a:r>
                      <a:endParaRPr lang="en-GB" sz="800" u="none" baseline="0" dirty="0" smtClean="0"/>
                    </a:p>
                    <a:p>
                      <a:r>
                        <a:rPr lang="en-GB" sz="1200" u="sng" dirty="0" smtClean="0"/>
                        <a:t>Mighty Write: </a:t>
                      </a:r>
                      <a:r>
                        <a:rPr lang="en-US" sz="800" u="none" dirty="0" smtClean="0"/>
                        <a:t>Write a press release about the escaped prisoner including information about the changes in his appearance over time. Use resource 1d</a:t>
                      </a:r>
                      <a:endParaRPr lang="en-GB" sz="800" u="none" dirty="0" smtClean="0"/>
                    </a:p>
                    <a:p>
                      <a:r>
                        <a:rPr lang="en-GB" sz="1200" u="sng" baseline="0" dirty="0" smtClean="0"/>
                        <a:t>Vocabulary:  </a:t>
                      </a:r>
                      <a:r>
                        <a:rPr lang="en-GB" sz="800" u="none" baseline="0" dirty="0" smtClean="0"/>
                        <a:t>deemed  concerned  creative  serial  nurturing  odour  lurking  revulsion  instinctively  lumbered  assembled  tottering  fancied  sumptuous  elaborately  engraved</a:t>
                      </a:r>
                    </a:p>
                    <a:p>
                      <a:endParaRPr lang="en-GB" sz="1400" u="sng" dirty="0"/>
                    </a:p>
                  </a:txBody>
                  <a:tcPr/>
                </a:tc>
                <a:tc>
                  <a:txBody>
                    <a:bodyPr/>
                    <a:lstStyle/>
                    <a:p>
                      <a:r>
                        <a:rPr lang="en-GB" u="sng" dirty="0" smtClean="0"/>
                        <a:t>Lesson 2</a:t>
                      </a:r>
                      <a:r>
                        <a:rPr lang="en-GB" dirty="0" smtClean="0"/>
                        <a:t>: </a:t>
                      </a:r>
                      <a:r>
                        <a:rPr lang="en-GB" sz="1100" u="none" baseline="0" dirty="0" smtClean="0"/>
                        <a:t>Literacy shed Lesson 2</a:t>
                      </a:r>
                      <a:endParaRPr lang="en-GB" sz="1100" u="none" dirty="0" smtClean="0"/>
                    </a:p>
                    <a:p>
                      <a:r>
                        <a:rPr lang="en-GB" sz="1200" u="sng" baseline="0" dirty="0" smtClean="0"/>
                        <a:t>Intro: </a:t>
                      </a:r>
                      <a:r>
                        <a:rPr lang="en-GB" sz="800" u="none" baseline="0" dirty="0" smtClean="0"/>
                        <a:t>Read chapter 7 </a:t>
                      </a:r>
                      <a:r>
                        <a:rPr lang="en-US" sz="800" u="none" baseline="0" dirty="0" smtClean="0"/>
                        <a:t>Resource 2a - discuss the similarities and differences. Resource 2b - Which picture is the scene where the paragraph is set? Why is it difficult to tell? Read  second paragraph - which picture was being described. Which words and phrases gave the most clues about the atmosphere? Resource 2c and ask them which pictures they would be best to describe.</a:t>
                      </a:r>
                      <a:endParaRPr lang="en-GB" sz="800" u="none" baseline="0" dirty="0" smtClean="0"/>
                    </a:p>
                    <a:p>
                      <a:r>
                        <a:rPr lang="en-GB" sz="1200" u="sng" baseline="0" dirty="0" smtClean="0"/>
                        <a:t>Grammar</a:t>
                      </a:r>
                      <a:r>
                        <a:rPr lang="en-GB" sz="1200" u="none" baseline="0" dirty="0" smtClean="0"/>
                        <a:t>: </a:t>
                      </a:r>
                      <a:r>
                        <a:rPr lang="en-GB" sz="800" u="none" baseline="0" dirty="0" smtClean="0"/>
                        <a:t>Look at pictures and </a:t>
                      </a:r>
                      <a:r>
                        <a:rPr lang="en-US" sz="800" u="none" baseline="0" dirty="0" smtClean="0"/>
                        <a:t>collect words and phrases e.g. adjectives - ancient, corroded; verbs – snaking, coiling; expanded noun phrases – corroded jet-black metal railings with savage metal spike; preposition phrases – </a:t>
                      </a:r>
                      <a:r>
                        <a:rPr lang="en-US" sz="800" u="none" baseline="0" dirty="0" err="1" smtClean="0"/>
                        <a:t>spiralling</a:t>
                      </a:r>
                      <a:r>
                        <a:rPr lang="en-US" sz="800" u="none" baseline="0" dirty="0" smtClean="0"/>
                        <a:t> ominously into the depths simile/metaphor – a coiled metal viper. Ask children to work in small mixed-ability teams to collect ideas for each picture on resource 2e</a:t>
                      </a:r>
                      <a:endParaRPr lang="en-GB" sz="800" u="none" baseline="0" dirty="0" smtClean="0"/>
                    </a:p>
                    <a:p>
                      <a:r>
                        <a:rPr lang="en-GB" sz="1200" u="sng" baseline="0" dirty="0" err="1" smtClean="0"/>
                        <a:t>Oracy</a:t>
                      </a:r>
                      <a:r>
                        <a:rPr lang="en-GB" sz="1200" u="sng" baseline="0" dirty="0" smtClean="0"/>
                        <a:t>: </a:t>
                      </a:r>
                      <a:r>
                        <a:rPr lang="en-GB" sz="800" u="none" baseline="0" dirty="0" smtClean="0"/>
                        <a:t>Justify their answers when discussing resource sheets 2a/2b/2c</a:t>
                      </a:r>
                    </a:p>
                    <a:p>
                      <a:r>
                        <a:rPr lang="en-GB" sz="1200" u="sng" dirty="0" smtClean="0"/>
                        <a:t>Mighty Write: </a:t>
                      </a:r>
                      <a:r>
                        <a:rPr lang="en-GB" sz="800" u="none" dirty="0" smtClean="0"/>
                        <a:t>Share write then </a:t>
                      </a:r>
                      <a:r>
                        <a:rPr lang="en-GB" sz="800" u="none" dirty="0" err="1" smtClean="0"/>
                        <a:t>chn</a:t>
                      </a:r>
                      <a:r>
                        <a:rPr lang="en-GB" sz="800" u="none" dirty="0" smtClean="0"/>
                        <a:t> write </a:t>
                      </a:r>
                      <a:r>
                        <a:rPr lang="en-US" sz="800" u="none" dirty="0" smtClean="0"/>
                        <a:t>a descriptive paragraph describing the cave where prisoner 42 is being kept, using resource 2e as a prompt</a:t>
                      </a:r>
                      <a:endParaRPr lang="en-GB" sz="800" u="none" dirty="0" smtClean="0"/>
                    </a:p>
                    <a:p>
                      <a:r>
                        <a:rPr lang="en-GB" sz="1200" u="sng" baseline="0" dirty="0" smtClean="0"/>
                        <a:t>Vocabulary: </a:t>
                      </a:r>
                      <a:r>
                        <a:rPr lang="en-GB" sz="800" u="none" baseline="0" dirty="0" smtClean="0"/>
                        <a:t>immortal  realm  proficiently indignant  simultaneously  exhilarating  reasoned  desolate  distinguish  embrace  fragile  obligation accustomed  inconclusive</a:t>
                      </a:r>
                      <a:endParaRPr lang="en-GB" sz="800" u="none" dirty="0" smtClean="0"/>
                    </a:p>
                    <a:p>
                      <a:endParaRPr lang="en-GB" dirty="0"/>
                    </a:p>
                  </a:txBody>
                  <a:tcPr/>
                </a:tc>
                <a:tc>
                  <a:txBody>
                    <a:bodyPr/>
                    <a:lstStyle/>
                    <a:p>
                      <a:r>
                        <a:rPr lang="en-GB" u="sng" dirty="0" smtClean="0"/>
                        <a:t>Lesson 3</a:t>
                      </a:r>
                      <a:r>
                        <a:rPr lang="en-GB" dirty="0" smtClean="0"/>
                        <a:t>: </a:t>
                      </a:r>
                      <a:r>
                        <a:rPr lang="en-GB" sz="1100" u="none" baseline="0" dirty="0" smtClean="0"/>
                        <a:t>Literacy shed Lesson 3</a:t>
                      </a:r>
                      <a:endParaRPr lang="en-GB" sz="1100" u="none" dirty="0" smtClean="0"/>
                    </a:p>
                    <a:p>
                      <a:r>
                        <a:rPr lang="en-GB" sz="1200" u="sng" baseline="0" dirty="0" smtClean="0"/>
                        <a:t>Intro: </a:t>
                      </a:r>
                      <a:r>
                        <a:rPr lang="en-GB" sz="800" u="none" baseline="0" dirty="0" smtClean="0"/>
                        <a:t>Look at </a:t>
                      </a:r>
                      <a:r>
                        <a:rPr lang="en-US" sz="800" u="none" baseline="0" dirty="0" smtClean="0"/>
                        <a:t>image on resource 3a. </a:t>
                      </a:r>
                      <a:r>
                        <a:rPr lang="en-US" sz="800" u="none" baseline="0" dirty="0" err="1" smtClean="0"/>
                        <a:t>Chn</a:t>
                      </a:r>
                      <a:r>
                        <a:rPr lang="en-US" sz="800" u="none" baseline="0" dirty="0" smtClean="0"/>
                        <a:t>  close their eyes listen to sound effects of a cave .Slowly describe moving through the cave towards prisoner 42. Stations using images from resource 3b. </a:t>
                      </a:r>
                      <a:r>
                        <a:rPr lang="en-US" sz="800" u="none" baseline="0" dirty="0" err="1" smtClean="0"/>
                        <a:t>Chn</a:t>
                      </a:r>
                      <a:r>
                        <a:rPr lang="en-US" sz="800" u="none" baseline="0" dirty="0" smtClean="0"/>
                        <a:t> use post it notes to record words and phrases at each of the senses stations. Read resource 3c. Discuss how the writer has used the five senses to create an image. </a:t>
                      </a:r>
                      <a:endParaRPr lang="en-GB" sz="800" u="none" baseline="0" dirty="0" smtClean="0"/>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Use synonyms, antonyms and generalisations to create cohesion Activity 2.26: Linking ideas </a:t>
                      </a:r>
                    </a:p>
                    <a:p>
                      <a:r>
                        <a:rPr lang="en-US" sz="800" u="none" baseline="0" dirty="0" smtClean="0"/>
                        <a:t> Discuss the vocabulary choices that have been when describing the cave e.g. penetrating, plunged, eerie and compare them to those being used to describe Virgo’s light (ethereal, soft, illuminated). How does this switch in tone make the reader feel about Virgo</a:t>
                      </a:r>
                      <a:endParaRPr lang="en-GB" sz="800" u="none" baseline="0" dirty="0" smtClean="0"/>
                    </a:p>
                    <a:p>
                      <a:r>
                        <a:rPr lang="en-GB" sz="1200" u="sng" baseline="0" dirty="0" err="1" smtClean="0"/>
                        <a:t>Oracy</a:t>
                      </a:r>
                      <a:r>
                        <a:rPr lang="en-GB" sz="1200" u="sng" baseline="0" dirty="0" smtClean="0"/>
                        <a:t>:  </a:t>
                      </a:r>
                      <a:r>
                        <a:rPr lang="en-GB" sz="800" u="none" baseline="0" dirty="0" smtClean="0"/>
                        <a:t>Describing their senses as they move through the cave</a:t>
                      </a:r>
                    </a:p>
                    <a:p>
                      <a:r>
                        <a:rPr lang="en-GB" sz="1200" u="sng" dirty="0" smtClean="0"/>
                        <a:t>Mighty Write: </a:t>
                      </a:r>
                      <a:r>
                        <a:rPr lang="en-GB" sz="800" u="none" dirty="0" smtClean="0"/>
                        <a:t>Share write then </a:t>
                      </a:r>
                      <a:r>
                        <a:rPr lang="en-GB" sz="800" u="none" dirty="0" err="1" smtClean="0"/>
                        <a:t>chn</a:t>
                      </a:r>
                      <a:r>
                        <a:rPr lang="en-GB" sz="800" u="none" dirty="0" smtClean="0"/>
                        <a:t> write</a:t>
                      </a:r>
                      <a:r>
                        <a:rPr lang="en-GB" sz="800" u="none" baseline="0" dirty="0" smtClean="0"/>
                        <a:t> </a:t>
                      </a:r>
                      <a:r>
                        <a:rPr lang="en-US" sz="800" u="none" dirty="0" smtClean="0"/>
                        <a:t>a descriptive paragraph about the children entering the cave, using the acronym SHAMPOO to help include elements of figurative language to aid imagery.</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unscathed  piercing  absurd  haughtily  deluded  restored  babbled  ventured  regardless  tedious  nonchalantly  aroma  entitled  begrudgingly  hollered  summoning  yanking </a:t>
                      </a:r>
                    </a:p>
                    <a:p>
                      <a:endParaRPr lang="en-GB" dirty="0"/>
                    </a:p>
                  </a:txBody>
                  <a:tcPr/>
                </a:tc>
              </a:tr>
              <a:tr h="55625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u="sng" dirty="0" smtClean="0"/>
                        <a:t>Lesson 4: </a:t>
                      </a:r>
                      <a:r>
                        <a:rPr lang="en-GB" sz="1100" u="none" baseline="0" dirty="0" smtClean="0"/>
                        <a:t>Literacy shed Lesson  4</a:t>
                      </a:r>
                      <a:endParaRPr lang="en-GB" sz="1100" u="none" dirty="0" smtClean="0"/>
                    </a:p>
                    <a:p>
                      <a:r>
                        <a:rPr lang="en-GB" sz="1200" u="sng" baseline="0" dirty="0" smtClean="0"/>
                        <a:t>Intro: </a:t>
                      </a:r>
                      <a:r>
                        <a:rPr lang="en-US" sz="800" u="none" baseline="0" dirty="0" smtClean="0"/>
                        <a:t>Give some groups resource 4b and some groups 4c. Ask the children to select one reader to read the narrative aloud to the group. Think about the rhythm of the narrative read in the starter. How could the piece they have just read/listened to be improved? How many clauses does each sentence have? What could they do to make more complicated multi-clause sentences? (Use subordinating and coordinating conjunctions to link related sentences, use subordinating conjunctions at the start and end of sentences, use parenthesis to embed clauses. How else could they stretch sentences and slow pace? (Expand noun phrases, add adverbials etc.) How could they shorten sentences to raise tension? Split multi-clause sentences by removing conjunctions, shorten noun phrases and omit adverbials</a:t>
                      </a:r>
                      <a:endParaRPr lang="en-GB" sz="800" u="none" baseline="0" dirty="0" smtClean="0"/>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Vary sentence construction/ Use non – finite clauses in subordinate structures Activity 1b.14: How does the eagle eat?</a:t>
                      </a:r>
                    </a:p>
                    <a:p>
                      <a:r>
                        <a:rPr lang="en-GB" sz="800" u="none" baseline="0" dirty="0" smtClean="0"/>
                        <a:t>Different ways sentences are structured – clauses/ conjunctions</a:t>
                      </a:r>
                    </a:p>
                    <a:p>
                      <a:r>
                        <a:rPr lang="en-GB" sz="1200" u="sng" baseline="0" dirty="0" err="1" smtClean="0"/>
                        <a:t>Oracy</a:t>
                      </a:r>
                      <a:r>
                        <a:rPr lang="en-GB" sz="1200" u="sng" baseline="0" dirty="0" smtClean="0"/>
                        <a:t>: </a:t>
                      </a:r>
                      <a:r>
                        <a:rPr lang="en-US" sz="800" u="none" baseline="0" dirty="0" smtClean="0"/>
                        <a:t>Read in an alternative language from the internet. Discuss how they felt throughout - how sentence structure can change the mood and tone of writing</a:t>
                      </a:r>
                      <a:endParaRPr lang="en-GB" sz="800" u="none" baseline="0" dirty="0" smtClean="0"/>
                    </a:p>
                    <a:p>
                      <a:r>
                        <a:rPr lang="en-GB" sz="1200" u="sng" dirty="0" smtClean="0"/>
                        <a:t>Mighty Write:</a:t>
                      </a:r>
                      <a:r>
                        <a:rPr lang="en-GB" sz="800" u="none" dirty="0" smtClean="0"/>
                        <a:t> </a:t>
                      </a:r>
                      <a:r>
                        <a:rPr lang="en-US" sz="800" u="none" dirty="0" smtClean="0"/>
                        <a:t>Using chapter 7 as a base for ideas, model write then </a:t>
                      </a:r>
                      <a:r>
                        <a:rPr lang="en-US" sz="800" u="none" dirty="0" err="1" smtClean="0"/>
                        <a:t>chn</a:t>
                      </a:r>
                      <a:r>
                        <a:rPr lang="en-US" sz="800" u="none" dirty="0" smtClean="0"/>
                        <a:t> write a paragraph where some simple sentences are used to build tension and suspense. Include multi and single phrase clauses.</a:t>
                      </a:r>
                      <a:r>
                        <a:rPr lang="en-US" sz="800" u="none" baseline="0" dirty="0" smtClean="0"/>
                        <a:t> Use </a:t>
                      </a:r>
                      <a:r>
                        <a:rPr lang="en-US" sz="800" u="none" dirty="0" smtClean="0"/>
                        <a:t>subordinating conjunctions</a:t>
                      </a:r>
                      <a:r>
                        <a:rPr lang="en-US" sz="800" u="none" baseline="0" dirty="0" smtClean="0"/>
                        <a:t> varying </a:t>
                      </a:r>
                      <a:r>
                        <a:rPr lang="en-US" sz="800" u="none" dirty="0" smtClean="0"/>
                        <a:t>their position within the sentence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endParaRPr lang="en-GB" sz="800" u="none" dirty="0"/>
                    </a:p>
                  </a:txBody>
                  <a:tcPr/>
                </a:tc>
                <a:tc>
                  <a:txBody>
                    <a:bodyPr/>
                    <a:lstStyle/>
                    <a:p>
                      <a:r>
                        <a:rPr lang="en-GB" u="sng" dirty="0" smtClean="0"/>
                        <a:t>Lesson 5</a:t>
                      </a:r>
                      <a:r>
                        <a:rPr lang="en-GB" dirty="0" smtClean="0"/>
                        <a:t>: </a:t>
                      </a:r>
                      <a:r>
                        <a:rPr lang="en-GB" sz="1100" u="none" baseline="0" dirty="0" smtClean="0"/>
                        <a:t>Literacy shed Lesson 5</a:t>
                      </a:r>
                      <a:endParaRPr lang="en-GB" sz="1100" u="none" dirty="0" smtClean="0"/>
                    </a:p>
                    <a:p>
                      <a:r>
                        <a:rPr lang="en-GB" sz="1200" u="sng" baseline="0" dirty="0" smtClean="0"/>
                        <a:t>Intro: Look at </a:t>
                      </a:r>
                      <a:r>
                        <a:rPr lang="en-US" sz="800" u="none" baseline="0" dirty="0" smtClean="0"/>
                        <a:t>resource 5a – </a:t>
                      </a:r>
                      <a:r>
                        <a:rPr lang="en-US" sz="800" u="none" baseline="0" dirty="0" err="1" smtClean="0"/>
                        <a:t>chn</a:t>
                      </a:r>
                      <a:r>
                        <a:rPr lang="en-US" sz="800" u="none" baseline="0" dirty="0" smtClean="0"/>
                        <a:t> describe what the person in each picture is feeling. – find synonyms .  </a:t>
                      </a:r>
                      <a:r>
                        <a:rPr lang="en-US" sz="800" u="none" baseline="0" dirty="0" err="1" smtClean="0"/>
                        <a:t>Chn</a:t>
                      </a:r>
                      <a:r>
                        <a:rPr lang="en-US" sz="800" u="none" baseline="0" dirty="0" smtClean="0"/>
                        <a:t> complete resource 5b with more precise abstract nouns. Resource 5c  - share the sentences and model to children how to create a clearer idea of emotion. Create a timeline of events as Virgo and Elliot enter the cave. Add thoughts and feelings to the timeline</a:t>
                      </a:r>
                      <a:endParaRPr lang="en-GB" sz="800" u="none" baseline="0" dirty="0" smtClean="0"/>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Use synonyms, antonyms and generalisations to create cohesion Activity 2.28: Opposites </a:t>
                      </a:r>
                      <a:endParaRPr lang="en-GB" sz="800" u="none" baseline="0" dirty="0" smtClean="0"/>
                    </a:p>
                    <a:p>
                      <a:r>
                        <a:rPr lang="en-GB" sz="1200" u="sng" baseline="0" dirty="0" err="1" smtClean="0"/>
                        <a:t>Oracy</a:t>
                      </a:r>
                      <a:r>
                        <a:rPr lang="en-GB" sz="1200" u="sng" baseline="0" dirty="0" smtClean="0"/>
                        <a:t>: </a:t>
                      </a:r>
                      <a:r>
                        <a:rPr lang="en-US" sz="800" u="none" baseline="0" dirty="0" err="1" smtClean="0"/>
                        <a:t>Chn</a:t>
                      </a:r>
                      <a:r>
                        <a:rPr lang="en-US" sz="800" u="none" baseline="0" dirty="0" smtClean="0"/>
                        <a:t> in groups of four act out the timeline. The fourth member in the group is to act as a photographer. At significant parts of the story, the photographer shouts “snap” to freeze the scene. At each freeze, the children consider the story from Prisoner 42’s perspective – what can he see and hear at this point? When does he </a:t>
                      </a:r>
                      <a:r>
                        <a:rPr lang="en-US" sz="800" u="none" baseline="0" dirty="0" err="1" smtClean="0"/>
                        <a:t>realise</a:t>
                      </a:r>
                      <a:r>
                        <a:rPr lang="en-US" sz="800" u="none" baseline="0" dirty="0" smtClean="0"/>
                        <a:t> that the children are there? What is he aware of? What is he thinking? What does he feel? In small groups, the children act at the chapter, taking “snapshots” throughout the scene.</a:t>
                      </a:r>
                      <a:endParaRPr lang="en-GB" sz="800" u="none" baseline="0" dirty="0" smtClean="0"/>
                    </a:p>
                    <a:p>
                      <a:r>
                        <a:rPr lang="en-GB" sz="1200" u="sng" dirty="0" smtClean="0"/>
                        <a:t>Mighty Write:  </a:t>
                      </a:r>
                      <a:r>
                        <a:rPr lang="en-GB" sz="800" u="none" dirty="0" err="1" smtClean="0"/>
                        <a:t>Chn</a:t>
                      </a:r>
                      <a:r>
                        <a:rPr lang="en-GB" sz="800" u="none" dirty="0" smtClean="0"/>
                        <a:t> create </a:t>
                      </a:r>
                      <a:r>
                        <a:rPr lang="en-US" sz="800" u="none" dirty="0" smtClean="0"/>
                        <a:t>a timeline of events for Prisoner 42 on resource 5e. Add to the timeline the thoughts (the thought bubbles) and feelings (the hearts) that the prisoner may be having. Annotate the timeline with words and phrases that could be used.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Antonyms and synonyms generated  from the lesson</a:t>
                      </a:r>
                      <a:endParaRPr lang="en-GB" sz="800" u="none" dirty="0" smtClean="0"/>
                    </a:p>
                    <a:p>
                      <a:r>
                        <a:rPr lang="en-GB" dirty="0" smtClean="0"/>
                        <a:t> </a:t>
                      </a:r>
                      <a:endParaRPr lang="en-GB" dirty="0"/>
                    </a:p>
                  </a:txBody>
                  <a:tcPr/>
                </a:tc>
                <a:tc>
                  <a:txBody>
                    <a:bodyPr/>
                    <a:lstStyle/>
                    <a:p>
                      <a:r>
                        <a:rPr lang="en-GB" u="sng" dirty="0" smtClean="0"/>
                        <a:t>Lesson 6</a:t>
                      </a:r>
                      <a:r>
                        <a:rPr lang="en-GB" dirty="0" smtClean="0"/>
                        <a:t>:</a:t>
                      </a:r>
                      <a:r>
                        <a:rPr lang="en-GB" sz="1100" u="none" dirty="0" smtClean="0"/>
                        <a:t> </a:t>
                      </a:r>
                      <a:r>
                        <a:rPr lang="en-GB" sz="1100" u="none" baseline="0" dirty="0" smtClean="0"/>
                        <a:t>Literacy shed Lesson 6</a:t>
                      </a:r>
                      <a:endParaRPr lang="en-GB" sz="1100" u="none" dirty="0" smtClean="0"/>
                    </a:p>
                    <a:p>
                      <a:r>
                        <a:rPr lang="en-GB" sz="1200" u="sng" baseline="0" dirty="0" smtClean="0"/>
                        <a:t>Intro:</a:t>
                      </a:r>
                      <a:r>
                        <a:rPr lang="en-US" sz="1200" u="sng" baseline="0" dirty="0" smtClean="0"/>
                        <a:t> </a:t>
                      </a:r>
                      <a:r>
                        <a:rPr lang="en-US" sz="800" u="none" baseline="0" dirty="0" smtClean="0"/>
                        <a:t>Resource 6a -  find errors and edit the task. Resource 6b –  edit then discuss what further information is needed -  share write adding thoughts and feelings of the characters. </a:t>
                      </a:r>
                    </a:p>
                    <a:p>
                      <a:r>
                        <a:rPr lang="en-GB" sz="800" u="none" baseline="0" dirty="0" smtClean="0"/>
                        <a:t>Resource 6c – discuss balance of action and dialogue. Identify  how the dialogue advances both the character and action.</a:t>
                      </a:r>
                    </a:p>
                    <a:p>
                      <a:r>
                        <a:rPr lang="en-US" sz="800" u="none" baseline="0" dirty="0" smtClean="0"/>
                        <a:t>Resource 6d – </a:t>
                      </a:r>
                      <a:r>
                        <a:rPr lang="en-US" sz="800" u="none" baseline="0" dirty="0" err="1" smtClean="0"/>
                        <a:t>chn</a:t>
                      </a:r>
                      <a:r>
                        <a:rPr lang="en-US" sz="800" u="none" baseline="0" dirty="0" smtClean="0"/>
                        <a:t> annotate the text with partner</a:t>
                      </a:r>
                      <a:endParaRPr lang="en-GB" sz="800" u="none" baseline="0" dirty="0" smtClean="0"/>
                    </a:p>
                    <a:p>
                      <a:r>
                        <a:rPr lang="en-GB" sz="1200" u="sng" baseline="0" dirty="0" smtClean="0"/>
                        <a:t>Grammar</a:t>
                      </a:r>
                      <a:r>
                        <a:rPr lang="en-GB" sz="1200" u="none" baseline="0" dirty="0" smtClean="0"/>
                        <a:t>: </a:t>
                      </a:r>
                      <a:r>
                        <a:rPr lang="en-GB" sz="800" u="none" baseline="0" dirty="0" smtClean="0"/>
                        <a:t>Punctuating direct speech accurately.</a:t>
                      </a:r>
                    </a:p>
                    <a:p>
                      <a:r>
                        <a:rPr lang="en-GB" sz="1200" u="sng" baseline="0" dirty="0" err="1" smtClean="0"/>
                        <a:t>Oracy</a:t>
                      </a:r>
                      <a:r>
                        <a:rPr lang="en-GB" sz="1200" u="sng" baseline="0" dirty="0" smtClean="0"/>
                        <a:t>: </a:t>
                      </a:r>
                      <a:r>
                        <a:rPr lang="en-GB" sz="800" u="none" baseline="0" dirty="0" smtClean="0"/>
                        <a:t>Discuss emotions of the characters</a:t>
                      </a:r>
                    </a:p>
                    <a:p>
                      <a:r>
                        <a:rPr lang="en-GB" sz="1200" u="sng" dirty="0" smtClean="0"/>
                        <a:t>Extended Write: </a:t>
                      </a:r>
                      <a:r>
                        <a:rPr lang="en-US" sz="800" u="none" dirty="0" err="1" smtClean="0"/>
                        <a:t>Chn</a:t>
                      </a:r>
                      <a:r>
                        <a:rPr lang="en-US" sz="800" u="none" dirty="0" smtClean="0"/>
                        <a:t> write a dialogue between the 3 characters, showing what they could have said when they first meet each other</a:t>
                      </a:r>
                      <a:r>
                        <a:rPr lang="en-US" sz="800" u="none" baseline="0" dirty="0" smtClean="0"/>
                        <a:t> using g</a:t>
                      </a:r>
                      <a:r>
                        <a:rPr lang="en-US" sz="800" u="none" dirty="0" smtClean="0"/>
                        <a:t>rammar and vocabulary choices carefully to help reflect each character. Use resource 6e to support writing reporting clauses.</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Chapter 7- wisdom  clobbered  retorted  hauling  continuation  conceded  looming  summoning  scanned  spectral  pitiful  emaciated  crevices  gesturing  mournfully  halting  eternal  reverberated  angular  swathed  seared  drawled  deftly  gratitude  dismissal  teetered  seethed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r h="1745684">
                <a:tc>
                  <a:txBody>
                    <a:bodyPr/>
                    <a:lstStyle/>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8059972"/>
        </p:xfrm>
        <a:graphic>
          <a:graphicData uri="http://schemas.openxmlformats.org/drawingml/2006/table">
            <a:tbl>
              <a:tblPr firstRow="1" bandRow="1">
                <a:tableStyleId>{5C22544A-7EE6-4342-B048-85BDC9FD1C3A}</a:tableStyleId>
              </a:tblPr>
              <a:tblGrid>
                <a:gridCol w="3048000"/>
                <a:gridCol w="3048000"/>
                <a:gridCol w="3048000"/>
              </a:tblGrid>
              <a:tr h="698326">
                <a:tc gridSpan="3">
                  <a:txBody>
                    <a:bodyPr/>
                    <a:lstStyle/>
                    <a:p>
                      <a:r>
                        <a:rPr lang="en-GB" sz="2400" dirty="0" smtClean="0"/>
                        <a:t>English Text:</a:t>
                      </a:r>
                      <a:r>
                        <a:rPr lang="en-GB" sz="2400" baseline="0" dirty="0" smtClean="0"/>
                        <a:t> Who Let The Gods Out</a:t>
                      </a:r>
                      <a:endParaRPr lang="en-GB" sz="2400" dirty="0"/>
                    </a:p>
                  </a:txBody>
                  <a:tcPr/>
                </a:tc>
                <a:tc hMerge="1">
                  <a:txBody>
                    <a:bodyPr/>
                    <a:lstStyle/>
                    <a:p>
                      <a:endParaRPr lang="en-GB" dirty="0"/>
                    </a:p>
                  </a:txBody>
                  <a:tcPr/>
                </a:tc>
                <a:tc hMerge="1">
                  <a:txBody>
                    <a:bodyPr/>
                    <a:lstStyle/>
                    <a:p>
                      <a:endParaRPr lang="en-GB" dirty="0"/>
                    </a:p>
                  </a:txBody>
                  <a:tcPr/>
                </a:tc>
              </a:tr>
              <a:tr h="2176028">
                <a:tc>
                  <a:txBody>
                    <a:bodyPr/>
                    <a:lstStyle/>
                    <a:p>
                      <a:r>
                        <a:rPr lang="en-GB" u="sng" dirty="0" smtClean="0"/>
                        <a:t>Lesson</a:t>
                      </a:r>
                      <a:r>
                        <a:rPr lang="en-GB" u="sng" baseline="0" dirty="0" smtClean="0"/>
                        <a:t> 7:</a:t>
                      </a:r>
                      <a:r>
                        <a:rPr lang="en-GB" sz="1100" u="sng" baseline="0" dirty="0" smtClean="0"/>
                        <a:t> </a:t>
                      </a:r>
                      <a:r>
                        <a:rPr lang="en-GB" sz="1100" u="none" baseline="0" dirty="0" smtClean="0"/>
                        <a:t>Literacy shed Lesson 7</a:t>
                      </a:r>
                      <a:endParaRPr lang="en-GB" sz="1100" u="sng" baseline="0" dirty="0" smtClean="0"/>
                    </a:p>
                    <a:p>
                      <a:r>
                        <a:rPr lang="en-GB" sz="1200" u="sng" baseline="0" dirty="0" smtClean="0"/>
                        <a:t>Intro: </a:t>
                      </a:r>
                      <a:r>
                        <a:rPr lang="en-US" sz="1200" u="sng" baseline="0" dirty="0" smtClean="0"/>
                        <a:t> </a:t>
                      </a:r>
                      <a:r>
                        <a:rPr lang="en-US" sz="800" u="none" baseline="0" dirty="0" smtClean="0"/>
                        <a:t>Resource 7a. Discuss strengths/weaknesses. Resource 7c.- </a:t>
                      </a:r>
                      <a:r>
                        <a:rPr lang="en-US" sz="800" u="none" baseline="0" dirty="0" err="1" smtClean="0"/>
                        <a:t>chn</a:t>
                      </a:r>
                      <a:r>
                        <a:rPr lang="en-US" sz="800" u="none" baseline="0" dirty="0" smtClean="0"/>
                        <a:t> underline/highlight the different kinds of sentence starters. </a:t>
                      </a:r>
                    </a:p>
                    <a:p>
                      <a:r>
                        <a:rPr lang="en-US" sz="800" u="none" baseline="0" dirty="0" smtClean="0"/>
                        <a:t>Use resource 7d to collect initial ideas for DADWAVERS sentences to describe Prisoner 42 hearing the Heel Stone slam shut. Share good examples with the class. </a:t>
                      </a:r>
                      <a:endParaRPr lang="en-GB" sz="800" u="none" baseline="0" dirty="0" smtClean="0"/>
                    </a:p>
                    <a:p>
                      <a:r>
                        <a:rPr lang="en-GB" sz="1200" u="sng" baseline="0" dirty="0" smtClean="0"/>
                        <a:t>Grammar</a:t>
                      </a:r>
                      <a:r>
                        <a:rPr lang="en-GB" sz="1200" u="none" baseline="0" dirty="0" smtClean="0"/>
                        <a:t>: </a:t>
                      </a:r>
                      <a:r>
                        <a:rPr lang="en-GB" sz="800" u="none" baseline="0" dirty="0" smtClean="0"/>
                        <a:t>Revise sentence openers- </a:t>
                      </a:r>
                      <a:r>
                        <a:rPr lang="en-US" sz="800" u="none" baseline="0" dirty="0" smtClean="0"/>
                        <a:t>DADWAVERS using resource 7b.</a:t>
                      </a:r>
                    </a:p>
                    <a:p>
                      <a:r>
                        <a:rPr lang="en-GB" sz="1200" u="sng" baseline="0" dirty="0" err="1" smtClean="0"/>
                        <a:t>Oracy</a:t>
                      </a:r>
                      <a:r>
                        <a:rPr lang="en-GB" sz="1200" u="sng" baseline="0" dirty="0" smtClean="0"/>
                        <a:t>: </a:t>
                      </a:r>
                      <a:r>
                        <a:rPr lang="en-GB" sz="800" u="none" baseline="0" dirty="0" smtClean="0"/>
                        <a:t>Discussing effectiveness of text</a:t>
                      </a:r>
                    </a:p>
                    <a:p>
                      <a:r>
                        <a:rPr lang="en-GB" sz="1200" u="sng" dirty="0" smtClean="0"/>
                        <a:t>Mighty Write: </a:t>
                      </a:r>
                      <a:r>
                        <a:rPr lang="en-US" sz="800" u="none" dirty="0" smtClean="0"/>
                        <a:t>Explain</a:t>
                      </a:r>
                      <a:r>
                        <a:rPr lang="en-US" sz="800" u="none" baseline="0" dirty="0" smtClean="0"/>
                        <a:t> to</a:t>
                      </a:r>
                      <a:r>
                        <a:rPr lang="en-US" sz="800" u="none" dirty="0" smtClean="0"/>
                        <a:t> the children to their independent writing task challenge, which they will undertake in lesson eight: they are going to rewrite chapter seven with Prisoner 42 as the focus character. Children are to continue the writing used in the lesson input, using a range of sentence openers to describe the Prisoner 42 seeing and meeting the children. </a:t>
                      </a:r>
                      <a:endParaRPr lang="en-GB" sz="800" u="none" dirty="0" smtClean="0"/>
                    </a:p>
                    <a:p>
                      <a:r>
                        <a:rPr lang="en-GB" sz="1200" u="sng" baseline="0" dirty="0" smtClean="0"/>
                        <a:t>Vocabulary: </a:t>
                      </a:r>
                      <a:r>
                        <a:rPr lang="en-GB" sz="800" u="none" baseline="0" dirty="0" smtClean="0"/>
                        <a:t>Revise all from chapter 7</a:t>
                      </a:r>
                    </a:p>
                    <a:p>
                      <a:endParaRPr lang="en-GB" sz="1400" u="sng" dirty="0"/>
                    </a:p>
                  </a:txBody>
                  <a:tcPr/>
                </a:tc>
                <a:tc>
                  <a:txBody>
                    <a:bodyPr/>
                    <a:lstStyle/>
                    <a:p>
                      <a:r>
                        <a:rPr lang="en-GB" u="sng" dirty="0" smtClean="0"/>
                        <a:t>Lesson 8</a:t>
                      </a:r>
                      <a:r>
                        <a:rPr lang="en-GB" dirty="0" smtClean="0"/>
                        <a:t>: </a:t>
                      </a:r>
                      <a:r>
                        <a:rPr lang="en-GB" sz="1100" u="none" baseline="0" dirty="0" smtClean="0"/>
                        <a:t>Literacy shed Lesson 8</a:t>
                      </a:r>
                      <a:endParaRPr lang="en-GB" sz="1100" u="none" dirty="0" smtClean="0"/>
                    </a:p>
                    <a:p>
                      <a:r>
                        <a:rPr lang="en-GB" sz="1200" u="sng" baseline="0" dirty="0" smtClean="0"/>
                        <a:t>Intro: </a:t>
                      </a:r>
                      <a:r>
                        <a:rPr lang="en-US" sz="800" u="none" baseline="0" dirty="0" err="1" smtClean="0"/>
                        <a:t>Chn</a:t>
                      </a:r>
                      <a:r>
                        <a:rPr lang="en-US" sz="800" u="none" baseline="0" dirty="0" smtClean="0"/>
                        <a:t> work in pairs - resource 8a and the other 8b. Describe their image to their partner - (adjectives, expanded noun phrases, preposition phrases, adverbials of manner/place)</a:t>
                      </a:r>
                    </a:p>
                    <a:p>
                      <a:r>
                        <a:rPr lang="en-US" sz="800" u="none" baseline="0" dirty="0" smtClean="0"/>
                        <a:t>Resource 8c - model write what each box could contain.</a:t>
                      </a:r>
                      <a:endParaRPr lang="en-GB" sz="800" u="none" baseline="0" dirty="0" smtClean="0"/>
                    </a:p>
                    <a:p>
                      <a:r>
                        <a:rPr lang="en-GB" sz="1200" u="sng" baseline="0" dirty="0" smtClean="0"/>
                        <a:t>Grammar</a:t>
                      </a:r>
                      <a:r>
                        <a:rPr lang="en-GB" sz="1200" u="none" baseline="0" dirty="0" smtClean="0"/>
                        <a:t>: </a:t>
                      </a:r>
                      <a:r>
                        <a:rPr lang="en-GB" sz="800" u="none" baseline="0" dirty="0" smtClean="0"/>
                        <a:t>Revise adverbials NNG: </a:t>
                      </a:r>
                      <a:r>
                        <a:rPr lang="en-GB" sz="800" kern="1200" dirty="0" smtClean="0">
                          <a:solidFill>
                            <a:schemeClr val="dk1"/>
                          </a:solidFill>
                          <a:latin typeface="+mn-lt"/>
                          <a:ea typeface="+mn-ea"/>
                          <a:cs typeface="+mn-cs"/>
                        </a:rPr>
                        <a:t>Understand adverbs and adverbials maintain cohesion across a text Activity 3.22: Links within texts(2)</a:t>
                      </a:r>
                      <a:endParaRPr lang="en-GB" sz="800" u="none" baseline="0" dirty="0" smtClean="0"/>
                    </a:p>
                    <a:p>
                      <a:r>
                        <a:rPr lang="en-GB" sz="1200" u="sng" baseline="0" dirty="0" err="1" smtClean="0"/>
                        <a:t>Oracy</a:t>
                      </a:r>
                      <a:r>
                        <a:rPr lang="en-GB" sz="1200" u="sng" baseline="0" dirty="0" smtClean="0"/>
                        <a:t>: </a:t>
                      </a:r>
                      <a:r>
                        <a:rPr lang="en-GB" sz="800" u="none" baseline="0" dirty="0" smtClean="0"/>
                        <a:t>Describing image to partner. </a:t>
                      </a:r>
                      <a:r>
                        <a:rPr lang="en-US" sz="800" u="none" baseline="0" dirty="0" smtClean="0"/>
                        <a:t>. Discuss which types of words and phrases were particularly effective at portraying the scene</a:t>
                      </a:r>
                      <a:endParaRPr lang="en-GB" sz="800" u="none" baseline="0" dirty="0" smtClean="0"/>
                    </a:p>
                    <a:p>
                      <a:r>
                        <a:rPr lang="en-GB" sz="1200" u="sng" dirty="0" smtClean="0"/>
                        <a:t>Mighty Write:  </a:t>
                      </a:r>
                      <a:r>
                        <a:rPr lang="en-US" sz="800" u="none" dirty="0" smtClean="0"/>
                        <a:t>Fill in resource 8c with information to assist them in the writing of their narrative. If children finish their planning, allow them time to begin their writing.</a:t>
                      </a:r>
                      <a:endParaRPr lang="en-GB" sz="800" u="none" dirty="0" smtClean="0"/>
                    </a:p>
                    <a:p>
                      <a:r>
                        <a:rPr lang="en-GB" sz="1200" u="sng" baseline="0" dirty="0" smtClean="0"/>
                        <a:t>Vocabulary: </a:t>
                      </a:r>
                      <a:r>
                        <a:rPr lang="en-GB" sz="800" u="none" baseline="0" dirty="0" smtClean="0"/>
                        <a:t>Revise all</a:t>
                      </a:r>
                      <a:endParaRPr lang="en-GB" sz="800" u="none" dirty="0" smtClean="0"/>
                    </a:p>
                    <a:p>
                      <a:endParaRPr lang="en-GB" dirty="0"/>
                    </a:p>
                  </a:txBody>
                  <a:tcPr/>
                </a:tc>
                <a:tc>
                  <a:txBody>
                    <a:bodyPr/>
                    <a:lstStyle/>
                    <a:p>
                      <a:r>
                        <a:rPr lang="en-GB" u="sng" dirty="0" smtClean="0"/>
                        <a:t>Lesson 9</a:t>
                      </a:r>
                      <a:r>
                        <a:rPr lang="en-GB" dirty="0" smtClean="0"/>
                        <a:t>: </a:t>
                      </a:r>
                      <a:r>
                        <a:rPr lang="en-GB" sz="1100" u="none" baseline="0" dirty="0" smtClean="0"/>
                        <a:t>Literacy shed Lesson </a:t>
                      </a:r>
                      <a:endParaRPr lang="en-GB" sz="1100" u="none" dirty="0" smtClean="0"/>
                    </a:p>
                    <a:p>
                      <a:r>
                        <a:rPr lang="en-GB" sz="1200" u="sng" baseline="0" dirty="0" smtClean="0"/>
                        <a:t>Intro: </a:t>
                      </a:r>
                      <a:r>
                        <a:rPr lang="en-US" sz="800" u="none" baseline="0" dirty="0" smtClean="0"/>
                        <a:t>Remind the children of everything they have learnt in this unit: details about the character, using vocabulary to suggest mood and atmosphere, using imagery and figurative language, using sentence structure to build tension, how to show feeling and emotions and how to use dialogue effectively. </a:t>
                      </a:r>
                      <a:endParaRPr lang="en-GB" sz="800" u="none" baseline="0" dirty="0" smtClean="0"/>
                    </a:p>
                    <a:p>
                      <a:r>
                        <a:rPr lang="en-GB" sz="1200" u="sng" baseline="0" dirty="0" smtClean="0"/>
                        <a:t>Grammar</a:t>
                      </a:r>
                      <a:r>
                        <a:rPr lang="en-GB" sz="1200" u="none" baseline="0" dirty="0" smtClean="0"/>
                        <a:t>: </a:t>
                      </a:r>
                      <a:r>
                        <a:rPr lang="en-US" sz="800" u="none" baseline="0" dirty="0" smtClean="0"/>
                        <a:t>Discuss the non-</a:t>
                      </a:r>
                      <a:r>
                        <a:rPr lang="en-US" sz="800" u="none" baseline="0" dirty="0" err="1" smtClean="0"/>
                        <a:t>negotiables</a:t>
                      </a:r>
                      <a:r>
                        <a:rPr lang="en-US" sz="800" u="none" baseline="0" dirty="0" smtClean="0"/>
                        <a:t> of UKS2 writing – Assessment Book</a:t>
                      </a:r>
                      <a:endParaRPr lang="en-GB" sz="800" u="none" baseline="0" dirty="0" smtClean="0"/>
                    </a:p>
                    <a:p>
                      <a:r>
                        <a:rPr lang="en-GB" sz="1200" u="sng" baseline="0" dirty="0" err="1" smtClean="0"/>
                        <a:t>Oracy</a:t>
                      </a:r>
                      <a:r>
                        <a:rPr lang="en-GB" sz="1200" u="sng" baseline="0" dirty="0" smtClean="0"/>
                        <a:t>: </a:t>
                      </a:r>
                      <a:r>
                        <a:rPr lang="en-US" sz="1200" u="sng" baseline="0" dirty="0" smtClean="0"/>
                        <a:t> </a:t>
                      </a:r>
                      <a:r>
                        <a:rPr lang="en-US" sz="800" u="none" baseline="0" dirty="0" smtClean="0"/>
                        <a:t>Talk through their planning with a peer, identifying what the characters might be feeling, thinking and saying at each point of the narrative.</a:t>
                      </a:r>
                      <a:endParaRPr lang="en-GB" sz="800" u="none" baseline="0" dirty="0" smtClean="0"/>
                    </a:p>
                    <a:p>
                      <a:r>
                        <a:rPr lang="en-GB" sz="1200" u="sng" dirty="0" smtClean="0"/>
                        <a:t>Extended Write: </a:t>
                      </a:r>
                      <a:r>
                        <a:rPr lang="en-US" sz="800" u="none" dirty="0" smtClean="0"/>
                        <a:t>Children  work as independently as possible to compose their narrative. Remind the children to use their work from previous lessons to help them.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p>
                    <a:p>
                      <a:endParaRPr lang="en-GB" dirty="0"/>
                    </a:p>
                  </a:txBody>
                  <a:tcPr/>
                </a:tc>
              </a:tr>
              <a:tr h="29032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u="sng" dirty="0" smtClean="0"/>
                        <a:t>Lesson 10: </a:t>
                      </a:r>
                      <a:r>
                        <a:rPr lang="en-GB" sz="1100" u="none" baseline="0" dirty="0" smtClean="0"/>
                        <a:t>Literacy shed Lesson 10</a:t>
                      </a:r>
                      <a:endParaRPr lang="en-GB" sz="1100" u="none" dirty="0" smtClean="0"/>
                    </a:p>
                    <a:p>
                      <a:r>
                        <a:rPr lang="en-GB" sz="1200" u="sng" baseline="0" dirty="0" smtClean="0"/>
                        <a:t>Intro: </a:t>
                      </a:r>
                      <a:r>
                        <a:rPr lang="en-US" sz="800" u="none" baseline="0" dirty="0" smtClean="0"/>
                        <a:t>Give out the resource 10a, the SURPRISES editing sheet. Ask the children to work with a partner and to have a go at editing resource 4b (that was used in lesson 4) by using the SURPRISES sheet. Model the first few steps so that the children can see you using the process. Ask for feedback: what did they change? What did they improve? </a:t>
                      </a:r>
                      <a:endParaRPr lang="en-GB" sz="800" u="none" baseline="0" dirty="0" smtClean="0"/>
                    </a:p>
                    <a:p>
                      <a:r>
                        <a:rPr lang="en-GB" sz="1200" u="sng" baseline="0" dirty="0" smtClean="0"/>
                        <a:t>Grammar</a:t>
                      </a:r>
                      <a:r>
                        <a:rPr lang="en-GB" sz="1200" u="none" baseline="0" dirty="0" smtClean="0"/>
                        <a:t>: </a:t>
                      </a:r>
                      <a:r>
                        <a:rPr lang="en-GB" sz="800" u="none" baseline="0" dirty="0" smtClean="0"/>
                        <a:t>Features on success criteria</a:t>
                      </a:r>
                    </a:p>
                    <a:p>
                      <a:r>
                        <a:rPr lang="en-GB" sz="1200" u="sng" baseline="0" dirty="0" err="1" smtClean="0"/>
                        <a:t>Oracy</a:t>
                      </a:r>
                      <a:r>
                        <a:rPr lang="en-GB" sz="1200" u="sng" baseline="0" dirty="0" smtClean="0"/>
                        <a:t>: </a:t>
                      </a:r>
                      <a:r>
                        <a:rPr lang="en-GB" sz="800" u="none" baseline="0" dirty="0" smtClean="0"/>
                        <a:t>Discuss strengths/ things to be improved</a:t>
                      </a:r>
                    </a:p>
                    <a:p>
                      <a:r>
                        <a:rPr lang="en-GB" sz="1200" u="sng" dirty="0" smtClean="0"/>
                        <a:t>Mighty Write:</a:t>
                      </a:r>
                      <a:r>
                        <a:rPr lang="en-GB" sz="800" u="sng" dirty="0" smtClean="0"/>
                        <a:t> </a:t>
                      </a:r>
                      <a:r>
                        <a:rPr lang="en-US" sz="800" u="none" baseline="0" dirty="0" smtClean="0"/>
                        <a:t>Tell the children they are going to spend time </a:t>
                      </a:r>
                      <a:r>
                        <a:rPr lang="en-US" sz="800" u="none" baseline="0" dirty="0" err="1" smtClean="0"/>
                        <a:t>scrutinising</a:t>
                      </a:r>
                      <a:r>
                        <a:rPr lang="en-US" sz="800" u="none" baseline="0" dirty="0" smtClean="0"/>
                        <a:t> their own work: proof reading, checking for mistakes, editing and making improvements to their first draft.  They are to make changes in a different </a:t>
                      </a:r>
                      <a:r>
                        <a:rPr lang="en-US" sz="800" u="none" baseline="0" dirty="0" err="1" smtClean="0"/>
                        <a:t>colour</a:t>
                      </a:r>
                      <a:r>
                        <a:rPr lang="en-US" sz="800" u="none" baseline="0" dirty="0" smtClean="0"/>
                        <a:t> pen. The task is independent, but they can ask peers or adults for support with certain factors.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add ambitious examples used by the </a:t>
                      </a:r>
                      <a:r>
                        <a:rPr lang="en-GB" sz="800" u="none" baseline="0" dirty="0" err="1" smtClean="0"/>
                        <a:t>chn</a:t>
                      </a:r>
                      <a:endParaRPr lang="en-GB" sz="800" u="none" dirty="0"/>
                    </a:p>
                  </a:txBody>
                  <a:tcPr/>
                </a:tc>
                <a:tc>
                  <a:txBody>
                    <a:bodyPr/>
                    <a:lstStyle/>
                    <a:p>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r h="1745684">
                <a:tc>
                  <a:txBody>
                    <a:bodyPr/>
                    <a:lstStyle/>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4835</TotalTime>
  <Words>13520</Words>
  <Application>Microsoft Office PowerPoint</Application>
  <PresentationFormat>On-screen Show (4:3)</PresentationFormat>
  <Paragraphs>631</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English Read to Write Journey</vt:lpstr>
      <vt:lpstr>Slide 2</vt:lpstr>
      <vt:lpstr>Slide 3</vt:lpstr>
      <vt:lpstr>Instructions</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Topic journey overview Y5</dc:title>
  <dc:creator>User</dc:creator>
  <cp:lastModifiedBy>Teacher</cp:lastModifiedBy>
  <cp:revision>314</cp:revision>
  <dcterms:created xsi:type="dcterms:W3CDTF">2018-01-30T15:51:49Z</dcterms:created>
  <dcterms:modified xsi:type="dcterms:W3CDTF">2021-10-04T16:30:15Z</dcterms:modified>
</cp:coreProperties>
</file>