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70" r:id="rId3"/>
    <p:sldId id="259" r:id="rId4"/>
    <p:sldId id="271" r:id="rId5"/>
    <p:sldId id="265" r:id="rId6"/>
    <p:sldId id="279" r:id="rId7"/>
    <p:sldId id="281" r:id="rId8"/>
    <p:sldId id="272" r:id="rId9"/>
    <p:sldId id="266" r:id="rId10"/>
    <p:sldId id="273" r:id="rId11"/>
    <p:sldId id="267" r:id="rId12"/>
    <p:sldId id="274" r:id="rId13"/>
    <p:sldId id="268" r:id="rId14"/>
    <p:sldId id="275" r:id="rId15"/>
    <p:sldId id="269" r:id="rId16"/>
    <p:sldId id="278" r:id="rId17"/>
    <p:sldId id="277" r:id="rId18"/>
    <p:sldId id="280" r:id="rId19"/>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190" autoAdjust="0"/>
  </p:normalViewPr>
  <p:slideViewPr>
    <p:cSldViewPr>
      <p:cViewPr>
        <p:scale>
          <a:sx n="90" d="100"/>
          <a:sy n="90" d="100"/>
        </p:scale>
        <p:origin x="-816" y="9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9/20/2021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20/09/2021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20/09/2021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z4jJaqHjR_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a:t>English Read to Write Journey</a:t>
            </a:r>
          </a:p>
        </p:txBody>
      </p:sp>
      <p:sp>
        <p:nvSpPr>
          <p:cNvPr id="3" name="Subtitle 2"/>
          <p:cNvSpPr>
            <a:spLocks noGrp="1"/>
          </p:cNvSpPr>
          <p:nvPr>
            <p:ph type="subTitle" idx="1"/>
          </p:nvPr>
        </p:nvSpPr>
        <p:spPr>
          <a:xfrm>
            <a:off x="1403648" y="4437112"/>
            <a:ext cx="6400800" cy="2088232"/>
          </a:xfrm>
        </p:spPr>
        <p:txBody>
          <a:bodyPr>
            <a:normAutofit/>
          </a:bodyPr>
          <a:lstStyle/>
          <a:p>
            <a:r>
              <a:rPr lang="en-GB" sz="4800" dirty="0">
                <a:solidFill>
                  <a:schemeClr val="tx1"/>
                </a:solidFill>
              </a:rPr>
              <a:t>YR</a:t>
            </a: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2000232" cy="6858000"/>
          </a:xfrm>
          <a:solidFill>
            <a:srgbClr val="C00000"/>
          </a:solidFill>
        </p:spPr>
        <p:txBody>
          <a:bodyPr/>
          <a:lstStyle/>
          <a:p>
            <a:endParaRPr lang="en-US" dirty="0"/>
          </a:p>
        </p:txBody>
      </p:sp>
      <p:pic>
        <p:nvPicPr>
          <p:cNvPr id="1026" name="Picture 2" descr="C:\Users\Teacher\Pictures\naughty-bus.png"/>
          <p:cNvPicPr>
            <a:picLocks noGrp="1" noChangeAspect="1" noChangeArrowheads="1"/>
          </p:cNvPicPr>
          <p:nvPr>
            <p:ph idx="1"/>
          </p:nvPr>
        </p:nvPicPr>
        <p:blipFill>
          <a:blip r:embed="rId2"/>
          <a:srcRect/>
          <a:stretch>
            <a:fillRect/>
          </a:stretch>
        </p:blipFill>
        <p:spPr bwMode="auto">
          <a:xfrm>
            <a:off x="2000232" y="0"/>
            <a:ext cx="4857784" cy="6857999"/>
          </a:xfrm>
          <a:prstGeom prst="rect">
            <a:avLst/>
          </a:prstGeom>
          <a:noFill/>
        </p:spPr>
      </p:pic>
      <p:sp>
        <p:nvSpPr>
          <p:cNvPr id="5" name="Rectangle 4"/>
          <p:cNvSpPr/>
          <p:nvPr/>
        </p:nvSpPr>
        <p:spPr>
          <a:xfrm>
            <a:off x="6858016" y="0"/>
            <a:ext cx="2285984" cy="68580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 xmlns:p14="http://schemas.microsoft.com/office/powerpoint/2010/main" val="1596208849"/>
              </p:ext>
            </p:extLst>
          </p:nvPr>
        </p:nvGraphicFramePr>
        <p:xfrm>
          <a:off x="0" y="-2"/>
          <a:ext cx="9144000" cy="996424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a:t>
                      </a:r>
                      <a:r>
                        <a:rPr lang="en-GB" sz="2400" dirty="0" smtClean="0"/>
                        <a:t>: The Naughty Bus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76028">
                <a:tc>
                  <a:txBody>
                    <a:bodyPr/>
                    <a:lstStyle/>
                    <a:p>
                      <a:r>
                        <a:rPr lang="en-GB" sz="1600" u="sng" dirty="0"/>
                        <a:t>Lesson</a:t>
                      </a:r>
                      <a:r>
                        <a:rPr lang="en-GB" sz="1600" u="sng" baseline="0" dirty="0"/>
                        <a:t> 1:</a:t>
                      </a:r>
                    </a:p>
                    <a:p>
                      <a:r>
                        <a:rPr lang="en-GB" sz="1400" u="sng" baseline="0" dirty="0"/>
                        <a:t>WOW: </a:t>
                      </a:r>
                      <a:r>
                        <a:rPr lang="en-GB" sz="1200" u="none" baseline="0" dirty="0"/>
                        <a:t>Play Pass The Present. As they take off layer predict what the toy could be.</a:t>
                      </a:r>
                    </a:p>
                    <a:p>
                      <a:r>
                        <a:rPr lang="en-GB" sz="1200" u="sng" baseline="0" dirty="0"/>
                        <a:t>Grammar</a:t>
                      </a:r>
                      <a:r>
                        <a:rPr lang="en-GB" sz="1400" u="sng" baseline="0" dirty="0"/>
                        <a:t>:</a:t>
                      </a:r>
                      <a:r>
                        <a:rPr lang="en-GB" sz="1200" u="sng" baseline="0" dirty="0"/>
                        <a:t> </a:t>
                      </a:r>
                      <a:r>
                        <a:rPr lang="en-GB" sz="1200" u="none" baseline="0" dirty="0"/>
                        <a:t>Capital letter/ Full stop/Adjectives</a:t>
                      </a:r>
                    </a:p>
                    <a:p>
                      <a:r>
                        <a:rPr lang="en-GB" sz="1200" u="sng" baseline="0" dirty="0" err="1"/>
                        <a:t>Oracy</a:t>
                      </a:r>
                      <a:r>
                        <a:rPr lang="en-GB" sz="1200" u="sng" baseline="0" dirty="0"/>
                        <a:t>: </a:t>
                      </a:r>
                      <a:r>
                        <a:rPr lang="en-GB" sz="1200" u="none" baseline="0" dirty="0"/>
                        <a:t>Children make oral predictions in a complete sentence.</a:t>
                      </a:r>
                    </a:p>
                    <a:p>
                      <a:r>
                        <a:rPr lang="en-GB" sz="1200" u="sng" dirty="0"/>
                        <a:t>Mighty Write: </a:t>
                      </a:r>
                      <a:r>
                        <a:rPr lang="en-GB" sz="1200" u="none" dirty="0"/>
                        <a:t>Model/</a:t>
                      </a:r>
                      <a:r>
                        <a:rPr lang="en-GB" sz="1200" u="none" baseline="0" dirty="0"/>
                        <a:t> Write a sentence describing a toy.</a:t>
                      </a:r>
                      <a:endParaRPr lang="en-GB" sz="1200" u="none" dirty="0"/>
                    </a:p>
                    <a:p>
                      <a:r>
                        <a:rPr lang="en-GB" sz="1200" u="sng" baseline="0" dirty="0"/>
                        <a:t>Vocabulary: </a:t>
                      </a:r>
                      <a:r>
                        <a:rPr lang="en-GB" sz="1200" u="sng" baseline="0" dirty="0" smtClean="0"/>
                        <a:t> </a:t>
                      </a:r>
                      <a:r>
                        <a:rPr lang="en-GB" sz="1200" u="none" baseline="0" dirty="0" smtClean="0"/>
                        <a:t>Adjectives to describe  a  toy</a:t>
                      </a:r>
                      <a:endParaRPr lang="en-GB" sz="1200" u="none" baseline="0" dirty="0"/>
                    </a:p>
                    <a:p>
                      <a:endParaRPr lang="en-GB" sz="1400" u="sng" dirty="0"/>
                    </a:p>
                  </a:txBody>
                  <a:tcPr/>
                </a:tc>
                <a:tc>
                  <a:txBody>
                    <a:bodyPr/>
                    <a:lstStyle/>
                    <a:p>
                      <a:r>
                        <a:rPr lang="en-GB" sz="1600" u="sng" dirty="0"/>
                        <a:t>Lesson 2</a:t>
                      </a:r>
                      <a:r>
                        <a:rPr lang="en-GB" sz="1600" dirty="0"/>
                        <a:t>:</a:t>
                      </a:r>
                    </a:p>
                    <a:p>
                      <a:r>
                        <a:rPr lang="en-GB" sz="1200" u="sng" baseline="0" dirty="0"/>
                        <a:t>Intro:  </a:t>
                      </a:r>
                      <a:r>
                        <a:rPr lang="en-GB" sz="1200" u="none" baseline="0" dirty="0"/>
                        <a:t>Read out sentences to the class/ partner from previous day</a:t>
                      </a:r>
                    </a:p>
                    <a:p>
                      <a:r>
                        <a:rPr lang="en-GB" sz="1200" u="sng" baseline="0" dirty="0"/>
                        <a:t>Grammar</a:t>
                      </a:r>
                      <a:r>
                        <a:rPr lang="en-GB" sz="1200" u="none" baseline="0" dirty="0"/>
                        <a:t>: Capital letter/ Full stop/Adjectives – </a:t>
                      </a:r>
                      <a:r>
                        <a:rPr lang="en-GB" sz="1200" u="none" baseline="0" dirty="0" err="1"/>
                        <a:t>chn</a:t>
                      </a:r>
                      <a:r>
                        <a:rPr lang="en-GB" sz="1200" u="none" baseline="0" dirty="0"/>
                        <a:t> find adjective in partners writing</a:t>
                      </a:r>
                    </a:p>
                    <a:p>
                      <a:r>
                        <a:rPr lang="en-GB" sz="1200" u="sng" baseline="0" dirty="0" err="1"/>
                        <a:t>Oracy</a:t>
                      </a:r>
                      <a:r>
                        <a:rPr lang="en-GB" sz="1200" u="sng" baseline="0" dirty="0"/>
                        <a:t>: </a:t>
                      </a:r>
                      <a:r>
                        <a:rPr lang="en-GB" sz="1200" u="none" baseline="0" dirty="0"/>
                        <a:t>Telling partner/class what adventures they  go on with their toy or what is special about their toy.</a:t>
                      </a:r>
                    </a:p>
                    <a:p>
                      <a:r>
                        <a:rPr lang="en-GB" sz="1200" u="sng" dirty="0"/>
                        <a:t>Mighty Write: </a:t>
                      </a:r>
                      <a:r>
                        <a:rPr lang="en-GB" sz="1200" u="none" dirty="0"/>
                        <a:t>Model/ Write a sentence about what is special about their toy/ what they like doing.</a:t>
                      </a:r>
                    </a:p>
                    <a:p>
                      <a:r>
                        <a:rPr lang="en-GB" sz="1200" u="sng" baseline="0" dirty="0"/>
                        <a:t>Vocabulary</a:t>
                      </a:r>
                      <a:r>
                        <a:rPr lang="en-GB" sz="1200" u="sng" baseline="0" dirty="0" smtClean="0"/>
                        <a:t>:  </a:t>
                      </a:r>
                      <a:r>
                        <a:rPr lang="en-GB" sz="1200" u="none" baseline="0" dirty="0" smtClean="0"/>
                        <a:t>Adjectives to describe  a  toy</a:t>
                      </a:r>
                      <a:endParaRPr lang="en-GB" sz="1200" u="none" dirty="0"/>
                    </a:p>
                    <a:p>
                      <a:endParaRPr lang="en-GB" dirty="0"/>
                    </a:p>
                  </a:txBody>
                  <a:tcPr/>
                </a:tc>
                <a:tc>
                  <a:txBody>
                    <a:bodyPr/>
                    <a:lstStyle/>
                    <a:p>
                      <a:r>
                        <a:rPr lang="en-GB" sz="1600" u="sng" dirty="0"/>
                        <a:t>Lesson 3</a:t>
                      </a:r>
                      <a:r>
                        <a:rPr lang="en-GB" sz="160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 </a:t>
                      </a:r>
                      <a:r>
                        <a:rPr lang="en-GB" sz="1200" kern="1200" dirty="0">
                          <a:solidFill>
                            <a:schemeClr val="dk1"/>
                          </a:solidFill>
                          <a:effectLst/>
                          <a:latin typeface="+mn-lt"/>
                          <a:ea typeface="+mn-ea"/>
                          <a:cs typeface="+mn-cs"/>
                        </a:rPr>
                        <a:t>Introduce the story -The Naughty Bus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Draw the first part of the story map (up to Toy Town) </a:t>
                      </a:r>
                    </a:p>
                    <a:p>
                      <a:r>
                        <a:rPr lang="en-GB" sz="1200" u="sng" baseline="0" dirty="0"/>
                        <a:t>Grammar</a:t>
                      </a:r>
                      <a:r>
                        <a:rPr lang="en-GB" sz="1200" u="none" baseline="0" dirty="0"/>
                        <a:t>: Capital letter/ Full stop/Adjectives-</a:t>
                      </a:r>
                      <a:r>
                        <a:rPr lang="en-GB" sz="1200" kern="1200" dirty="0">
                          <a:solidFill>
                            <a:schemeClr val="dk1"/>
                          </a:solidFill>
                          <a:effectLst/>
                          <a:latin typeface="+mn-lt"/>
                          <a:ea typeface="+mn-ea"/>
                          <a:cs typeface="+mn-cs"/>
                        </a:rPr>
                        <a:t>children look at the picture of Toy Town and think of some adjectives to describe the buildings</a:t>
                      </a:r>
                      <a:endParaRPr lang="en-GB" sz="1200" u="none" baseline="0" dirty="0"/>
                    </a:p>
                    <a:p>
                      <a:r>
                        <a:rPr lang="en-GB" sz="1200" u="sng" baseline="0" dirty="0" err="1"/>
                        <a:t>Oracy</a:t>
                      </a:r>
                      <a:r>
                        <a:rPr lang="en-GB" sz="1200" u="sng" baseline="0" dirty="0"/>
                        <a:t>: </a:t>
                      </a:r>
                      <a:r>
                        <a:rPr lang="en-GB" sz="1200" u="none" kern="1200" baseline="0" dirty="0">
                          <a:solidFill>
                            <a:schemeClr val="dk1"/>
                          </a:solidFill>
                          <a:effectLst/>
                          <a:latin typeface="+mn-lt"/>
                          <a:ea typeface="+mn-ea"/>
                          <a:cs typeface="+mn-cs"/>
                        </a:rPr>
                        <a:t>Predict what</a:t>
                      </a:r>
                      <a:r>
                        <a:rPr lang="en-GB" sz="1200" u="none"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rPr>
                        <a:t>may happen next in the story </a:t>
                      </a:r>
                      <a:endParaRPr lang="en-GB" sz="1200" u="sng"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none" dirty="0"/>
                        <a:t>Model/</a:t>
                      </a:r>
                      <a:r>
                        <a:rPr lang="en-GB" sz="1200" u="none" baseline="0" dirty="0"/>
                        <a:t> Write a sentence describing Toy Town.</a:t>
                      </a:r>
                      <a:endParaRPr lang="en-GB" sz="1200" u="none"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1200" kern="1200" dirty="0">
                          <a:solidFill>
                            <a:schemeClr val="dk1"/>
                          </a:solidFill>
                          <a:effectLst/>
                          <a:latin typeface="+mn-lt"/>
                          <a:ea typeface="+mn-ea"/>
                          <a:cs typeface="+mn-cs"/>
                        </a:rPr>
                        <a:t>Find WOW words in naughty </a:t>
                      </a:r>
                      <a:r>
                        <a:rPr lang="en-GB" sz="1200" kern="1200" dirty="0" smtClean="0">
                          <a:solidFill>
                            <a:schemeClr val="dk1"/>
                          </a:solidFill>
                          <a:effectLst/>
                          <a:latin typeface="+mn-lt"/>
                          <a:ea typeface="+mn-ea"/>
                          <a:cs typeface="+mn-cs"/>
                        </a:rPr>
                        <a:t>bus book and discuss what they mean.</a:t>
                      </a:r>
                      <a:endParaRPr lang="en-GB" sz="1200" kern="1200" dirty="0">
                        <a:solidFill>
                          <a:schemeClr val="dk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u="none" baseline="0" dirty="0"/>
                    </a:p>
                    <a:p>
                      <a:endParaRPr lang="en-GB" dirty="0"/>
                    </a:p>
                  </a:txBody>
                  <a:tcPr/>
                </a:tc>
                <a:extLst>
                  <a:ext uri="{0D108BD9-81ED-4DB2-BD59-A6C34878D82A}">
                    <a16:rowId xmlns="" xmlns:a16="http://schemas.microsoft.com/office/drawing/2014/main" val="10001"/>
                  </a:ext>
                </a:extLst>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u="sng" dirty="0"/>
                        <a:t>Lesson 4:</a:t>
                      </a:r>
                      <a:endParaRPr lang="en-GB" sz="16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 </a:t>
                      </a:r>
                      <a:r>
                        <a:rPr lang="en-GB" sz="1200" u="none" baseline="0" dirty="0"/>
                        <a:t>Read  story – complete </a:t>
                      </a:r>
                      <a:r>
                        <a:rPr lang="en-GB" sz="1200" u="none" baseline="0" dirty="0" smtClean="0"/>
                        <a:t>story map</a:t>
                      </a:r>
                      <a:r>
                        <a:rPr lang="en-GB" sz="1200" u="none" baseline="0" dirty="0"/>
                        <a:t>. </a:t>
                      </a:r>
                      <a:r>
                        <a:rPr lang="en-GB" sz="1200" kern="1200" dirty="0">
                          <a:solidFill>
                            <a:schemeClr val="dk1"/>
                          </a:solidFill>
                          <a:effectLst/>
                          <a:latin typeface="+mn-lt"/>
                          <a:ea typeface="+mn-ea"/>
                          <a:cs typeface="+mn-cs"/>
                        </a:rPr>
                        <a:t>Share photograph images of London. Model labelling the photograph of London using adjectives.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a:t>
                      </a:r>
                      <a:r>
                        <a:rPr lang="en-GB" sz="1200" kern="1200" dirty="0">
                          <a:solidFill>
                            <a:schemeClr val="dk1"/>
                          </a:solidFill>
                          <a:effectLst/>
                          <a:latin typeface="+mn-lt"/>
                          <a:ea typeface="+mn-ea"/>
                          <a:cs typeface="+mn-cs"/>
                        </a:rPr>
                        <a:t>Look at use of punctuation, way words disappear/reflect/ move and use of green circle for word go, heart shape in word loves etc and talk about why author may have done this.</a:t>
                      </a:r>
                    </a:p>
                    <a:p>
                      <a:r>
                        <a:rPr lang="en-GB" sz="1200" u="none" baseline="0" dirty="0"/>
                        <a:t>Capital letter/ Full stop/Children </a:t>
                      </a:r>
                      <a:r>
                        <a:rPr lang="en-GB" sz="1200" kern="1200" dirty="0">
                          <a:solidFill>
                            <a:schemeClr val="dk1"/>
                          </a:solidFill>
                          <a:effectLst/>
                          <a:latin typeface="+mn-lt"/>
                          <a:ea typeface="+mn-ea"/>
                          <a:cs typeface="+mn-cs"/>
                        </a:rPr>
                        <a:t>think of adjectives to describe the buildings.</a:t>
                      </a:r>
                      <a:endParaRPr lang="en-GB" sz="1200" u="none" baseline="0" dirty="0"/>
                    </a:p>
                    <a:p>
                      <a:r>
                        <a:rPr lang="en-GB" sz="1200" u="sng" baseline="0" dirty="0" err="1"/>
                        <a:t>Oracy</a:t>
                      </a:r>
                      <a:r>
                        <a:rPr lang="en-GB" sz="1200" u="sng" baseline="0" dirty="0"/>
                        <a:t>:  </a:t>
                      </a:r>
                      <a:r>
                        <a:rPr lang="en-GB" sz="1200" u="none" baseline="0" dirty="0"/>
                        <a:t>Describe buildings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kern="1200" dirty="0">
                          <a:solidFill>
                            <a:schemeClr val="dk1"/>
                          </a:solidFill>
                          <a:effectLst/>
                          <a:latin typeface="+mn-lt"/>
                          <a:ea typeface="+mn-ea"/>
                          <a:cs typeface="+mn-cs"/>
                        </a:rPr>
                        <a:t>Model labelling the photograph of London using adjectives. Children write a sentence to describe the bus journey and a building.</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1200" u="none" baseline="0" dirty="0" smtClean="0"/>
                        <a:t>WOW words </a:t>
                      </a:r>
                      <a:endParaRPr lang="en-GB" sz="1200" u="none" dirty="0"/>
                    </a:p>
                  </a:txBody>
                  <a:tcPr/>
                </a:tc>
                <a:tc>
                  <a:txBody>
                    <a:bodyPr/>
                    <a:lstStyle/>
                    <a:p>
                      <a:r>
                        <a:rPr lang="en-GB" sz="1600" u="sng" dirty="0"/>
                        <a:t>Lesson 5</a:t>
                      </a:r>
                      <a:r>
                        <a:rPr lang="en-GB" sz="1600" dirty="0"/>
                        <a:t>:</a:t>
                      </a:r>
                    </a:p>
                    <a:p>
                      <a:r>
                        <a:rPr lang="en-GB" sz="1200" u="sng" baseline="0" dirty="0"/>
                        <a:t>Intro: Re read story.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Capital letter/ Full stop/Adjectives</a:t>
                      </a:r>
                    </a:p>
                    <a:p>
                      <a:r>
                        <a:rPr lang="en-GB" sz="1200" u="sng" baseline="0" dirty="0" err="1"/>
                        <a:t>Oracy</a:t>
                      </a:r>
                      <a:r>
                        <a:rPr lang="en-GB" sz="1200" u="sng" baseline="0" dirty="0"/>
                        <a:t>: </a:t>
                      </a:r>
                      <a:r>
                        <a:rPr lang="en-GB" sz="1200" u="sng" kern="1200" baseline="0" dirty="0">
                          <a:solidFill>
                            <a:schemeClr val="dk1"/>
                          </a:solidFill>
                          <a:effectLst/>
                          <a:latin typeface="+mn-lt"/>
                          <a:ea typeface="+mn-ea"/>
                          <a:cs typeface="+mn-cs"/>
                        </a:rPr>
                        <a:t>R</a:t>
                      </a:r>
                      <a:r>
                        <a:rPr lang="en-GB" sz="1200" kern="1200" dirty="0">
                          <a:solidFill>
                            <a:schemeClr val="dk1"/>
                          </a:solidFill>
                          <a:effectLst/>
                          <a:latin typeface="+mn-lt"/>
                          <a:ea typeface="+mn-ea"/>
                          <a:cs typeface="+mn-cs"/>
                        </a:rPr>
                        <a:t>etell story of naughty bus. Look at and discuss last page. What do you think might happen at night. </a:t>
                      </a:r>
                      <a:endParaRPr lang="en-GB" sz="1200" u="sng"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kern="1200" dirty="0">
                          <a:solidFill>
                            <a:schemeClr val="dk1"/>
                          </a:solidFill>
                          <a:effectLst/>
                          <a:latin typeface="+mn-lt"/>
                          <a:ea typeface="+mn-ea"/>
                          <a:cs typeface="+mn-cs"/>
                        </a:rPr>
                        <a:t>Talk about possible first sentence with children e.g. At night/Later on the naughty bus.... Children to then carry on and make up own night story/ sentence (alphabet mats) Read to class (2stars and a wish)</a:t>
                      </a:r>
                      <a:endParaRPr lang="en-GB" sz="12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1200" u="sng" baseline="0" dirty="0" smtClean="0"/>
                        <a:t> </a:t>
                      </a:r>
                      <a:r>
                        <a:rPr lang="en-GB" sz="1200" u="none" baseline="0" dirty="0" smtClean="0"/>
                        <a:t>WOW words </a:t>
                      </a:r>
                      <a:endParaRPr lang="en-GB" sz="1200" u="sng" dirty="0"/>
                    </a:p>
                    <a:p>
                      <a:endParaRPr lang="en-GB" dirty="0"/>
                    </a:p>
                  </a:txBody>
                  <a:tcPr/>
                </a:tc>
                <a:tc>
                  <a:txBody>
                    <a:bodyPr/>
                    <a:lstStyle/>
                    <a:p>
                      <a:r>
                        <a:rPr lang="en-GB" sz="1600" u="sng" dirty="0"/>
                        <a:t>Lesson 6</a:t>
                      </a:r>
                      <a:r>
                        <a:rPr lang="en-GB" sz="1600" dirty="0"/>
                        <a:t>: </a:t>
                      </a:r>
                    </a:p>
                    <a:p>
                      <a:r>
                        <a:rPr lang="en-GB" sz="1200" u="sng" baseline="0" dirty="0"/>
                        <a:t>Intro: </a:t>
                      </a:r>
                      <a:r>
                        <a:rPr lang="en-GB" sz="1200" kern="1200" dirty="0">
                          <a:solidFill>
                            <a:schemeClr val="dk1"/>
                          </a:solidFill>
                          <a:effectLst/>
                          <a:latin typeface="+mn-lt"/>
                          <a:ea typeface="+mn-ea"/>
                          <a:cs typeface="+mn-cs"/>
                        </a:rPr>
                        <a:t>Naughty Bus to have ‘messed up’ the classroom. Children to find evidence/ clues of Naughty Bus and apply phonic skills to read the captions.</a:t>
                      </a:r>
                      <a:endParaRPr lang="en-GB" sz="1200" u="sng"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Capital letter/ Full stop/Adjectives</a:t>
                      </a:r>
                    </a:p>
                    <a:p>
                      <a:r>
                        <a:rPr lang="en-GB" sz="1200" u="sng" baseline="0" dirty="0" err="1"/>
                        <a:t>Oracy</a:t>
                      </a:r>
                      <a:r>
                        <a:rPr lang="en-GB" sz="1200" u="sng" baseline="0" dirty="0"/>
                        <a:t>: </a:t>
                      </a:r>
                      <a:r>
                        <a:rPr lang="en-GB" sz="1200" kern="1200" dirty="0">
                          <a:solidFill>
                            <a:schemeClr val="dk1"/>
                          </a:solidFill>
                          <a:effectLst/>
                          <a:latin typeface="+mn-lt"/>
                          <a:ea typeface="+mn-ea"/>
                          <a:cs typeface="+mn-cs"/>
                        </a:rPr>
                        <a:t>Make a class list of problems – add to story map.</a:t>
                      </a:r>
                      <a:endParaRPr lang="en-GB" sz="1200" u="sng" baseline="0" dirty="0"/>
                    </a:p>
                    <a:p>
                      <a:r>
                        <a:rPr lang="en-GB" sz="1200" u="sng" dirty="0"/>
                        <a:t>Mighty Write: </a:t>
                      </a:r>
                      <a:r>
                        <a:rPr lang="en-GB" sz="1200" u="none" dirty="0"/>
                        <a:t>Write a sentence to say what they found out in their group.</a:t>
                      </a: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1200" u="sng" baseline="0" dirty="0" smtClean="0"/>
                        <a:t> </a:t>
                      </a:r>
                      <a:r>
                        <a:rPr lang="en-GB" sz="1200" u="none" baseline="0" dirty="0" smtClean="0"/>
                        <a:t>WOW words </a:t>
                      </a:r>
                      <a:endParaRPr lang="en-GB" sz="12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r h="1745684">
                <a:tc>
                  <a:txBody>
                    <a:bodyPr/>
                    <a:lstStyle/>
                    <a:p>
                      <a:r>
                        <a:rPr lang="en-GB" sz="1200" u="sng" dirty="0"/>
                        <a:t>Lesson 7</a:t>
                      </a:r>
                    </a:p>
                    <a:p>
                      <a:r>
                        <a:rPr lang="en-GB" sz="1200" u="sng" baseline="0" dirty="0"/>
                        <a:t>Intro: </a:t>
                      </a:r>
                      <a:r>
                        <a:rPr lang="en-GB" sz="1200" u="sng" kern="1200" baseline="0" dirty="0">
                          <a:solidFill>
                            <a:schemeClr val="dk1"/>
                          </a:solidFill>
                          <a:effectLst/>
                          <a:latin typeface="+mn-lt"/>
                          <a:ea typeface="+mn-ea"/>
                          <a:cs typeface="+mn-cs"/>
                        </a:rPr>
                        <a:t>U</a:t>
                      </a:r>
                      <a:r>
                        <a:rPr lang="en-GB" sz="1200" kern="1200" dirty="0">
                          <a:solidFill>
                            <a:schemeClr val="dk1"/>
                          </a:solidFill>
                          <a:effectLst/>
                          <a:latin typeface="+mn-lt"/>
                          <a:ea typeface="+mn-ea"/>
                          <a:cs typeface="+mn-cs"/>
                        </a:rPr>
                        <a:t>se imagination to change the story to the school playground/nature area etc..</a:t>
                      </a:r>
                      <a:r>
                        <a:rPr lang="en-GB" sz="1800" kern="1200" dirty="0">
                          <a:solidFill>
                            <a:schemeClr val="dk1"/>
                          </a:solidFill>
                          <a:effectLst/>
                          <a:latin typeface="+mn-lt"/>
                          <a:ea typeface="+mn-ea"/>
                          <a:cs typeface="+mn-cs"/>
                        </a:rPr>
                        <a:t> </a:t>
                      </a:r>
                      <a:r>
                        <a:rPr lang="en-GB" sz="1200" kern="1200" dirty="0">
                          <a:solidFill>
                            <a:schemeClr val="dk1"/>
                          </a:solidFill>
                          <a:effectLst/>
                          <a:latin typeface="+mn-lt"/>
                          <a:ea typeface="+mn-ea"/>
                          <a:cs typeface="+mn-cs"/>
                        </a:rPr>
                        <a:t>Take photograph of the scenes  </a:t>
                      </a:r>
                      <a:r>
                        <a:rPr lang="en-GB" sz="1200" kern="1200" dirty="0" err="1">
                          <a:solidFill>
                            <a:schemeClr val="dk1"/>
                          </a:solidFill>
                          <a:effectLst/>
                          <a:latin typeface="+mn-lt"/>
                          <a:ea typeface="+mn-ea"/>
                          <a:cs typeface="+mn-cs"/>
                        </a:rPr>
                        <a:t>eg</a:t>
                      </a:r>
                      <a:r>
                        <a:rPr lang="en-GB" sz="1200" kern="1200" dirty="0">
                          <a:solidFill>
                            <a:schemeClr val="dk1"/>
                          </a:solidFill>
                          <a:effectLst/>
                          <a:latin typeface="+mn-lt"/>
                          <a:ea typeface="+mn-ea"/>
                          <a:cs typeface="+mn-cs"/>
                        </a:rPr>
                        <a:t> bus stuck up tree.</a:t>
                      </a:r>
                      <a:endParaRPr lang="en-GB" sz="1200" u="sng" kern="1200" baseline="0" dirty="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Capital letter/ Full stop/Adjectives</a:t>
                      </a:r>
                    </a:p>
                    <a:p>
                      <a:r>
                        <a:rPr lang="en-GB" sz="1200" u="sng" baseline="0" dirty="0" err="1"/>
                        <a:t>Oracy</a:t>
                      </a:r>
                      <a:r>
                        <a:rPr lang="en-GB" sz="1200" u="sng" baseline="0" dirty="0"/>
                        <a:t>: </a:t>
                      </a:r>
                      <a:r>
                        <a:rPr lang="en-GB" sz="1200" u="none" baseline="0" dirty="0"/>
                        <a:t>Describing the adventure to a group/class</a:t>
                      </a:r>
                    </a:p>
                    <a:p>
                      <a:r>
                        <a:rPr lang="en-GB" sz="1200" u="sng" dirty="0"/>
                        <a:t>Mighty Write: </a:t>
                      </a:r>
                      <a:r>
                        <a:rPr lang="en-GB" sz="1200" u="none" dirty="0"/>
                        <a:t>Write a sentence to describe what happened to their bus.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1200" u="none" baseline="0" dirty="0" smtClean="0"/>
                        <a:t>Adjectives to describe  their scene</a:t>
                      </a:r>
                      <a:endParaRPr lang="en-GB" sz="1200" dirty="0"/>
                    </a:p>
                    <a:p>
                      <a:r>
                        <a:rPr lang="en-GB" sz="1800" u="sng" dirty="0" smtClean="0"/>
                        <a:t> </a:t>
                      </a: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8</a:t>
                      </a:r>
                    </a:p>
                    <a:p>
                      <a:r>
                        <a:rPr lang="en-GB" sz="1200" u="sng" baseline="0" dirty="0"/>
                        <a:t>Intro: </a:t>
                      </a:r>
                      <a:r>
                        <a:rPr lang="en-GB" sz="1200" u="none" baseline="0" dirty="0"/>
                        <a:t>Retell story from previous 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Capital letter/ Full stop/Adjectives</a:t>
                      </a:r>
                    </a:p>
                    <a:p>
                      <a:r>
                        <a:rPr lang="en-GB" sz="1200" u="sng" baseline="0" dirty="0" err="1"/>
                        <a:t>Oracy</a:t>
                      </a:r>
                      <a:r>
                        <a:rPr lang="en-GB" sz="1200" u="sng" baseline="0" dirty="0"/>
                        <a:t>: </a:t>
                      </a:r>
                      <a:r>
                        <a:rPr lang="en-GB" sz="1200" u="none" baseline="0" dirty="0"/>
                        <a:t>Retell their part of the story</a:t>
                      </a:r>
                    </a:p>
                    <a:p>
                      <a:r>
                        <a:rPr lang="en-GB" sz="1200" u="sng" dirty="0"/>
                        <a:t>Extended Write:</a:t>
                      </a:r>
                    </a:p>
                    <a:p>
                      <a:r>
                        <a:rPr lang="en-GB" sz="1200" u="none" baseline="0" dirty="0"/>
                        <a:t>Write up the school adventure of the naughty bus.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1200" u="none" baseline="0" dirty="0" smtClean="0"/>
                        <a:t>Adjectives to describe  their scene</a:t>
                      </a:r>
                      <a:endParaRPr lang="en-GB" sz="12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14480" cy="6858000"/>
          </a:xfrm>
          <a:solidFill>
            <a:srgbClr val="92D050"/>
          </a:solidFill>
        </p:spPr>
        <p:txBody>
          <a:bodyPr/>
          <a:lstStyle/>
          <a:p>
            <a:endParaRPr lang="en-US" dirty="0"/>
          </a:p>
        </p:txBody>
      </p:sp>
      <p:pic>
        <p:nvPicPr>
          <p:cNvPr id="2050" name="Picture 2" descr="C:\Users\Teacher\Pictures\imagesDM67KJO4.jpg"/>
          <p:cNvPicPr>
            <a:picLocks noGrp="1" noChangeAspect="1" noChangeArrowheads="1"/>
          </p:cNvPicPr>
          <p:nvPr>
            <p:ph idx="1"/>
          </p:nvPr>
        </p:nvPicPr>
        <p:blipFill>
          <a:blip r:embed="rId2"/>
          <a:srcRect/>
          <a:stretch>
            <a:fillRect/>
          </a:stretch>
        </p:blipFill>
        <p:spPr bwMode="auto">
          <a:xfrm>
            <a:off x="1714480" y="0"/>
            <a:ext cx="5500726" cy="6857999"/>
          </a:xfrm>
          <a:prstGeom prst="rect">
            <a:avLst/>
          </a:prstGeom>
          <a:noFill/>
        </p:spPr>
      </p:pic>
      <p:sp>
        <p:nvSpPr>
          <p:cNvPr id="5" name="Rectangle 4"/>
          <p:cNvSpPr/>
          <p:nvPr/>
        </p:nvSpPr>
        <p:spPr>
          <a:xfrm>
            <a:off x="7215206" y="0"/>
            <a:ext cx="1928794" cy="68580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633350"/>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 Mother Goose</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944858">
                <a:tc>
                  <a:txBody>
                    <a:bodyPr/>
                    <a:lstStyle/>
                    <a:p>
                      <a:r>
                        <a:rPr lang="en-GB" u="sng" dirty="0"/>
                        <a:t>Lesson</a:t>
                      </a:r>
                      <a:r>
                        <a:rPr lang="en-GB" u="sng" baseline="0" dirty="0"/>
                        <a:t> 1:</a:t>
                      </a:r>
                    </a:p>
                    <a:p>
                      <a:r>
                        <a:rPr lang="en-GB" sz="1200" u="sng" baseline="0" dirty="0" smtClean="0"/>
                        <a:t>WOW: </a:t>
                      </a:r>
                      <a:r>
                        <a:rPr lang="en-GB" sz="1200" u="none" baseline="0" dirty="0" smtClean="0"/>
                        <a:t>Dress up as Mother Goose and tell children you are going to help some nursery rhyme characters. TA read  Humpty Dumpty rhyme. CT read letter.</a:t>
                      </a:r>
                      <a:endParaRPr lang="en-GB" sz="1200" u="none" baseline="0" dirty="0"/>
                    </a:p>
                    <a:p>
                      <a:r>
                        <a:rPr lang="en-GB" sz="1200" u="sng" baseline="0" dirty="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Reciting nursery rhyme. Discuss ideas about where else he could sit.</a:t>
                      </a:r>
                      <a:endParaRPr lang="en-GB" sz="1200" u="none" baseline="0" dirty="0"/>
                    </a:p>
                    <a:p>
                      <a:r>
                        <a:rPr lang="en-GB" sz="1200" u="sng" dirty="0"/>
                        <a:t>Mighty Write</a:t>
                      </a:r>
                      <a:r>
                        <a:rPr lang="en-GB" sz="1200" u="sng" dirty="0" smtClean="0"/>
                        <a:t>: </a:t>
                      </a:r>
                      <a:r>
                        <a:rPr lang="en-GB" sz="1200" u="none" dirty="0" smtClean="0"/>
                        <a:t>Children write sentence- You need to sit in a ...</a:t>
                      </a:r>
                      <a:endParaRPr lang="en-GB" sz="1200" u="none" baseline="0" dirty="0"/>
                    </a:p>
                    <a:p>
                      <a:r>
                        <a:rPr lang="en-GB" sz="1200" u="sng" baseline="0" dirty="0"/>
                        <a:t>Vocabulary</a:t>
                      </a:r>
                      <a:r>
                        <a:rPr lang="en-GB" sz="1200" u="sng" baseline="0" dirty="0" smtClean="0"/>
                        <a:t>: </a:t>
                      </a:r>
                      <a:r>
                        <a:rPr lang="en-GB" sz="1200" u="none" baseline="0" dirty="0" smtClean="0"/>
                        <a:t>perhaps  eggcup  shouldn’t</a:t>
                      </a:r>
                      <a:endParaRPr lang="en-GB" sz="1200" u="none" dirty="0">
                        <a:solidFill>
                          <a:schemeClr val="tx1"/>
                        </a:solidFill>
                      </a:endParaRPr>
                    </a:p>
                  </a:txBody>
                  <a:tcPr/>
                </a:tc>
                <a:tc>
                  <a:txBody>
                    <a:bodyPr/>
                    <a:lstStyle/>
                    <a:p>
                      <a:r>
                        <a:rPr lang="en-GB" u="sng" dirty="0"/>
                        <a:t>Lesson 2</a:t>
                      </a:r>
                      <a:r>
                        <a:rPr lang="en-GB" dirty="0"/>
                        <a:t>:</a:t>
                      </a:r>
                    </a:p>
                    <a:p>
                      <a:r>
                        <a:rPr lang="en-GB" sz="1200" u="sng" baseline="0" dirty="0" smtClean="0"/>
                        <a:t>Intro: </a:t>
                      </a:r>
                      <a:r>
                        <a:rPr lang="en-GB" sz="1200" u="none" baseline="0" dirty="0" smtClean="0"/>
                        <a:t>TA read  Mother Goose rhyme. CT read letter.</a:t>
                      </a:r>
                      <a:endParaRPr lang="en-GB" sz="1200" u="none" baseline="0" dirty="0"/>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Reciting nursery rhyme. </a:t>
                      </a:r>
                      <a:endParaRPr lang="en-GB" sz="1200" u="sng" baseline="0" dirty="0"/>
                    </a:p>
                    <a:p>
                      <a:r>
                        <a:rPr lang="en-GB" sz="1200" u="sng" dirty="0"/>
                        <a:t>Mighty </a:t>
                      </a:r>
                      <a:r>
                        <a:rPr lang="en-GB" sz="1200" u="sng" dirty="0" smtClean="0"/>
                        <a:t>Write: </a:t>
                      </a:r>
                      <a:r>
                        <a:rPr lang="en-GB" sz="1200" u="none" dirty="0" smtClean="0"/>
                        <a:t>Children write sentence- You need to sit in a ...</a:t>
                      </a:r>
                      <a:endParaRPr lang="en-GB" sz="1200" u="none" baseline="0" dirty="0"/>
                    </a:p>
                    <a:p>
                      <a:r>
                        <a:rPr lang="en-GB" sz="1200" u="sng" baseline="0" dirty="0"/>
                        <a:t>Vocabulary</a:t>
                      </a:r>
                      <a:r>
                        <a:rPr lang="en-GB" sz="1200" u="sng" baseline="0" dirty="0" smtClean="0"/>
                        <a:t>: </a:t>
                      </a:r>
                      <a:r>
                        <a:rPr lang="en-GB" sz="1200" u="none" baseline="0" dirty="0" smtClean="0"/>
                        <a:t>curds  whey  </a:t>
                      </a:r>
                      <a:r>
                        <a:rPr lang="en-GB" sz="1200" u="none" baseline="0" dirty="0" err="1" smtClean="0"/>
                        <a:t>tuffet</a:t>
                      </a:r>
                      <a:r>
                        <a:rPr lang="en-GB" sz="1200" u="none" baseline="0" dirty="0" smtClean="0"/>
                        <a:t>  mistake</a:t>
                      </a:r>
                      <a:endParaRPr lang="en-US" sz="1200" u="none" dirty="0"/>
                    </a:p>
                  </a:txBody>
                  <a:tcPr/>
                </a:tc>
                <a:tc>
                  <a:txBody>
                    <a:bodyPr/>
                    <a:lstStyle/>
                    <a:p>
                      <a:r>
                        <a:rPr lang="en-GB" u="sng" dirty="0"/>
                        <a:t>Lesson 3</a:t>
                      </a:r>
                      <a:r>
                        <a:rPr lang="en-GB" dirty="0"/>
                        <a:t>:</a:t>
                      </a:r>
                    </a:p>
                    <a:p>
                      <a:r>
                        <a:rPr lang="en-GB" sz="1200" u="sng" baseline="0" dirty="0" err="1" smtClean="0"/>
                        <a:t>Intro:</a:t>
                      </a:r>
                      <a:r>
                        <a:rPr lang="en-GB" sz="1200" u="none" baseline="0" dirty="0" err="1" smtClean="0"/>
                        <a:t>TA</a:t>
                      </a:r>
                      <a:r>
                        <a:rPr lang="en-GB" sz="1200" u="none" baseline="0" dirty="0" smtClean="0"/>
                        <a:t> read  Jack and Jill rhyme. CT read letter.</a:t>
                      </a:r>
                      <a:endParaRPr lang="en-GB" sz="1200" u="none" baseline="0" dirty="0"/>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Reciting nursery rhyme</a:t>
                      </a:r>
                      <a:endParaRPr lang="en-GB" sz="1200" u="sng" baseline="0" dirty="0"/>
                    </a:p>
                    <a:p>
                      <a:r>
                        <a:rPr lang="en-GB" sz="1200" u="sng" dirty="0"/>
                        <a:t>Mighty </a:t>
                      </a:r>
                      <a:r>
                        <a:rPr lang="en-GB" sz="1200" u="sng" dirty="0" smtClean="0"/>
                        <a:t>Write: </a:t>
                      </a:r>
                      <a:r>
                        <a:rPr lang="en-GB" sz="1200" u="none" dirty="0" smtClean="0"/>
                        <a:t>Children write sentence- You need to go</a:t>
                      </a:r>
                      <a:r>
                        <a:rPr lang="en-GB" sz="1200" u="none" baseline="0" dirty="0" smtClean="0"/>
                        <a:t> in </a:t>
                      </a:r>
                      <a:r>
                        <a:rPr lang="en-GB" sz="1200" u="none" dirty="0" smtClean="0"/>
                        <a:t> a ... </a:t>
                      </a:r>
                      <a:endParaRPr lang="en-GB" sz="1200" u="none" baseline="0" dirty="0"/>
                    </a:p>
                    <a:p>
                      <a:r>
                        <a:rPr lang="en-GB" sz="1200" u="sng" baseline="0" dirty="0"/>
                        <a:t>Vocabulary</a:t>
                      </a:r>
                      <a:r>
                        <a:rPr lang="en-GB" sz="1200" u="sng" baseline="0" dirty="0" smtClean="0"/>
                        <a:t>: </a:t>
                      </a:r>
                      <a:r>
                        <a:rPr lang="en-GB" sz="1200" u="none" baseline="0" dirty="0" smtClean="0"/>
                        <a:t>crown  tumbling  safer</a:t>
                      </a:r>
                      <a:endParaRPr lang="en-GB" sz="1200" u="none" baseline="0" dirty="0"/>
                    </a:p>
                  </a:txBody>
                  <a:tcPr/>
                </a:tc>
                <a:extLst>
                  <a:ext uri="{0D108BD9-81ED-4DB2-BD59-A6C34878D82A}">
                    <a16:rowId xmlns="" xmlns:a16="http://schemas.microsoft.com/office/drawing/2014/main" val="10001"/>
                  </a:ext>
                </a:extLst>
              </a:tr>
              <a:tr h="25154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a:t>Lesson 4:</a:t>
                      </a:r>
                      <a:endParaRPr lang="en-GB" dirty="0"/>
                    </a:p>
                    <a:p>
                      <a:r>
                        <a:rPr lang="en-GB" sz="1200" u="sng" baseline="0" dirty="0" smtClean="0"/>
                        <a:t>Intro: </a:t>
                      </a:r>
                      <a:r>
                        <a:rPr lang="en-GB" sz="1200" u="none" baseline="0" dirty="0" smtClean="0"/>
                        <a:t>TA read  Maid rhyme. CT read letter.</a:t>
                      </a:r>
                      <a:endParaRPr lang="en-GB" sz="1200" u="none" baseline="0" dirty="0"/>
                    </a:p>
                    <a:p>
                      <a:r>
                        <a:rPr lang="en-GB" sz="1200" u="sng" baseline="0" dirty="0" smtClean="0"/>
                        <a:t>Grammar</a:t>
                      </a:r>
                      <a:r>
                        <a:rPr lang="en-GB" sz="1200" u="none" baseline="0" dirty="0" smtClean="0"/>
                        <a:t>: Sentence/ capital letter/ full stop/ PTO</a:t>
                      </a:r>
                    </a:p>
                    <a:p>
                      <a:r>
                        <a:rPr lang="en-GB" sz="1200" u="sng" baseline="0" dirty="0" err="1" smtClean="0"/>
                        <a:t>Oracy</a:t>
                      </a:r>
                      <a:r>
                        <a:rPr lang="en-GB" sz="1200" u="sng" baseline="0" dirty="0" smtClean="0"/>
                        <a:t>: </a:t>
                      </a:r>
                      <a:r>
                        <a:rPr lang="en-GB" sz="1200" u="none" baseline="0" dirty="0" smtClean="0"/>
                        <a:t>Reciting nursery rhyme</a:t>
                      </a:r>
                      <a:endParaRPr lang="en-GB" sz="1200" u="sng" baseline="0" dirty="0"/>
                    </a:p>
                    <a:p>
                      <a:r>
                        <a:rPr lang="en-GB" sz="1200" u="sng" dirty="0"/>
                        <a:t>Mighty Write </a:t>
                      </a:r>
                      <a:r>
                        <a:rPr lang="en-GB" sz="1200" u="sng" dirty="0" smtClean="0"/>
                        <a:t>:</a:t>
                      </a:r>
                      <a:r>
                        <a:rPr lang="en-GB" sz="1200" u="none" dirty="0" smtClean="0"/>
                        <a:t>Children write sentence- You need to wear a ...</a:t>
                      </a:r>
                      <a:endParaRPr lang="en-GB" sz="1200" u="none" baseline="0" dirty="0"/>
                    </a:p>
                    <a:p>
                      <a:r>
                        <a:rPr lang="en-GB" sz="1200" u="sng" baseline="0" dirty="0"/>
                        <a:t>Vocabulary</a:t>
                      </a:r>
                      <a:r>
                        <a:rPr lang="en-GB" sz="1200" u="sng" baseline="0" dirty="0" smtClean="0"/>
                        <a:t>:  </a:t>
                      </a:r>
                      <a:r>
                        <a:rPr lang="en-GB" sz="1200" u="none" baseline="0" dirty="0" smtClean="0"/>
                        <a:t>dangerous  attack  crash helmet</a:t>
                      </a:r>
                      <a:endParaRPr lang="en-GB" sz="1200" u="none" baseline="0" dirty="0"/>
                    </a:p>
                    <a:p>
                      <a:endParaRPr lang="en-GB" dirty="0"/>
                    </a:p>
                  </a:txBody>
                  <a:tcPr/>
                </a:tc>
                <a:tc>
                  <a:txBody>
                    <a:bodyPr/>
                    <a:lstStyle/>
                    <a:p>
                      <a:r>
                        <a:rPr lang="en-GB" u="sng" dirty="0"/>
                        <a:t>Lesson 5</a:t>
                      </a:r>
                      <a:r>
                        <a:rPr lang="en-GB" dirty="0" smtClean="0"/>
                        <a:t>:</a:t>
                      </a:r>
                    </a:p>
                    <a:p>
                      <a:r>
                        <a:rPr lang="en-GB" sz="1200" u="sng" baseline="0" dirty="0" err="1" smtClean="0"/>
                        <a:t>Intro:</a:t>
                      </a:r>
                      <a:r>
                        <a:rPr lang="en-GB" sz="1200" u="none" baseline="0" dirty="0" err="1" smtClean="0"/>
                        <a:t>TA</a:t>
                      </a:r>
                      <a:r>
                        <a:rPr lang="en-GB" sz="1200" u="none" baseline="0" dirty="0" smtClean="0"/>
                        <a:t> read  Jack rhyme. CT read letter.</a:t>
                      </a:r>
                      <a:endParaRPr lang="en-GB" sz="1200" u="sng" baseline="0" dirty="0"/>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Reciting nursery rhyme</a:t>
                      </a:r>
                      <a:endParaRPr lang="en-GB" sz="12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sng" dirty="0" smtClean="0"/>
                        <a:t>:</a:t>
                      </a:r>
                      <a:r>
                        <a:rPr lang="en-GB" sz="1200" u="none" dirty="0" smtClean="0"/>
                        <a:t>Children write sentence- You need to jump</a:t>
                      </a:r>
                      <a:r>
                        <a:rPr lang="en-GB" sz="1200" u="none" baseline="0" dirty="0" smtClean="0"/>
                        <a:t> over </a:t>
                      </a:r>
                      <a:r>
                        <a:rPr lang="en-GB" sz="1200" u="none" dirty="0" smtClean="0"/>
                        <a:t> a ...</a:t>
                      </a:r>
                      <a:endParaRPr lang="en-GB" sz="1200" u="none" baseline="0" dirty="0"/>
                    </a:p>
                    <a:p>
                      <a:r>
                        <a:rPr lang="en-GB" sz="1200" u="sng" baseline="0" dirty="0"/>
                        <a:t>Vocabulary</a:t>
                      </a:r>
                      <a:r>
                        <a:rPr lang="en-GB" sz="1200" u="sng" baseline="0" dirty="0" smtClean="0"/>
                        <a:t>: </a:t>
                      </a:r>
                      <a:r>
                        <a:rPr lang="en-GB" sz="1200" u="none" baseline="0" dirty="0" smtClean="0"/>
                        <a:t>problem  whenever  nimble</a:t>
                      </a:r>
                      <a:endParaRPr lang="en-GB" sz="1200" u="none" baseline="0" dirty="0"/>
                    </a:p>
                    <a:p>
                      <a:endParaRPr lang="en-GB" dirty="0"/>
                    </a:p>
                  </a:txBody>
                  <a:tcPr/>
                </a:tc>
                <a:tc>
                  <a:txBody>
                    <a:bodyPr/>
                    <a:lstStyle/>
                    <a:p>
                      <a:r>
                        <a:rPr lang="en-GB" u="sng" dirty="0"/>
                        <a:t>Lesson 6</a:t>
                      </a:r>
                      <a:r>
                        <a:rPr lang="en-GB" dirty="0"/>
                        <a:t>: </a:t>
                      </a:r>
                    </a:p>
                    <a:p>
                      <a:r>
                        <a:rPr lang="en-GB" sz="1200" u="sng" baseline="0" dirty="0" smtClean="0"/>
                        <a:t>Intro :</a:t>
                      </a:r>
                      <a:r>
                        <a:rPr lang="en-GB" sz="1200" u="none" baseline="0" dirty="0" smtClean="0"/>
                        <a:t> Read rest of book in character. Children predict what the reply would be.</a:t>
                      </a:r>
                      <a:endParaRPr lang="en-GB" sz="1200" u="none" baseline="0" dirty="0"/>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Reciting nursery rhyme/ Predict replies. Discuss which character they like best.</a:t>
                      </a:r>
                      <a:endParaRPr lang="en-GB" sz="1200" u="sng" baseline="0" dirty="0"/>
                    </a:p>
                    <a:p>
                      <a:r>
                        <a:rPr lang="en-GB" sz="1200" u="sng" baseline="0" dirty="0"/>
                        <a:t>Mighty  </a:t>
                      </a:r>
                      <a:r>
                        <a:rPr lang="en-GB" sz="1200" u="sng" dirty="0" smtClean="0"/>
                        <a:t>Write: </a:t>
                      </a:r>
                      <a:r>
                        <a:rPr lang="en-GB" sz="1200" u="none" dirty="0" smtClean="0"/>
                        <a:t>Children write sentence-</a:t>
                      </a:r>
                      <a:r>
                        <a:rPr lang="en-GB" sz="1200" u="none" baseline="0" dirty="0" smtClean="0"/>
                        <a:t> I liked the _____ best because ________</a:t>
                      </a:r>
                      <a:endParaRPr lang="en-GB" sz="1200" u="none" baseline="0" dirty="0"/>
                    </a:p>
                    <a:p>
                      <a:r>
                        <a:rPr lang="en-GB" sz="1200" u="sng" baseline="0" dirty="0"/>
                        <a:t>Vocabulary</a:t>
                      </a:r>
                      <a:r>
                        <a:rPr lang="en-GB" sz="1200" u="sng" baseline="0" dirty="0" smtClean="0"/>
                        <a:t>: </a:t>
                      </a:r>
                      <a:r>
                        <a:rPr lang="en-GB" sz="1200" u="none" baseline="0" dirty="0" smtClean="0"/>
                        <a:t>hedge  surfboard  cheered   wide</a:t>
                      </a:r>
                      <a:endParaRPr lang="en-GB" sz="1200" u="none" baseline="0" dirty="0"/>
                    </a:p>
                    <a:p>
                      <a:endParaRPr lang="en-GB" sz="1400" dirty="0"/>
                    </a:p>
                  </a:txBody>
                  <a:tcPr/>
                </a:tc>
                <a:extLst>
                  <a:ext uri="{0D108BD9-81ED-4DB2-BD59-A6C34878D82A}">
                    <a16:rowId xmlns="" xmlns:a16="http://schemas.microsoft.com/office/drawing/2014/main" val="10002"/>
                  </a:ext>
                </a:extLst>
              </a:tr>
              <a:tr h="1745684">
                <a:tc>
                  <a:txBody>
                    <a:bodyPr/>
                    <a:lstStyle/>
                    <a:p>
                      <a:r>
                        <a:rPr lang="en-GB" sz="1800" u="sng" dirty="0"/>
                        <a:t>Lesson 7</a:t>
                      </a:r>
                    </a:p>
                    <a:p>
                      <a:r>
                        <a:rPr lang="en-GB" sz="1200" u="sng" baseline="0" dirty="0" smtClean="0"/>
                        <a:t>Intro: </a:t>
                      </a:r>
                      <a:r>
                        <a:rPr lang="en-GB" sz="1200" u="none" baseline="0" dirty="0" smtClean="0"/>
                        <a:t>Read a different nursery rhyme.</a:t>
                      </a:r>
                      <a:endParaRPr lang="en-GB" sz="1200" u="none" baseline="0" dirty="0"/>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Discuss problem/ Plan and model write letter to Mother Goose</a:t>
                      </a:r>
                      <a:endParaRPr lang="en-GB" sz="1200" u="sng" baseline="0" dirty="0"/>
                    </a:p>
                    <a:p>
                      <a:r>
                        <a:rPr lang="en-GB" sz="1200" u="sng" baseline="0" dirty="0"/>
                        <a:t>Mighty </a:t>
                      </a:r>
                      <a:r>
                        <a:rPr lang="en-GB" sz="1200" u="sng" dirty="0" smtClean="0"/>
                        <a:t>Write: </a:t>
                      </a:r>
                      <a:r>
                        <a:rPr lang="en-GB" sz="1200" u="none" dirty="0" smtClean="0"/>
                        <a:t>Children write </a:t>
                      </a:r>
                      <a:r>
                        <a:rPr lang="en-GB" sz="1200" u="none" baseline="0" dirty="0" smtClean="0"/>
                        <a:t> letter to Mother Goose</a:t>
                      </a:r>
                      <a:r>
                        <a:rPr lang="en-GB" sz="1200" u="none" dirty="0" smtClean="0"/>
                        <a:t> ...</a:t>
                      </a:r>
                      <a:endParaRPr lang="en-GB" sz="1200" u="none" baseline="0" dirty="0"/>
                    </a:p>
                    <a:p>
                      <a:r>
                        <a:rPr lang="en-GB" sz="1200" u="sng" baseline="0" dirty="0"/>
                        <a:t>Vocabulary</a:t>
                      </a:r>
                      <a:r>
                        <a:rPr lang="en-GB" sz="1200" u="sng" baseline="0" dirty="0" smtClean="0"/>
                        <a:t>: </a:t>
                      </a:r>
                      <a:r>
                        <a:rPr lang="en-GB" sz="1200" u="none" baseline="0" dirty="0" smtClean="0"/>
                        <a:t>Words from chosen nursery rhyme</a:t>
                      </a:r>
                      <a:endParaRPr lang="en-GB" sz="1200" u="none" baseline="0" dirty="0"/>
                    </a:p>
                    <a:p>
                      <a:endParaRPr lang="en-GB" sz="1800" u="sng" dirty="0"/>
                    </a:p>
                  </a:txBody>
                  <a:tcPr/>
                </a:tc>
                <a:tc>
                  <a:txBody>
                    <a:bodyPr/>
                    <a:lstStyle/>
                    <a:p>
                      <a:r>
                        <a:rPr lang="en-GB" sz="1400" u="sng" dirty="0" smtClean="0"/>
                        <a:t>Lesson 7</a:t>
                      </a:r>
                    </a:p>
                    <a:p>
                      <a:r>
                        <a:rPr lang="en-GB" sz="1200" u="sng" baseline="0" dirty="0" smtClean="0"/>
                        <a:t>Intro: </a:t>
                      </a:r>
                      <a:r>
                        <a:rPr lang="en-GB" sz="1200" u="none" baseline="0" dirty="0" smtClean="0"/>
                        <a:t>Read  nursery rhyme from  previous day and share replies.</a:t>
                      </a:r>
                    </a:p>
                    <a:p>
                      <a:r>
                        <a:rPr lang="en-GB" sz="1200" u="sng" baseline="0" dirty="0" smtClean="0"/>
                        <a:t>Grammar</a:t>
                      </a:r>
                      <a:r>
                        <a:rPr lang="en-GB" sz="1200" u="none" baseline="0" dirty="0" smtClean="0"/>
                        <a:t>: Sentence/ capital letter/ full stop</a:t>
                      </a:r>
                    </a:p>
                    <a:p>
                      <a:r>
                        <a:rPr lang="en-GB" sz="1200" u="sng" baseline="0" dirty="0" err="1" smtClean="0"/>
                        <a:t>Oracy</a:t>
                      </a:r>
                      <a:r>
                        <a:rPr lang="en-GB" sz="1200" u="sng" baseline="0" dirty="0" smtClean="0"/>
                        <a:t>: </a:t>
                      </a:r>
                      <a:r>
                        <a:rPr lang="en-GB" sz="1200" u="none" baseline="0" dirty="0" smtClean="0"/>
                        <a:t>Children share replies. Discuss answer/ Plan and model write letter to Mother Goose</a:t>
                      </a:r>
                      <a:endParaRPr lang="en-GB" sz="1200" u="sng" baseline="0" dirty="0" smtClean="0"/>
                    </a:p>
                    <a:p>
                      <a:r>
                        <a:rPr lang="en-GB" sz="1200" u="sng" baseline="0" dirty="0" smtClean="0"/>
                        <a:t>Mighty </a:t>
                      </a:r>
                      <a:r>
                        <a:rPr lang="en-GB" sz="1200" u="sng" dirty="0" smtClean="0"/>
                        <a:t>Write: </a:t>
                      </a:r>
                      <a:r>
                        <a:rPr lang="en-GB" sz="1200" u="none" dirty="0" smtClean="0"/>
                        <a:t>Children write </a:t>
                      </a:r>
                      <a:r>
                        <a:rPr lang="en-GB" sz="1200" u="none" baseline="0" dirty="0" smtClean="0"/>
                        <a:t>reply from Mother Goose</a:t>
                      </a:r>
                      <a:r>
                        <a:rPr lang="en-GB" sz="1200" u="none" dirty="0" smtClean="0"/>
                        <a:t> ...</a:t>
                      </a:r>
                      <a:endParaRPr lang="en-GB" sz="1200" u="none" baseline="0" dirty="0" smtClean="0"/>
                    </a:p>
                    <a:p>
                      <a:r>
                        <a:rPr lang="en-GB" sz="1200" u="sng" baseline="0" dirty="0" smtClean="0"/>
                        <a:t>Vocabulary: </a:t>
                      </a:r>
                      <a:r>
                        <a:rPr lang="en-GB" sz="1200" u="none" baseline="0" dirty="0" smtClean="0"/>
                        <a:t>Words from chosen nursery rhyme</a:t>
                      </a:r>
                      <a:endParaRPr lang="en-GB" sz="1200" u="sng"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chemeClr val="accent6">
              <a:lumMod val="50000"/>
            </a:schemeClr>
          </a:solidFill>
        </p:spPr>
        <p:txBody>
          <a:bodyPr/>
          <a:lstStyle/>
          <a:p>
            <a:endParaRPr lang="en-US" dirty="0"/>
          </a:p>
        </p:txBody>
      </p:sp>
      <p:pic>
        <p:nvPicPr>
          <p:cNvPr id="1026" name="Picture 2" descr="C:\Users\Teacher\Pictures\OIP2.jpg"/>
          <p:cNvPicPr>
            <a:picLocks noGrp="1" noChangeAspect="1" noChangeArrowheads="1"/>
          </p:cNvPicPr>
          <p:nvPr>
            <p:ph idx="1"/>
          </p:nvPr>
        </p:nvPicPr>
        <p:blipFill>
          <a:blip r:embed="rId2"/>
          <a:srcRect/>
          <a:stretch>
            <a:fillRect/>
          </a:stretch>
        </p:blipFill>
        <p:spPr bwMode="auto">
          <a:xfrm>
            <a:off x="1357290" y="0"/>
            <a:ext cx="6215106" cy="6858000"/>
          </a:xfrm>
          <a:prstGeom prst="rect">
            <a:avLst/>
          </a:prstGeom>
          <a:noFill/>
        </p:spPr>
      </p:pic>
      <p:sp>
        <p:nvSpPr>
          <p:cNvPr id="5" name="Rectangle 4"/>
          <p:cNvSpPr/>
          <p:nvPr/>
        </p:nvSpPr>
        <p:spPr>
          <a:xfrm>
            <a:off x="7572396" y="0"/>
            <a:ext cx="1571604" cy="6858000"/>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936484"/>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79524">
                <a:tc gridSpan="3">
                  <a:txBody>
                    <a:bodyPr/>
                    <a:lstStyle/>
                    <a:p>
                      <a:r>
                        <a:rPr lang="en-GB" sz="2400" dirty="0"/>
                        <a:t>English Text: </a:t>
                      </a:r>
                      <a:r>
                        <a:rPr lang="en-GB" sz="2400" dirty="0" smtClean="0"/>
                        <a:t>Animals</a:t>
                      </a:r>
                      <a:r>
                        <a:rPr lang="en-GB" sz="2400" baseline="0" dirty="0" smtClean="0"/>
                        <a:t> On The Farm</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078106">
                <a:tc>
                  <a:txBody>
                    <a:bodyPr/>
                    <a:lstStyle/>
                    <a:p>
                      <a:r>
                        <a:rPr lang="en-GB" sz="1200" u="sng" dirty="0"/>
                        <a:t>Lesson</a:t>
                      </a:r>
                      <a:r>
                        <a:rPr lang="en-GB" sz="1200" u="sng" baseline="0" dirty="0"/>
                        <a:t> 1:</a:t>
                      </a:r>
                    </a:p>
                    <a:p>
                      <a:r>
                        <a:rPr lang="en-GB" sz="1200" u="sng" baseline="0" dirty="0"/>
                        <a:t>WOW</a:t>
                      </a:r>
                      <a:r>
                        <a:rPr lang="en-GB" sz="800" u="none" baseline="0" dirty="0" smtClean="0"/>
                        <a:t>:</a:t>
                      </a:r>
                      <a:r>
                        <a:rPr lang="en-GB" sz="1200" u="none" baseline="0" dirty="0" smtClean="0"/>
                        <a:t> Look at blurb . Using toy animals </a:t>
                      </a:r>
                      <a:r>
                        <a:rPr lang="en-GB" sz="1200" u="none" baseline="0" dirty="0" err="1" smtClean="0"/>
                        <a:t>chn</a:t>
                      </a:r>
                      <a:r>
                        <a:rPr lang="en-GB" sz="1200" u="none" baseline="0" dirty="0" smtClean="0"/>
                        <a:t> predict which animals might be included in the book. Look at front cover and contents page. Discuss purpose of each. Predict which animals may be included in the pages, “Making Milk.”  Read pages 4-9. </a:t>
                      </a:r>
                      <a:endParaRPr lang="en-GB" sz="12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 </a:t>
                      </a:r>
                      <a:r>
                        <a:rPr lang="en-GB" sz="1200" u="none" baseline="0" dirty="0" smtClean="0"/>
                        <a:t>Model then </a:t>
                      </a:r>
                      <a:r>
                        <a:rPr lang="en-GB" sz="1200" u="none" baseline="0" dirty="0" err="1" smtClean="0"/>
                        <a:t>chn</a:t>
                      </a:r>
                      <a:r>
                        <a:rPr lang="en-GB" sz="1200" u="none" baseline="0" dirty="0" smtClean="0"/>
                        <a:t> put on  a cow or goat mask and </a:t>
                      </a:r>
                      <a:r>
                        <a:rPr lang="en-GB" sz="1200" u="none" dirty="0" smtClean="0"/>
                        <a:t>Pose question- What do cows do? Model write then </a:t>
                      </a:r>
                      <a:r>
                        <a:rPr lang="en-GB" sz="1200" u="none" dirty="0" err="1" smtClean="0"/>
                        <a:t>chn</a:t>
                      </a:r>
                      <a:r>
                        <a:rPr lang="en-GB" sz="1200" u="none" dirty="0" smtClean="0"/>
                        <a:t> write: A cow eats grass and makes milk </a:t>
                      </a:r>
                      <a:r>
                        <a:rPr lang="en-GB" sz="1200" u="none" baseline="0" dirty="0" smtClean="0"/>
                        <a:t>describe what they do </a:t>
                      </a:r>
                      <a:r>
                        <a:rPr lang="en-GB" sz="1200" u="none" baseline="0" dirty="0" err="1" smtClean="0"/>
                        <a:t>eg</a:t>
                      </a:r>
                      <a:r>
                        <a:rPr lang="en-GB" sz="1200" u="none" baseline="0" dirty="0" smtClean="0"/>
                        <a:t>: I am a cow and I graze on grass.</a:t>
                      </a:r>
                      <a:endParaRPr lang="en-GB" sz="800" u="none" baseline="0" dirty="0"/>
                    </a:p>
                    <a:p>
                      <a:r>
                        <a:rPr lang="en-GB" sz="1200" u="sng" dirty="0"/>
                        <a:t>Mighty Write</a:t>
                      </a:r>
                      <a:r>
                        <a:rPr lang="en-GB" sz="1200" u="sng" dirty="0" smtClean="0"/>
                        <a:t>:</a:t>
                      </a:r>
                      <a:r>
                        <a:rPr lang="en-GB" sz="1200" u="none" dirty="0" smtClean="0"/>
                        <a:t>.</a:t>
                      </a:r>
                      <a:endParaRPr lang="en-GB" sz="800" u="none" dirty="0"/>
                    </a:p>
                    <a:p>
                      <a:r>
                        <a:rPr lang="en-GB" sz="1200" u="sng" baseline="0" dirty="0"/>
                        <a:t>Vocabulary</a:t>
                      </a:r>
                      <a:r>
                        <a:rPr lang="en-GB" sz="800" u="none" baseline="0" dirty="0" smtClean="0"/>
                        <a:t>: </a:t>
                      </a:r>
                      <a:r>
                        <a:rPr lang="en-GB" sz="1200" u="none" baseline="0" dirty="0" smtClean="0"/>
                        <a:t>graze  grain  hay  farmer  yoghurt goat</a:t>
                      </a:r>
                      <a:endParaRPr lang="en-GB" sz="1200" u="none" baseline="0" dirty="0"/>
                    </a:p>
                  </a:txBody>
                  <a:tcPr/>
                </a:tc>
                <a:tc>
                  <a:txBody>
                    <a:bodyPr/>
                    <a:lstStyle/>
                    <a:p>
                      <a:r>
                        <a:rPr lang="en-GB" sz="1200" u="sng" dirty="0"/>
                        <a:t>Lesson 2</a:t>
                      </a:r>
                      <a:r>
                        <a:rPr lang="en-GB" sz="1200" dirty="0"/>
                        <a:t>:</a:t>
                      </a:r>
                    </a:p>
                    <a:p>
                      <a:r>
                        <a:rPr lang="en-GB" sz="1200" u="sng" baseline="0" dirty="0" smtClean="0"/>
                        <a:t>Intro: </a:t>
                      </a:r>
                      <a:r>
                        <a:rPr lang="en-GB" sz="1200" u="none" baseline="0" dirty="0" smtClean="0"/>
                        <a:t>Play audio clip of a pig – </a:t>
                      </a:r>
                      <a:r>
                        <a:rPr lang="en-GB" sz="1200" u="none" baseline="0" dirty="0" err="1" smtClean="0"/>
                        <a:t>chn</a:t>
                      </a:r>
                      <a:r>
                        <a:rPr lang="en-GB" sz="1200" u="none" baseline="0" dirty="0" smtClean="0"/>
                        <a:t> predict what animal makes this sound. Repeat with other animal noises. Match noises with animal. Discuss heading. Read page 10. Look at a film clip of a pig on a farm.</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 </a:t>
                      </a:r>
                      <a:r>
                        <a:rPr lang="en-GB" sz="1200" u="none" baseline="0" dirty="0" smtClean="0"/>
                        <a:t>Model then </a:t>
                      </a:r>
                      <a:r>
                        <a:rPr lang="en-GB" sz="1200" u="none" baseline="0" dirty="0" err="1" smtClean="0"/>
                        <a:t>chn</a:t>
                      </a:r>
                      <a:r>
                        <a:rPr lang="en-GB" sz="1200" u="none" baseline="0" dirty="0" smtClean="0"/>
                        <a:t> put on  a pig mask and describe what they do </a:t>
                      </a:r>
                      <a:r>
                        <a:rPr lang="en-GB" sz="1200" u="none" baseline="0" dirty="0" err="1" smtClean="0"/>
                        <a:t>eg</a:t>
                      </a:r>
                      <a:r>
                        <a:rPr lang="en-GB" sz="1200" u="none" baseline="0" dirty="0" smtClean="0"/>
                        <a:t>: I am a pig  and I roll in the mud.</a:t>
                      </a:r>
                      <a:endParaRPr lang="en-GB" sz="1200" u="none" baseline="0" dirty="0"/>
                    </a:p>
                    <a:p>
                      <a:r>
                        <a:rPr lang="en-GB" sz="1200" u="sng" dirty="0"/>
                        <a:t>Mighty Write</a:t>
                      </a:r>
                      <a:r>
                        <a:rPr lang="en-GB" sz="1200" u="sng" dirty="0" smtClean="0"/>
                        <a:t>:</a:t>
                      </a:r>
                      <a:r>
                        <a:rPr lang="en-GB" sz="1200" u="none" dirty="0" smtClean="0"/>
                        <a:t> Pose question – What do pigs do? Model write then </a:t>
                      </a:r>
                      <a:r>
                        <a:rPr lang="en-GB" sz="1200" u="none" dirty="0" err="1" smtClean="0"/>
                        <a:t>chn</a:t>
                      </a:r>
                      <a:r>
                        <a:rPr lang="en-GB" sz="1200" u="none" dirty="0" smtClean="0"/>
                        <a:t> write: A pig rolls</a:t>
                      </a:r>
                      <a:r>
                        <a:rPr lang="en-GB" sz="1200" u="none" baseline="0" dirty="0" smtClean="0"/>
                        <a:t> in the mud</a:t>
                      </a:r>
                      <a:r>
                        <a:rPr lang="en-GB" sz="1200" u="none" dirty="0" smtClean="0"/>
                        <a:t>.</a:t>
                      </a:r>
                      <a:endParaRPr lang="en-GB" sz="1200" u="none" dirty="0"/>
                    </a:p>
                    <a:p>
                      <a:r>
                        <a:rPr lang="en-GB" sz="1200" u="sng" baseline="0" dirty="0"/>
                        <a:t>Vocabulary</a:t>
                      </a:r>
                      <a:r>
                        <a:rPr lang="en-GB" sz="1200" u="sng" baseline="0" dirty="0" smtClean="0"/>
                        <a:t>:</a:t>
                      </a:r>
                      <a:r>
                        <a:rPr lang="en-GB" sz="1200" u="none" baseline="0" dirty="0" smtClean="0"/>
                        <a:t> sharing  snouts  curly  tail  tasty  cool</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1200" u="none" baseline="0" dirty="0" smtClean="0"/>
                        <a:t>Give a clue to which animal they will be finding out about. Read page 12.  Look at a film clip of a horse on a farm.</a:t>
                      </a:r>
                      <a:endParaRPr lang="en-GB" sz="1200" u="none" baseline="0" dirty="0"/>
                    </a:p>
                    <a:p>
                      <a:r>
                        <a:rPr lang="en-GB" sz="1200" u="sng" baseline="0" dirty="0"/>
                        <a:t>Grammar</a:t>
                      </a:r>
                      <a:r>
                        <a:rPr lang="en-GB" sz="1200" u="none" baseline="0" dirty="0" smtClean="0"/>
                        <a:t>:</a:t>
                      </a:r>
                      <a:endParaRPr lang="en-GB" sz="800" u="none" baseline="0" dirty="0" smtClean="0"/>
                    </a:p>
                    <a:p>
                      <a:r>
                        <a:rPr lang="en-GB" sz="1200" u="sng" baseline="0" dirty="0" err="1" smtClean="0"/>
                        <a:t>Oracy</a:t>
                      </a:r>
                      <a:r>
                        <a:rPr lang="en-GB" sz="1200" u="sng" baseline="0" dirty="0" smtClean="0"/>
                        <a:t>: </a:t>
                      </a:r>
                      <a:r>
                        <a:rPr lang="en-GB" sz="1200" u="none" baseline="0" dirty="0" smtClean="0"/>
                        <a:t>Model then </a:t>
                      </a:r>
                      <a:r>
                        <a:rPr lang="en-GB" sz="1200" u="none" baseline="0" dirty="0" err="1" smtClean="0"/>
                        <a:t>chn</a:t>
                      </a:r>
                      <a:r>
                        <a:rPr lang="en-GB" sz="1200" u="none" baseline="0" dirty="0" smtClean="0"/>
                        <a:t> put on  a horse mask and describe what they do </a:t>
                      </a:r>
                      <a:r>
                        <a:rPr lang="en-GB" sz="1200" u="none" baseline="0" dirty="0" err="1" smtClean="0"/>
                        <a:t>eg</a:t>
                      </a:r>
                      <a:r>
                        <a:rPr lang="en-GB" sz="1200" u="none" baseline="0" dirty="0" smtClean="0"/>
                        <a:t>: I am a horse  and I have long legs.</a:t>
                      </a:r>
                      <a:endParaRPr lang="en-GB" sz="1200" u="none" baseline="0" dirty="0"/>
                    </a:p>
                    <a:p>
                      <a:r>
                        <a:rPr lang="en-GB" sz="1200" u="sng" dirty="0"/>
                        <a:t>Mighty Write</a:t>
                      </a:r>
                      <a:r>
                        <a:rPr lang="en-GB" sz="1200" u="sng" dirty="0" smtClean="0"/>
                        <a:t>: </a:t>
                      </a:r>
                      <a:r>
                        <a:rPr lang="en-GB" sz="1200" u="none" dirty="0" smtClean="0"/>
                        <a:t>Pose question – What do horses do? Model write then </a:t>
                      </a:r>
                      <a:r>
                        <a:rPr lang="en-GB" sz="1200" u="none" dirty="0" err="1" smtClean="0"/>
                        <a:t>chn</a:t>
                      </a:r>
                      <a:r>
                        <a:rPr lang="en-GB" sz="1200" u="none" dirty="0" smtClean="0"/>
                        <a:t> write: A horse can</a:t>
                      </a:r>
                      <a:r>
                        <a:rPr lang="en-GB" sz="1200" u="none" baseline="0" dirty="0" smtClean="0"/>
                        <a:t> run fast</a:t>
                      </a:r>
                      <a:r>
                        <a:rPr lang="en-GB" sz="1200" u="none" dirty="0" smtClean="0"/>
                        <a:t>.</a:t>
                      </a:r>
                      <a:endParaRPr lang="en-GB" sz="12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strong  long  machinery  ride</a:t>
                      </a:r>
                      <a:endParaRPr lang="en-GB" sz="800" u="none" baseline="0" dirty="0"/>
                    </a:p>
                  </a:txBody>
                  <a:tcPr/>
                </a:tc>
                <a:extLst>
                  <a:ext uri="{0D108BD9-81ED-4DB2-BD59-A6C34878D82A}">
                    <a16:rowId xmlns="" xmlns:a16="http://schemas.microsoft.com/office/drawing/2014/main"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r>
                        <a:rPr lang="en-GB" sz="1200" u="sng" baseline="0" dirty="0"/>
                        <a:t>Intro</a:t>
                      </a:r>
                      <a:r>
                        <a:rPr lang="en-GB" sz="1200" u="sng" baseline="0" dirty="0" smtClean="0"/>
                        <a:t>: </a:t>
                      </a:r>
                      <a:r>
                        <a:rPr lang="en-GB" sz="1200" u="none" baseline="0" dirty="0" smtClean="0"/>
                        <a:t>Give a clue to which animal they will be finding out about. Read page 14.  Look at a film clip of a chicken on a farm.</a:t>
                      </a:r>
                      <a:endParaRPr lang="en-GB" sz="1200" u="none" baseline="0" dirty="0"/>
                    </a:p>
                    <a:p>
                      <a:r>
                        <a:rPr lang="en-GB" sz="1200" u="sng" baseline="0" dirty="0"/>
                        <a:t>Grammar</a:t>
                      </a:r>
                      <a:r>
                        <a:rPr lang="en-GB" sz="1200" u="none" baseline="0" dirty="0" smtClean="0"/>
                        <a:t>:</a:t>
                      </a:r>
                      <a:endParaRPr lang="en-GB" sz="800" u="none" baseline="0" dirty="0"/>
                    </a:p>
                    <a:p>
                      <a:r>
                        <a:rPr lang="en-GB" sz="1200" u="sng" baseline="0" dirty="0" err="1" smtClean="0"/>
                        <a:t>Oracy</a:t>
                      </a:r>
                      <a:r>
                        <a:rPr lang="en-GB" sz="1200" u="sng" baseline="0" dirty="0" smtClean="0"/>
                        <a:t>: </a:t>
                      </a:r>
                      <a:r>
                        <a:rPr lang="en-GB" sz="1200" u="none" baseline="0" dirty="0" smtClean="0"/>
                        <a:t>Model then </a:t>
                      </a:r>
                      <a:r>
                        <a:rPr lang="en-GB" sz="1200" u="none" baseline="0" dirty="0" err="1" smtClean="0"/>
                        <a:t>chn</a:t>
                      </a:r>
                      <a:r>
                        <a:rPr lang="en-GB" sz="1200" u="none" baseline="0" dirty="0" smtClean="0"/>
                        <a:t> put on  a chicken mask and describe what they do </a:t>
                      </a:r>
                      <a:r>
                        <a:rPr lang="en-GB" sz="1200" u="none" baseline="0" dirty="0" err="1" smtClean="0"/>
                        <a:t>eg</a:t>
                      </a:r>
                      <a:r>
                        <a:rPr lang="en-GB" sz="1200" u="none" baseline="0" dirty="0" smtClean="0"/>
                        <a:t>: I am a chicken  and I have lay brown eggs.</a:t>
                      </a:r>
                      <a:endParaRPr lang="en-GB" sz="1200" u="none" baseline="0" dirty="0"/>
                    </a:p>
                    <a:p>
                      <a:r>
                        <a:rPr lang="en-GB" sz="1200" u="sng" dirty="0"/>
                        <a:t>Mighty Write</a:t>
                      </a:r>
                      <a:r>
                        <a:rPr lang="en-GB" sz="1200" u="sng" dirty="0" smtClean="0"/>
                        <a:t>: </a:t>
                      </a:r>
                      <a:r>
                        <a:rPr lang="en-GB" sz="1200" u="none" dirty="0" smtClean="0"/>
                        <a:t>Pose question – What do chickens do? Model write then </a:t>
                      </a:r>
                      <a:r>
                        <a:rPr lang="en-GB" sz="1200" u="none" dirty="0" err="1" smtClean="0"/>
                        <a:t>chn</a:t>
                      </a:r>
                      <a:r>
                        <a:rPr lang="en-GB" sz="1200" u="none" dirty="0" smtClean="0"/>
                        <a:t> write: A chicken</a:t>
                      </a:r>
                      <a:r>
                        <a:rPr lang="en-GB" sz="1200" u="none" baseline="0" dirty="0" smtClean="0"/>
                        <a:t> </a:t>
                      </a:r>
                      <a:r>
                        <a:rPr lang="en-GB" sz="1200" u="none" dirty="0" smtClean="0"/>
                        <a:t>can</a:t>
                      </a:r>
                      <a:r>
                        <a:rPr lang="en-GB" sz="1200" u="none" baseline="0" dirty="0" smtClean="0"/>
                        <a:t> lay eggs.</a:t>
                      </a:r>
                      <a:endParaRPr lang="en-GB" sz="12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1200" u="none" baseline="0" dirty="0" smtClean="0"/>
                        <a:t>chickens  lay  eggs  collect  white  brown  blue</a:t>
                      </a:r>
                      <a:endParaRPr lang="en-GB" sz="800" u="none" dirty="0"/>
                    </a:p>
                  </a:txBody>
                  <a:tcPr/>
                </a:tc>
                <a:tc>
                  <a:txBody>
                    <a:bodyPr/>
                    <a:lstStyle/>
                    <a:p>
                      <a:r>
                        <a:rPr lang="en-GB" sz="1200" u="sng" dirty="0"/>
                        <a:t>Lesson 5</a:t>
                      </a:r>
                      <a:r>
                        <a:rPr lang="en-GB" sz="1200" dirty="0"/>
                        <a:t>:</a:t>
                      </a:r>
                    </a:p>
                    <a:p>
                      <a:r>
                        <a:rPr lang="en-GB" sz="1200" u="sng" baseline="0" dirty="0" smtClean="0"/>
                        <a:t>Intro</a:t>
                      </a:r>
                      <a:r>
                        <a:rPr lang="en-GB" sz="800" u="none" baseline="0" dirty="0" smtClean="0"/>
                        <a:t>: </a:t>
                      </a:r>
                      <a:r>
                        <a:rPr lang="en-GB" sz="1200" u="none" baseline="0" dirty="0" smtClean="0"/>
                        <a:t>Give a clue to which animal they will be finding out about. Read pages 16 - 18.  Look at a film clip of a sheepdog on a farm.</a:t>
                      </a:r>
                      <a:endParaRPr lang="en-GB" sz="12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 </a:t>
                      </a:r>
                      <a:r>
                        <a:rPr lang="en-GB" sz="1200" u="none" baseline="0" dirty="0" smtClean="0"/>
                        <a:t>Model then </a:t>
                      </a:r>
                      <a:r>
                        <a:rPr lang="en-GB" sz="1200" u="none" baseline="0" dirty="0" err="1" smtClean="0"/>
                        <a:t>chn</a:t>
                      </a:r>
                      <a:r>
                        <a:rPr lang="en-GB" sz="1200" u="none" baseline="0" dirty="0" smtClean="0"/>
                        <a:t> put on  a sheepdog mask and describe what they do </a:t>
                      </a:r>
                      <a:r>
                        <a:rPr lang="en-GB" sz="1200" u="none" baseline="0" dirty="0" err="1" smtClean="0"/>
                        <a:t>eg</a:t>
                      </a:r>
                      <a:r>
                        <a:rPr lang="en-GB" sz="1200" u="none" baseline="0" dirty="0" smtClean="0"/>
                        <a:t>: I am a sheepdog  and I round up sheep.</a:t>
                      </a:r>
                      <a:endParaRPr lang="en-GB" sz="1200" u="none" baseline="0" dirty="0"/>
                    </a:p>
                    <a:p>
                      <a:r>
                        <a:rPr lang="en-GB" sz="1200" u="sng" dirty="0"/>
                        <a:t>Mighty Write</a:t>
                      </a:r>
                      <a:r>
                        <a:rPr lang="en-GB" sz="1200" u="sng" dirty="0" smtClean="0"/>
                        <a:t>: </a:t>
                      </a:r>
                      <a:r>
                        <a:rPr lang="en-GB" sz="1200" u="none" dirty="0" smtClean="0"/>
                        <a:t>Pose question – What do sheepdogs do? Model write then </a:t>
                      </a:r>
                      <a:r>
                        <a:rPr lang="en-GB" sz="1200" u="none" dirty="0" err="1" smtClean="0"/>
                        <a:t>chn</a:t>
                      </a:r>
                      <a:r>
                        <a:rPr lang="en-GB" sz="1200" u="none" dirty="0" smtClean="0"/>
                        <a:t> write: A sheepdog</a:t>
                      </a:r>
                      <a:r>
                        <a:rPr lang="en-GB" sz="1200" u="none" baseline="0" dirty="0" smtClean="0"/>
                        <a:t> can move sheep.</a:t>
                      </a:r>
                      <a:r>
                        <a:rPr lang="en-GB" sz="1200" u="none" dirty="0" smtClean="0"/>
                        <a:t> </a:t>
                      </a:r>
                      <a:endParaRPr lang="en-GB" sz="12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a:t>
                      </a:r>
                      <a:r>
                        <a:rPr lang="en-GB" sz="1200" u="none" baseline="0" dirty="0" smtClean="0"/>
                        <a:t>sheepdog  trained  round up  move  flock  field shear wool  soft</a:t>
                      </a:r>
                      <a:endParaRPr lang="en-GB" sz="1200" u="none"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1200" u="none" baseline="0" dirty="0" smtClean="0"/>
                        <a:t>Read page 20. Use pictures/objects/clips to revise meaning of  words in the glossary. Discuss purpose of glossary. Pose a question – use index page to find out the answer.</a:t>
                      </a:r>
                      <a:endParaRPr lang="en-GB" sz="800" u="none" baseline="0" dirty="0"/>
                    </a:p>
                    <a:p>
                      <a:r>
                        <a:rPr lang="en-GB" sz="1200" u="sng" baseline="0" dirty="0"/>
                        <a:t>Grammar</a:t>
                      </a:r>
                      <a:r>
                        <a:rPr lang="en-GB" sz="1200" u="none" baseline="0" dirty="0" smtClean="0"/>
                        <a:t>:</a:t>
                      </a:r>
                      <a:endParaRPr lang="en-GB" sz="800" u="none" baseline="0" dirty="0"/>
                    </a:p>
                    <a:p>
                      <a:r>
                        <a:rPr lang="en-GB" sz="1200" u="sng" baseline="0" dirty="0" err="1"/>
                        <a:t>Oracy</a:t>
                      </a:r>
                      <a:r>
                        <a:rPr lang="en-GB" sz="1200" u="sng" baseline="0" dirty="0" smtClean="0"/>
                        <a:t>: </a:t>
                      </a:r>
                      <a:r>
                        <a:rPr lang="en-GB" sz="1200" u="none" baseline="0" dirty="0" smtClean="0"/>
                        <a:t>Teacher dresses up as a farmer. Talk about the animals on your farm. TA models how to ask the farmer questions. </a:t>
                      </a:r>
                      <a:r>
                        <a:rPr lang="en-GB" sz="1200" u="none" baseline="0" dirty="0" err="1" smtClean="0"/>
                        <a:t>Chn</a:t>
                      </a:r>
                      <a:r>
                        <a:rPr lang="en-GB" sz="1200" u="none" baseline="0" dirty="0" smtClean="0"/>
                        <a:t> take role of farmer and asking questions.</a:t>
                      </a:r>
                      <a:endParaRPr lang="en-GB" sz="800" u="none" baseline="0" dirty="0"/>
                    </a:p>
                    <a:p>
                      <a:r>
                        <a:rPr lang="en-GB" sz="1200" u="sng" dirty="0"/>
                        <a:t>Extended Write</a:t>
                      </a:r>
                      <a:r>
                        <a:rPr lang="en-GB" sz="1200" u="none" dirty="0" smtClean="0"/>
                        <a:t>: Model write then </a:t>
                      </a:r>
                      <a:r>
                        <a:rPr lang="en-GB" sz="1200" u="none" dirty="0" err="1" smtClean="0"/>
                        <a:t>chn</a:t>
                      </a:r>
                      <a:r>
                        <a:rPr lang="en-GB" sz="1200" u="none" dirty="0" smtClean="0"/>
                        <a:t> write in the role of a farmer about their favourite farm animal.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none" baseline="0" dirty="0"/>
                        <a:t>: </a:t>
                      </a:r>
                      <a:r>
                        <a:rPr lang="en-GB" sz="1200" u="none" baseline="0" dirty="0" smtClean="0"/>
                        <a:t> glossary  index  revise all words</a:t>
                      </a: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chemeClr val="accent6">
              <a:lumMod val="75000"/>
            </a:schemeClr>
          </a:solidFill>
        </p:spPr>
        <p:txBody>
          <a:bodyPr/>
          <a:lstStyle/>
          <a:p>
            <a:endParaRPr lang="en-US" dirty="0"/>
          </a:p>
        </p:txBody>
      </p:sp>
      <p:pic>
        <p:nvPicPr>
          <p:cNvPr id="3074" name="Picture 2" descr="C:\Users\Teacher\Pictures\images.jpg"/>
          <p:cNvPicPr>
            <a:picLocks noGrp="1" noChangeAspect="1" noChangeArrowheads="1"/>
          </p:cNvPicPr>
          <p:nvPr>
            <p:ph idx="1"/>
          </p:nvPr>
        </p:nvPicPr>
        <p:blipFill>
          <a:blip r:embed="rId2"/>
          <a:srcRect/>
          <a:stretch>
            <a:fillRect/>
          </a:stretch>
        </p:blipFill>
        <p:spPr bwMode="auto">
          <a:xfrm>
            <a:off x="1357290" y="0"/>
            <a:ext cx="6286544" cy="6858000"/>
          </a:xfrm>
          <a:prstGeom prst="rect">
            <a:avLst/>
          </a:prstGeom>
          <a:noFill/>
        </p:spPr>
      </p:pic>
      <p:sp>
        <p:nvSpPr>
          <p:cNvPr id="5" name="Rectangle 4"/>
          <p:cNvSpPr/>
          <p:nvPr/>
        </p:nvSpPr>
        <p:spPr>
          <a:xfrm>
            <a:off x="7643834" y="0"/>
            <a:ext cx="1500166"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50120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 Augustus</a:t>
                      </a:r>
                      <a:r>
                        <a:rPr lang="en-GB" sz="2400" baseline="0" dirty="0" smtClean="0"/>
                        <a:t> And His Smile</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944858">
                <a:tc>
                  <a:txBody>
                    <a:bodyPr/>
                    <a:lstStyle/>
                    <a:p>
                      <a:r>
                        <a:rPr lang="en-GB" u="sng" dirty="0"/>
                        <a:t>Lesson</a:t>
                      </a:r>
                      <a:r>
                        <a:rPr lang="en-GB" u="sng" baseline="0" dirty="0"/>
                        <a:t> 1:</a:t>
                      </a:r>
                    </a:p>
                    <a:p>
                      <a:r>
                        <a:rPr lang="en-GB" sz="1200" u="sng" baseline="0" dirty="0"/>
                        <a:t>WOW</a:t>
                      </a:r>
                      <a:r>
                        <a:rPr lang="en-GB" sz="1200" u="sng" baseline="0" dirty="0" smtClean="0"/>
                        <a:t>:  </a:t>
                      </a:r>
                      <a:r>
                        <a:rPr lang="en-GB" sz="1200" u="none" baseline="0" dirty="0" smtClean="0"/>
                        <a:t>Introduce Augustus (cuddly toy)  and tell them he is sad and why. Read to end of beetle page. Begin a story map.</a:t>
                      </a:r>
                      <a:endParaRPr lang="en-GB" sz="1200" u="none" baseline="0" dirty="0"/>
                    </a:p>
                    <a:p>
                      <a:r>
                        <a:rPr lang="en-GB" sz="1200" u="sng" baseline="0" dirty="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Discuss if they have lost anything which makes them sad.</a:t>
                      </a:r>
                      <a:endParaRPr lang="en-GB" sz="1200" u="none" baseline="0" dirty="0"/>
                    </a:p>
                    <a:p>
                      <a:r>
                        <a:rPr lang="en-GB" sz="1200" u="sng" dirty="0"/>
                        <a:t>Mighty Write</a:t>
                      </a:r>
                      <a:r>
                        <a:rPr lang="en-GB" sz="1200" u="sng" dirty="0" smtClean="0"/>
                        <a:t>: </a:t>
                      </a:r>
                      <a:r>
                        <a:rPr lang="en-GB" sz="1200" u="none" dirty="0" smtClean="0"/>
                        <a:t>Model then children write sentence- He</a:t>
                      </a:r>
                      <a:r>
                        <a:rPr lang="en-GB" sz="1200" u="none" baseline="0" dirty="0" smtClean="0"/>
                        <a:t> looked under a </a:t>
                      </a:r>
                      <a:r>
                        <a:rPr lang="en-GB" sz="1200" u="none" dirty="0" smtClean="0"/>
                        <a:t> bush</a:t>
                      </a:r>
                      <a:r>
                        <a:rPr lang="en-GB" sz="1200" u="none" baseline="0" dirty="0" smtClean="0"/>
                        <a:t> and found a _____ beetle.</a:t>
                      </a:r>
                      <a:endParaRPr lang="en-GB" sz="1200" u="none" baseline="0" dirty="0"/>
                    </a:p>
                    <a:p>
                      <a:r>
                        <a:rPr lang="en-GB" sz="1200" u="sng" baseline="0" dirty="0"/>
                        <a:t>Vocabulary</a:t>
                      </a:r>
                      <a:r>
                        <a:rPr lang="en-GB" sz="1200" u="sng" baseline="0" dirty="0" smtClean="0"/>
                        <a:t>: </a:t>
                      </a:r>
                      <a:r>
                        <a:rPr lang="en-GB" sz="1200" u="none" baseline="0" dirty="0" smtClean="0"/>
                        <a:t>huge  cluster shiny  small</a:t>
                      </a:r>
                      <a:endParaRPr lang="en-GB" sz="1200" u="none" dirty="0">
                        <a:solidFill>
                          <a:schemeClr val="tx1"/>
                        </a:solidFill>
                      </a:endParaRPr>
                    </a:p>
                  </a:txBody>
                  <a:tcPr/>
                </a:tc>
                <a:tc>
                  <a:txBody>
                    <a:bodyPr/>
                    <a:lstStyle/>
                    <a:p>
                      <a:r>
                        <a:rPr lang="en-GB" u="sng" dirty="0"/>
                        <a:t>Lesson 2</a:t>
                      </a:r>
                      <a:r>
                        <a:rPr lang="en-GB" dirty="0"/>
                        <a:t>:</a:t>
                      </a:r>
                    </a:p>
                    <a:p>
                      <a:r>
                        <a:rPr lang="en-GB" sz="1200" u="sng" baseline="0" dirty="0" smtClean="0"/>
                        <a:t>WOW: </a:t>
                      </a:r>
                      <a:r>
                        <a:rPr lang="en-GB" sz="1200" u="none" baseline="0" dirty="0" smtClean="0"/>
                        <a:t>Read to end of  trees page.  Continue story map.</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Ideas  for words to describe the bird.</a:t>
                      </a:r>
                      <a:endParaRPr lang="en-GB" sz="1200" u="none" baseline="0" dirty="0"/>
                    </a:p>
                    <a:p>
                      <a:r>
                        <a:rPr lang="en-GB" sz="1200" u="sng" dirty="0"/>
                        <a:t>Mighty Write</a:t>
                      </a:r>
                      <a:r>
                        <a:rPr lang="en-GB" sz="1200" u="sng" dirty="0" smtClean="0"/>
                        <a:t>: </a:t>
                      </a:r>
                      <a:r>
                        <a:rPr lang="en-GB" sz="1200" u="none" dirty="0" smtClean="0"/>
                        <a:t>Model then children write sentence- He</a:t>
                      </a:r>
                      <a:r>
                        <a:rPr lang="en-GB" sz="1200" u="none" baseline="0" dirty="0" smtClean="0"/>
                        <a:t> looked up a tree and found a  ______ bird.</a:t>
                      </a:r>
                      <a:endParaRPr lang="en-GB" sz="1200" u="none" baseline="0" dirty="0"/>
                    </a:p>
                    <a:p>
                      <a:r>
                        <a:rPr lang="en-GB" sz="1200" u="sng" baseline="0" dirty="0"/>
                        <a:t>Vocabulary</a:t>
                      </a:r>
                      <a:r>
                        <a:rPr lang="en-GB" sz="1200" u="sng" baseline="0" dirty="0" smtClean="0"/>
                        <a:t>:  </a:t>
                      </a:r>
                      <a:r>
                        <a:rPr lang="en-GB" sz="1200" u="none" baseline="0" dirty="0" smtClean="0"/>
                        <a:t>tallest  chirped</a:t>
                      </a:r>
                      <a:endParaRPr lang="en-US" sz="1200" u="none" dirty="0"/>
                    </a:p>
                  </a:txBody>
                  <a:tcPr/>
                </a:tc>
                <a:tc>
                  <a:txBody>
                    <a:bodyPr/>
                    <a:lstStyle/>
                    <a:p>
                      <a:r>
                        <a:rPr lang="en-GB" u="sng" dirty="0"/>
                        <a:t>Lesson 3</a:t>
                      </a:r>
                      <a:r>
                        <a:rPr lang="en-GB" dirty="0"/>
                        <a:t>:</a:t>
                      </a:r>
                    </a:p>
                    <a:p>
                      <a:r>
                        <a:rPr lang="en-GB" sz="1200" u="sng" baseline="0" dirty="0" smtClean="0"/>
                        <a:t>WOW: </a:t>
                      </a:r>
                      <a:r>
                        <a:rPr lang="en-GB" sz="1200" u="none" baseline="0" dirty="0" smtClean="0"/>
                        <a:t>Read to end of  ocean page. Continue story map.</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none" baseline="0" dirty="0" err="1" smtClean="0"/>
                        <a:t>I</a:t>
                      </a:r>
                      <a:r>
                        <a:rPr lang="en-GB" sz="1200" u="none" baseline="0" dirty="0" smtClean="0"/>
                        <a:t> </a:t>
                      </a:r>
                      <a:r>
                        <a:rPr lang="en-GB" sz="1200" u="none" baseline="0" dirty="0" err="1" smtClean="0"/>
                        <a:t>deas</a:t>
                      </a:r>
                      <a:r>
                        <a:rPr lang="en-GB" sz="1200" u="none" baseline="0" dirty="0" smtClean="0"/>
                        <a:t>  for words to describe the fish or ocean</a:t>
                      </a:r>
                      <a:endParaRPr lang="en-GB" sz="1200" u="sng" baseline="0" dirty="0"/>
                    </a:p>
                    <a:p>
                      <a:r>
                        <a:rPr lang="en-GB" sz="1200" u="sng" dirty="0"/>
                        <a:t>Mighty Write</a:t>
                      </a:r>
                      <a:r>
                        <a:rPr lang="en-GB" sz="1200" u="sng" dirty="0" smtClean="0"/>
                        <a:t>: </a:t>
                      </a:r>
                      <a:r>
                        <a:rPr lang="en-GB" sz="1200" u="none" dirty="0" smtClean="0"/>
                        <a:t>Model then children write sentence- He</a:t>
                      </a:r>
                      <a:r>
                        <a:rPr lang="en-GB" sz="1200" u="none" baseline="0" dirty="0" smtClean="0"/>
                        <a:t> looked in the ______ocean and found  _____ fish.</a:t>
                      </a:r>
                      <a:endParaRPr lang="en-GB" sz="1200" u="none" baseline="0" dirty="0"/>
                    </a:p>
                    <a:p>
                      <a:r>
                        <a:rPr lang="en-GB" sz="1200" u="sng" baseline="0" dirty="0"/>
                        <a:t>Vocabulary</a:t>
                      </a:r>
                      <a:r>
                        <a:rPr lang="en-GB" sz="1200" u="sng" baseline="0" dirty="0" smtClean="0"/>
                        <a:t>: </a:t>
                      </a:r>
                      <a:r>
                        <a:rPr lang="en-GB" sz="1200" u="none" baseline="0" dirty="0" smtClean="0"/>
                        <a:t>scaled  highest  swirled freezing </a:t>
                      </a:r>
                      <a:endParaRPr lang="en-GB" sz="1200" u="none" baseline="0" dirty="0"/>
                    </a:p>
                  </a:txBody>
                  <a:tcPr/>
                </a:tc>
                <a:extLst>
                  <a:ext uri="{0D108BD9-81ED-4DB2-BD59-A6C34878D82A}">
                    <a16:rowId xmlns="" xmlns:a16="http://schemas.microsoft.com/office/drawing/2014/main" val="10001"/>
                  </a:ext>
                </a:extLst>
              </a:tr>
              <a:tr h="25154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a:t>Lesson 4:</a:t>
                      </a:r>
                      <a:endParaRPr lang="en-GB" dirty="0"/>
                    </a:p>
                    <a:p>
                      <a:r>
                        <a:rPr lang="en-GB" sz="1200" u="sng" baseline="0" dirty="0" smtClean="0"/>
                        <a:t>WOW: </a:t>
                      </a:r>
                      <a:r>
                        <a:rPr lang="en-GB" sz="1200" u="none" baseline="0" dirty="0" smtClean="0"/>
                        <a:t>Read to end of  desert page. Continue story map.</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Ideas  for words to describe the sand.</a:t>
                      </a:r>
                      <a:endParaRPr lang="en-GB" sz="1200" u="sng" baseline="0" dirty="0"/>
                    </a:p>
                    <a:p>
                      <a:r>
                        <a:rPr lang="en-GB" sz="1200" u="sng" dirty="0"/>
                        <a:t>Mighty Write </a:t>
                      </a:r>
                      <a:r>
                        <a:rPr lang="en-GB" sz="1200" u="sng" dirty="0" smtClean="0"/>
                        <a:t>: </a:t>
                      </a:r>
                      <a:r>
                        <a:rPr lang="en-GB" sz="1200" u="none" dirty="0" smtClean="0"/>
                        <a:t>Model then children write sentence- He</a:t>
                      </a:r>
                      <a:r>
                        <a:rPr lang="en-GB" sz="1200" u="none" baseline="0" dirty="0" smtClean="0"/>
                        <a:t> went to a desert  and found the  _______ sand.</a:t>
                      </a:r>
                      <a:endParaRPr lang="en-GB" sz="1200" u="none" baseline="0" dirty="0"/>
                    </a:p>
                    <a:p>
                      <a:r>
                        <a:rPr lang="en-GB" sz="1200" u="sng" baseline="0" dirty="0"/>
                        <a:t>Vocabulary</a:t>
                      </a:r>
                      <a:r>
                        <a:rPr lang="en-GB" sz="1200" u="sng" baseline="0" dirty="0" smtClean="0"/>
                        <a:t>: </a:t>
                      </a:r>
                      <a:r>
                        <a:rPr lang="en-GB" sz="1200" u="none" baseline="0" dirty="0" smtClean="0"/>
                        <a:t>deepest  shoals  shiny</a:t>
                      </a:r>
                      <a:endParaRPr lang="en-GB" sz="1200" u="none" baseline="0" dirty="0"/>
                    </a:p>
                    <a:p>
                      <a:endParaRPr lang="en-GB" dirty="0"/>
                    </a:p>
                  </a:txBody>
                  <a:tcPr/>
                </a:tc>
                <a:tc>
                  <a:txBody>
                    <a:bodyPr/>
                    <a:lstStyle/>
                    <a:p>
                      <a:r>
                        <a:rPr lang="en-GB" u="sng" dirty="0"/>
                        <a:t>Lesson 5</a:t>
                      </a:r>
                      <a:r>
                        <a:rPr lang="en-GB" dirty="0"/>
                        <a:t>:</a:t>
                      </a:r>
                    </a:p>
                    <a:p>
                      <a:r>
                        <a:rPr lang="en-GB" sz="1200" u="sng" baseline="0" dirty="0" smtClean="0"/>
                        <a:t>WOW: </a:t>
                      </a:r>
                      <a:r>
                        <a:rPr lang="en-GB" sz="1200" u="none" baseline="0" dirty="0" smtClean="0"/>
                        <a:t>Read to end of  book. Finish  story map. Set up story and  act it out.</a:t>
                      </a:r>
                      <a:endParaRPr lang="en-GB" sz="1200" u="sng"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Ideas  for words to describe his smile.</a:t>
                      </a:r>
                      <a:endParaRPr lang="en-GB" sz="12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sng" dirty="0" smtClean="0"/>
                        <a:t>: </a:t>
                      </a:r>
                      <a:r>
                        <a:rPr lang="en-GB" sz="1200" u="none" dirty="0" smtClean="0"/>
                        <a:t>Model then children write sentence- He</a:t>
                      </a:r>
                      <a:r>
                        <a:rPr lang="en-GB" sz="1200" u="none" baseline="0" dirty="0" smtClean="0"/>
                        <a:t> looked in a </a:t>
                      </a:r>
                      <a:r>
                        <a:rPr lang="en-GB" sz="1200" u="none" dirty="0" smtClean="0"/>
                        <a:t> puddle</a:t>
                      </a:r>
                      <a:r>
                        <a:rPr lang="en-GB" sz="1200" u="none" baseline="0" dirty="0" smtClean="0"/>
                        <a:t> and found his _____ smile.</a:t>
                      </a:r>
                      <a:endParaRPr lang="en-GB" sz="1200" u="none" baseline="0" dirty="0"/>
                    </a:p>
                    <a:p>
                      <a:r>
                        <a:rPr lang="en-GB" sz="1200" u="sng" baseline="0" dirty="0"/>
                        <a:t>Vocabulary</a:t>
                      </a:r>
                      <a:r>
                        <a:rPr lang="en-GB" sz="1200" u="sng" baseline="0" dirty="0" smtClean="0"/>
                        <a:t>:  </a:t>
                      </a:r>
                      <a:r>
                        <a:rPr lang="en-GB" sz="1200" u="none" baseline="0" dirty="0" smtClean="0"/>
                        <a:t>pranced  paraded   padded  largest  shifting raced   bounced  silver- blue</a:t>
                      </a:r>
                      <a:endParaRPr lang="en-GB" sz="1200" u="none" baseline="0" dirty="0"/>
                    </a:p>
                    <a:p>
                      <a:r>
                        <a:rPr lang="en-GB" sz="1200" dirty="0" smtClean="0"/>
                        <a:t>realised  </a:t>
                      </a:r>
                      <a:endParaRPr lang="en-GB" sz="1200" dirty="0"/>
                    </a:p>
                  </a:txBody>
                  <a:tcPr/>
                </a:tc>
                <a:tc>
                  <a:txBody>
                    <a:bodyPr/>
                    <a:lstStyle/>
                    <a:p>
                      <a:r>
                        <a:rPr lang="en-GB" u="sng" dirty="0"/>
                        <a:t>Lesson 6</a:t>
                      </a:r>
                      <a:r>
                        <a:rPr lang="en-GB" dirty="0"/>
                        <a:t>: </a:t>
                      </a:r>
                    </a:p>
                    <a:p>
                      <a:r>
                        <a:rPr lang="en-GB" sz="1200" u="sng" baseline="0" dirty="0" smtClean="0"/>
                        <a:t>WOW:</a:t>
                      </a:r>
                      <a:r>
                        <a:rPr lang="en-GB" sz="1200" u="none" baseline="0" dirty="0" smtClean="0"/>
                        <a:t> CT pretend HT is  sad because she has lost her smile. Discuss where her smile could be and plot on a story map. Act out  writing down what is found instead– ending with photo of HT with class smiling.</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Discuss areas in school to search for smile.</a:t>
                      </a:r>
                      <a:endParaRPr lang="en-GB" sz="1200" u="none" baseline="0" dirty="0"/>
                    </a:p>
                    <a:p>
                      <a:r>
                        <a:rPr lang="en-GB" sz="1200" u="sng" baseline="0" dirty="0"/>
                        <a:t>Mighty  </a:t>
                      </a:r>
                      <a:r>
                        <a:rPr lang="en-GB" sz="1200" u="sng" dirty="0" smtClean="0"/>
                        <a:t>Write: </a:t>
                      </a:r>
                      <a:r>
                        <a:rPr lang="en-GB" sz="1200" u="none" dirty="0" smtClean="0"/>
                        <a:t>Model then children write sentence- We</a:t>
                      </a:r>
                      <a:r>
                        <a:rPr lang="en-GB" sz="1200" u="none" baseline="0" dirty="0" smtClean="0"/>
                        <a:t> looked ________and found __________. Children continue according to ability.</a:t>
                      </a:r>
                      <a:endParaRPr lang="en-GB" sz="1200" u="none" baseline="0" dirty="0"/>
                    </a:p>
                    <a:p>
                      <a:r>
                        <a:rPr lang="en-GB" sz="1200" u="sng" baseline="0" dirty="0"/>
                        <a:t>Vocabulary</a:t>
                      </a:r>
                      <a:r>
                        <a:rPr lang="en-GB" sz="1200" u="sng" baseline="0" dirty="0" smtClean="0"/>
                        <a:t>:  </a:t>
                      </a:r>
                      <a:r>
                        <a:rPr lang="en-GB" sz="1200" u="none" baseline="0" dirty="0" smtClean="0"/>
                        <a:t>Revise all</a:t>
                      </a:r>
                      <a:endParaRPr lang="en-GB" sz="1200" u="none" baseline="0" dirty="0"/>
                    </a:p>
                    <a:p>
                      <a:endParaRPr lang="en-GB" sz="1400" dirty="0"/>
                    </a:p>
                  </a:txBody>
                  <a:tcPr/>
                </a:tc>
                <a:extLst>
                  <a:ext uri="{0D108BD9-81ED-4DB2-BD59-A6C34878D82A}">
                    <a16:rowId xmlns="" xmlns:a16="http://schemas.microsoft.com/office/drawing/2014/main" val="10002"/>
                  </a:ext>
                </a:extLst>
              </a:tr>
              <a:tr h="1745684">
                <a:tc>
                  <a:txBody>
                    <a:bodyPr/>
                    <a:lstStyle/>
                    <a:p>
                      <a:r>
                        <a:rPr lang="en-GB" sz="1800" u="sng" dirty="0"/>
                        <a:t>Lesson 7</a:t>
                      </a:r>
                    </a:p>
                    <a:p>
                      <a:r>
                        <a:rPr lang="en-GB" sz="1200" u="sng" baseline="0" dirty="0" smtClean="0"/>
                        <a:t>Intro:  </a:t>
                      </a:r>
                      <a:r>
                        <a:rPr lang="en-GB" sz="1200" u="none" baseline="0" dirty="0" smtClean="0"/>
                        <a:t>Discuss other animals which could have lost something </a:t>
                      </a:r>
                      <a:r>
                        <a:rPr lang="en-GB" sz="1200" u="none" baseline="0" dirty="0" err="1" smtClean="0"/>
                        <a:t>eg</a:t>
                      </a:r>
                      <a:r>
                        <a:rPr lang="en-GB" sz="1200" u="none" baseline="0" dirty="0" smtClean="0"/>
                        <a:t>: A lion who has lost his roar, a  dog who has lost its bark etc.. </a:t>
                      </a:r>
                      <a:endParaRPr lang="en-GB" sz="1200" u="none"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GB" sz="1200" u="none" baseline="0" dirty="0" smtClean="0"/>
                        <a:t>Discuss ideas about animal/ where to look and what is found.</a:t>
                      </a:r>
                      <a:endParaRPr lang="en-GB" sz="1200" u="none" baseline="0" dirty="0"/>
                    </a:p>
                    <a:p>
                      <a:r>
                        <a:rPr lang="en-GB" sz="1200" u="sng" baseline="0" dirty="0"/>
                        <a:t>Mighty </a:t>
                      </a:r>
                      <a:r>
                        <a:rPr lang="en-GB" sz="1200" u="sng" dirty="0"/>
                        <a:t>Write</a:t>
                      </a:r>
                      <a:r>
                        <a:rPr lang="en-GB" sz="1200" u="sng" dirty="0" smtClean="0"/>
                        <a:t>: </a:t>
                      </a:r>
                      <a:r>
                        <a:rPr lang="en-GB" sz="1200" u="none" dirty="0" smtClean="0"/>
                        <a:t>Model write up an idea.  Terry had lost his roar. He looked under big rock. He found it in a silver- blue stream. Children write own.</a:t>
                      </a:r>
                      <a:endParaRPr lang="en-GB" sz="1200" u="none" baseline="0" dirty="0"/>
                    </a:p>
                    <a:p>
                      <a:r>
                        <a:rPr lang="en-GB" sz="1200" u="sng" baseline="0" dirty="0"/>
                        <a:t>Vocabulary</a:t>
                      </a:r>
                      <a:r>
                        <a:rPr lang="en-GB" sz="1200" u="none" baseline="0" dirty="0" smtClean="0"/>
                        <a:t>:  Revise all</a:t>
                      </a:r>
                      <a:endParaRPr lang="en-GB" sz="1200" u="none" baseline="0"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85794"/>
          </a:xfrm>
          <a:solidFill>
            <a:schemeClr val="accent3">
              <a:lumMod val="75000"/>
            </a:schemeClr>
          </a:solidFill>
        </p:spPr>
        <p:txBody>
          <a:bodyPr>
            <a:normAutofit/>
          </a:bodyPr>
          <a:lstStyle/>
          <a:p>
            <a:endParaRPr lang="en-US" dirty="0"/>
          </a:p>
        </p:txBody>
      </p:sp>
      <p:pic>
        <p:nvPicPr>
          <p:cNvPr id="4098" name="Picture 2" descr="C:\Users\Teacher\Pictures\images3IZNY2PX.jpg"/>
          <p:cNvPicPr>
            <a:picLocks noGrp="1" noChangeAspect="1" noChangeArrowheads="1"/>
          </p:cNvPicPr>
          <p:nvPr>
            <p:ph idx="1"/>
          </p:nvPr>
        </p:nvPicPr>
        <p:blipFill>
          <a:blip r:embed="rId2"/>
          <a:srcRect/>
          <a:stretch>
            <a:fillRect/>
          </a:stretch>
        </p:blipFill>
        <p:spPr bwMode="auto">
          <a:xfrm>
            <a:off x="1643042" y="785794"/>
            <a:ext cx="6286544" cy="5143536"/>
          </a:xfrm>
          <a:prstGeom prst="rect">
            <a:avLst/>
          </a:prstGeom>
          <a:noFill/>
        </p:spPr>
      </p:pic>
      <p:sp>
        <p:nvSpPr>
          <p:cNvPr id="5" name="Rectangle 4"/>
          <p:cNvSpPr/>
          <p:nvPr/>
        </p:nvSpPr>
        <p:spPr>
          <a:xfrm>
            <a:off x="0" y="785794"/>
            <a:ext cx="1643042" cy="6072206"/>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7872410" y="785794"/>
            <a:ext cx="1271590" cy="6072206"/>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643042" y="5929330"/>
            <a:ext cx="6286544" cy="928670"/>
          </a:xfrm>
          <a:prstGeom prst="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920224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 Owl</a:t>
                      </a:r>
                      <a:r>
                        <a:rPr lang="en-GB" sz="2400" baseline="0" dirty="0" smtClean="0"/>
                        <a:t> Babies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944858">
                <a:tc>
                  <a:txBody>
                    <a:bodyPr/>
                    <a:lstStyle/>
                    <a:p>
                      <a:r>
                        <a:rPr lang="en-GB" u="sng" dirty="0"/>
                        <a:t>Lesson</a:t>
                      </a:r>
                      <a:r>
                        <a:rPr lang="en-GB" u="sng" baseline="0" dirty="0"/>
                        <a:t> 1:</a:t>
                      </a:r>
                    </a:p>
                    <a:p>
                      <a:r>
                        <a:rPr lang="en-GB" sz="1200" u="sng" baseline="0" dirty="0" smtClean="0"/>
                        <a:t>WOW: </a:t>
                      </a:r>
                      <a:r>
                        <a:rPr lang="en-GB" sz="1200" u="none" baseline="0" dirty="0" err="1" smtClean="0"/>
                        <a:t>Chn</a:t>
                      </a:r>
                      <a:r>
                        <a:rPr lang="en-GB" sz="1200" u="none" baseline="0" dirty="0" smtClean="0"/>
                        <a:t> share photos of their house.  Describe their house.  Look at  and read page  1. </a:t>
                      </a:r>
                      <a:endParaRPr lang="en-GB" sz="1200" u="none" baseline="0" dirty="0"/>
                    </a:p>
                    <a:p>
                      <a:r>
                        <a:rPr lang="en-GB" sz="1200" u="sng" baseline="0" dirty="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Describe their house/ Owls home</a:t>
                      </a:r>
                      <a:endParaRPr lang="en-GB" sz="1200" u="none" baseline="0" dirty="0"/>
                    </a:p>
                    <a:p>
                      <a:r>
                        <a:rPr lang="en-GB" sz="1200" u="sng" dirty="0"/>
                        <a:t>Mighty Write</a:t>
                      </a:r>
                      <a:r>
                        <a:rPr lang="en-GB" sz="1200" u="sng" dirty="0" smtClean="0"/>
                        <a:t>: Use page 1 to </a:t>
                      </a:r>
                      <a:r>
                        <a:rPr lang="en-GB" sz="1200" u="none" dirty="0" smtClean="0"/>
                        <a:t>model then children write sentences</a:t>
                      </a:r>
                      <a:r>
                        <a:rPr lang="en-GB" sz="1200" u="none" baseline="0" dirty="0" smtClean="0"/>
                        <a:t> -  I  live in a ............ In......... with my .............  My house has ........... </a:t>
                      </a:r>
                      <a:endParaRPr lang="en-GB" sz="1200" u="none" baseline="0" dirty="0"/>
                    </a:p>
                    <a:p>
                      <a:r>
                        <a:rPr lang="en-GB" sz="1200" u="sng" baseline="0" dirty="0"/>
                        <a:t>Vocabulary</a:t>
                      </a:r>
                      <a:r>
                        <a:rPr lang="en-GB" sz="1200" u="sng" baseline="0" dirty="0" smtClean="0"/>
                        <a:t>: </a:t>
                      </a:r>
                      <a:r>
                        <a:rPr lang="en-GB" sz="1200" u="none" baseline="0" dirty="0" smtClean="0"/>
                        <a:t>trunk  mother  </a:t>
                      </a:r>
                      <a:endParaRPr lang="en-GB" sz="1200" u="none" dirty="0">
                        <a:solidFill>
                          <a:schemeClr val="tx1"/>
                        </a:solidFill>
                      </a:endParaRPr>
                    </a:p>
                  </a:txBody>
                  <a:tcPr/>
                </a:tc>
                <a:tc>
                  <a:txBody>
                    <a:bodyPr/>
                    <a:lstStyle/>
                    <a:p>
                      <a:r>
                        <a:rPr lang="en-GB" u="sng" dirty="0"/>
                        <a:t>Lesson 2</a:t>
                      </a:r>
                      <a:r>
                        <a:rPr lang="en-GB" dirty="0"/>
                        <a:t>:</a:t>
                      </a:r>
                    </a:p>
                    <a:p>
                      <a:r>
                        <a:rPr lang="en-GB" sz="1200" u="sng" baseline="0" dirty="0" smtClean="0"/>
                        <a:t>Intro:</a:t>
                      </a:r>
                      <a:r>
                        <a:rPr lang="en-US" sz="1200" u="none" baseline="0" dirty="0" smtClean="0"/>
                        <a:t>Reread the start of the story, up until the owl babies make their wish (stop before the mother returns). Talk about why the Owl Babies are sad.</a:t>
                      </a:r>
                      <a:endParaRPr lang="en-GB" sz="1200" u="none"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US" sz="1200" u="none" baseline="0" dirty="0" smtClean="0"/>
                        <a:t>Look at pictures of Mummy Owl from the story and encourage the children to verbally describe her.</a:t>
                      </a:r>
                      <a:endParaRPr lang="en-GB" sz="1200" u="none" baseline="0" dirty="0"/>
                    </a:p>
                    <a:p>
                      <a:r>
                        <a:rPr lang="en-GB" sz="1200" u="sng" dirty="0"/>
                        <a:t>Mighty Write</a:t>
                      </a:r>
                      <a:r>
                        <a:rPr lang="en-GB" sz="1200" u="sng" dirty="0" smtClean="0"/>
                        <a:t>: </a:t>
                      </a:r>
                      <a:r>
                        <a:rPr lang="en-GB" sz="1200" u="none" dirty="0" smtClean="0"/>
                        <a:t>Model then children write  a sentence</a:t>
                      </a:r>
                      <a:r>
                        <a:rPr lang="en-GB" sz="1200" u="none" baseline="0" dirty="0" smtClean="0"/>
                        <a:t> describing Mother Owl</a:t>
                      </a:r>
                      <a:endParaRPr lang="en-GB" sz="1200" u="none" baseline="0" dirty="0"/>
                    </a:p>
                    <a:p>
                      <a:r>
                        <a:rPr lang="en-GB" sz="1200" u="sng" baseline="0" dirty="0"/>
                        <a:t>Vocabulary</a:t>
                      </a:r>
                      <a:r>
                        <a:rPr lang="en-GB" sz="1200" u="sng" baseline="0" dirty="0" smtClean="0"/>
                        <a:t>:  </a:t>
                      </a:r>
                      <a:r>
                        <a:rPr lang="en-GB" sz="1200" u="none" baseline="0" dirty="0" smtClean="0"/>
                        <a:t>goodness  hunting  waited  ivy  suppose  brave  should  wished </a:t>
                      </a:r>
                      <a:endParaRPr lang="en-US" sz="1200" u="none" dirty="0"/>
                    </a:p>
                  </a:txBody>
                  <a:tcPr/>
                </a:tc>
                <a:tc>
                  <a:txBody>
                    <a:bodyPr/>
                    <a:lstStyle/>
                    <a:p>
                      <a:r>
                        <a:rPr lang="en-GB" u="sng" dirty="0"/>
                        <a:t>Lesson 3</a:t>
                      </a:r>
                      <a:r>
                        <a:rPr lang="en-GB" dirty="0"/>
                        <a:t>:</a:t>
                      </a:r>
                    </a:p>
                    <a:p>
                      <a:r>
                        <a:rPr lang="en-GB" sz="1200" u="sng" baseline="0" dirty="0" smtClean="0"/>
                        <a:t>Intro:</a:t>
                      </a:r>
                      <a:r>
                        <a:rPr lang="en-GB" sz="1200" u="none" baseline="0" dirty="0" smtClean="0"/>
                        <a:t> </a:t>
                      </a:r>
                      <a:r>
                        <a:rPr lang="en-US" sz="1200" u="none" baseline="0" dirty="0" smtClean="0"/>
                        <a:t>Read the whole  story. </a:t>
                      </a:r>
                    </a:p>
                    <a:p>
                      <a:r>
                        <a:rPr lang="en-US" sz="1200" u="none" baseline="0" dirty="0" smtClean="0"/>
                        <a:t> Discuss: • Why do the Owl Babies want their mummy? • How does Mummy Owl make the Owl Babies feel? Who makes you feel safe/loved? (• Who is your </a:t>
                      </a:r>
                      <a:r>
                        <a:rPr lang="en-US" sz="1200" u="none" baseline="0" dirty="0" err="1" smtClean="0"/>
                        <a:t>favourite</a:t>
                      </a:r>
                      <a:r>
                        <a:rPr lang="en-US" sz="1200" u="none" baseline="0" dirty="0" smtClean="0"/>
                        <a:t> person? Why</a:t>
                      </a:r>
                      <a:endParaRPr lang="en-GB" sz="1200" u="none"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GB" sz="1200" u="none" baseline="0" dirty="0" smtClean="0"/>
                        <a:t>see discussion above</a:t>
                      </a:r>
                      <a:endParaRPr lang="en-GB" sz="1200" u="none" baseline="0" dirty="0"/>
                    </a:p>
                    <a:p>
                      <a:r>
                        <a:rPr lang="en-GB" sz="1200" u="sng" dirty="0"/>
                        <a:t>Mighty Write</a:t>
                      </a:r>
                      <a:r>
                        <a:rPr lang="en-GB" sz="1200" u="sng" dirty="0" smtClean="0"/>
                        <a:t>: </a:t>
                      </a:r>
                      <a:r>
                        <a:rPr lang="en-GB" sz="1200" u="none" dirty="0" smtClean="0"/>
                        <a:t>Model then children write sentence- </a:t>
                      </a:r>
                      <a:r>
                        <a:rPr lang="en-GB" sz="1200" u="none" baseline="0" dirty="0" smtClean="0"/>
                        <a:t> When I feel sad my ..........</a:t>
                      </a:r>
                      <a:endParaRPr lang="en-GB" sz="1200" u="none" baseline="0" dirty="0"/>
                    </a:p>
                    <a:p>
                      <a:r>
                        <a:rPr lang="en-GB" sz="1200" u="sng" baseline="0" dirty="0"/>
                        <a:t>Vocabulary</a:t>
                      </a:r>
                      <a:r>
                        <a:rPr lang="en-GB" sz="1200" u="sng" baseline="0" dirty="0" smtClean="0"/>
                        <a:t>: </a:t>
                      </a:r>
                      <a:r>
                        <a:rPr lang="en-GB" sz="1200" u="none" baseline="0" dirty="0" smtClean="0"/>
                        <a:t> soft   silent  swooped  flapped  danced  bounced  fuss </a:t>
                      </a:r>
                      <a:endParaRPr lang="en-GB" sz="1200" u="none" baseline="0" dirty="0"/>
                    </a:p>
                  </a:txBody>
                  <a:tcPr/>
                </a:tc>
                <a:extLst>
                  <a:ext uri="{0D108BD9-81ED-4DB2-BD59-A6C34878D82A}">
                    <a16:rowId xmlns="" xmlns:a16="http://schemas.microsoft.com/office/drawing/2014/main" val="10001"/>
                  </a:ext>
                </a:extLst>
              </a:tr>
              <a:tr h="25154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a:t>Lesson 4:</a:t>
                      </a:r>
                      <a:endParaRPr lang="en-GB" dirty="0"/>
                    </a:p>
                    <a:p>
                      <a:r>
                        <a:rPr lang="en-GB" sz="1200" u="sng" baseline="0" dirty="0" smtClean="0"/>
                        <a:t>Intro:</a:t>
                      </a:r>
                      <a:r>
                        <a:rPr lang="en-GB" sz="1200" u="none" baseline="0" dirty="0" smtClean="0"/>
                        <a:t> Watch the animation on </a:t>
                      </a:r>
                      <a:r>
                        <a:rPr lang="en-GB" sz="1200" u="none" baseline="0" dirty="0" err="1" smtClean="0"/>
                        <a:t>youtube</a:t>
                      </a:r>
                      <a:endParaRPr lang="en-GB" sz="1200" u="none" baseline="0" dirty="0" smtClean="0"/>
                    </a:p>
                    <a:p>
                      <a:r>
                        <a:rPr lang="en-US" sz="1200" u="none" baseline="0" dirty="0" smtClean="0"/>
                        <a:t>Discuss: • What are the owl babies scared of? • What is moving in the forest?</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Discuss what makes them feel scared/ happy</a:t>
                      </a:r>
                      <a:endParaRPr lang="en-GB" sz="1200" u="none" baseline="0" dirty="0"/>
                    </a:p>
                    <a:p>
                      <a:r>
                        <a:rPr lang="en-GB" sz="1200" u="sng" dirty="0"/>
                        <a:t>Mighty Write </a:t>
                      </a:r>
                      <a:r>
                        <a:rPr lang="en-GB" sz="1200" u="sng" dirty="0" smtClean="0"/>
                        <a:t>: </a:t>
                      </a:r>
                      <a:r>
                        <a:rPr lang="en-GB" sz="1200" u="none" dirty="0" smtClean="0"/>
                        <a:t>Model then children write sentence-</a:t>
                      </a:r>
                      <a:r>
                        <a:rPr lang="en-US" sz="1200" u="none" dirty="0" smtClean="0"/>
                        <a:t>An extended sentence</a:t>
                      </a:r>
                      <a:r>
                        <a:rPr lang="en-US" sz="1200" u="none" baseline="0" dirty="0" smtClean="0"/>
                        <a:t> </a:t>
                      </a:r>
                      <a:r>
                        <a:rPr lang="en-US" sz="1200" u="none" dirty="0" smtClean="0"/>
                        <a:t>‘I  like…. because….</a:t>
                      </a:r>
                      <a:endParaRPr lang="en-GB" sz="1200" u="none" baseline="0" dirty="0"/>
                    </a:p>
                    <a:p>
                      <a:r>
                        <a:rPr lang="en-GB" sz="1200" u="sng" baseline="0" dirty="0" smtClean="0"/>
                        <a:t>Vocabulary: </a:t>
                      </a:r>
                      <a:r>
                        <a:rPr lang="en-GB" sz="1200" u="none" baseline="0" dirty="0" smtClean="0"/>
                        <a:t>Revise all</a:t>
                      </a:r>
                      <a:endParaRPr lang="en-GB" sz="1200" u="none" baseline="0" dirty="0"/>
                    </a:p>
                    <a:p>
                      <a:endParaRPr lang="en-GB" dirty="0"/>
                    </a:p>
                  </a:txBody>
                  <a:tcPr/>
                </a:tc>
                <a:tc>
                  <a:txBody>
                    <a:bodyPr/>
                    <a:lstStyle/>
                    <a:p>
                      <a:r>
                        <a:rPr lang="en-GB" u="sng" dirty="0"/>
                        <a:t>Lesson 5</a:t>
                      </a:r>
                      <a:r>
                        <a:rPr lang="en-GB" dirty="0"/>
                        <a:t>:</a:t>
                      </a:r>
                    </a:p>
                    <a:p>
                      <a:r>
                        <a:rPr lang="en-GB" sz="1200" u="sng" baseline="0" dirty="0" smtClean="0"/>
                        <a:t>Intro:</a:t>
                      </a:r>
                      <a:r>
                        <a:rPr lang="en-GB" sz="1200" u="none" baseline="0" dirty="0" smtClean="0"/>
                        <a:t> Freeze frame parts of story where the owls are scared</a:t>
                      </a:r>
                      <a:endParaRPr lang="en-GB" sz="1200" u="sng"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US" sz="1200" u="none" baseline="0" dirty="0" smtClean="0"/>
                        <a:t>How can we help people with their fears and help them to be brave and make them feel better? Talk about the owl babies and how they didn’t want to be alone and didn’t like being in the dark. What words describe how the owls were feeling? Afraid, worried, nervous, scared etc. Make a list. What advice could we give to the owl babies to help them with these feelings? What could they do? Talk to each other, count to ten, think about things they like instead of the things they don’t like, sing, tell a joke etc.</a:t>
                      </a: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sng" dirty="0" smtClean="0"/>
                        <a:t>: </a:t>
                      </a:r>
                      <a:r>
                        <a:rPr lang="en-GB" sz="1200" u="none" dirty="0" smtClean="0"/>
                        <a:t>Model then children write  a sentence</a:t>
                      </a:r>
                      <a:r>
                        <a:rPr lang="en-GB" sz="1200" u="none" baseline="0" dirty="0" smtClean="0"/>
                        <a:t> of advice – If you are scared you could ...</a:t>
                      </a:r>
                      <a:endParaRPr lang="en-GB" sz="1200" u="none" baseline="0" dirty="0"/>
                    </a:p>
                    <a:p>
                      <a:r>
                        <a:rPr lang="en-GB" sz="1200" u="sng" baseline="0" dirty="0"/>
                        <a:t>Vocabulary</a:t>
                      </a:r>
                      <a:r>
                        <a:rPr lang="en-GB" sz="1200" u="sng" baseline="0" dirty="0" smtClean="0"/>
                        <a:t>: </a:t>
                      </a:r>
                      <a:r>
                        <a:rPr lang="en-GB" sz="1200" u="none" baseline="0" dirty="0" smtClean="0"/>
                        <a:t>scared  brave  worried  nervous</a:t>
                      </a:r>
                      <a:endParaRPr lang="en-GB" sz="1200" u="none" dirty="0"/>
                    </a:p>
                  </a:txBody>
                  <a:tcPr/>
                </a:tc>
                <a:tc>
                  <a:txBody>
                    <a:bodyPr/>
                    <a:lstStyle/>
                    <a:p>
                      <a:r>
                        <a:rPr lang="en-GB" u="sng" dirty="0"/>
                        <a:t>Lesson 6</a:t>
                      </a:r>
                      <a:r>
                        <a:rPr lang="en-GB" dirty="0"/>
                        <a:t>: </a:t>
                      </a:r>
                    </a:p>
                    <a:p>
                      <a:r>
                        <a:rPr lang="en-GB" sz="1200" u="sng" baseline="0" smtClean="0"/>
                        <a:t>Intro: </a:t>
                      </a:r>
                      <a:r>
                        <a:rPr lang="en-GB" sz="1200" u="none" baseline="0" dirty="0" smtClean="0"/>
                        <a:t>Make a map of the story. Brainstorm what they have learnt about owls from the story</a:t>
                      </a:r>
                      <a:endParaRPr lang="en-GB" sz="1200" u="none"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GB" sz="1200" u="none" baseline="0" dirty="0" smtClean="0"/>
                        <a:t>Retell story  using the pictures</a:t>
                      </a:r>
                      <a:endParaRPr lang="en-GB" sz="1200" u="none" baseline="0" dirty="0"/>
                    </a:p>
                    <a:p>
                      <a:r>
                        <a:rPr lang="en-GB" sz="1200" u="sng" baseline="0" dirty="0"/>
                        <a:t>Mighty  </a:t>
                      </a:r>
                      <a:r>
                        <a:rPr lang="en-GB" sz="1200" u="sng" dirty="0" smtClean="0"/>
                        <a:t>Write: </a:t>
                      </a:r>
                      <a:r>
                        <a:rPr lang="en-GB" sz="1200" u="none" dirty="0" smtClean="0"/>
                        <a:t>Model then children write sentence- I </a:t>
                      </a:r>
                      <a:r>
                        <a:rPr lang="en-GB" sz="1200" u="none" baseline="0" dirty="0" smtClean="0"/>
                        <a:t> know that owls  ...</a:t>
                      </a:r>
                      <a:endParaRPr lang="en-GB" sz="1200" u="none" baseline="0" dirty="0"/>
                    </a:p>
                    <a:p>
                      <a:r>
                        <a:rPr lang="en-GB" sz="1200" u="sng" baseline="0" dirty="0"/>
                        <a:t>Vocabulary</a:t>
                      </a:r>
                      <a:r>
                        <a:rPr lang="en-GB" sz="1200" u="sng" baseline="0" dirty="0" smtClean="0"/>
                        <a:t>:  </a:t>
                      </a:r>
                      <a:r>
                        <a:rPr lang="en-GB" sz="1200" u="none" baseline="0" dirty="0" smtClean="0"/>
                        <a:t>Revise all so far</a:t>
                      </a:r>
                      <a:endParaRPr lang="en-GB" sz="1200" u="none" baseline="0" dirty="0"/>
                    </a:p>
                    <a:p>
                      <a:endParaRPr lang="en-GB" sz="1400" dirty="0"/>
                    </a:p>
                  </a:txBody>
                  <a:tcPr/>
                </a:tc>
                <a:extLst>
                  <a:ext uri="{0D108BD9-81ED-4DB2-BD59-A6C34878D82A}">
                    <a16:rowId xmlns="" xmlns:a16="http://schemas.microsoft.com/office/drawing/2014/main" val="10002"/>
                  </a:ext>
                </a:extLst>
              </a:tr>
              <a:tr h="1745684">
                <a:tc>
                  <a:txBody>
                    <a:bodyPr/>
                    <a:lstStyle/>
                    <a:p>
                      <a:r>
                        <a:rPr lang="en-GB" sz="1800" u="sng" dirty="0"/>
                        <a:t>Lesson 7</a:t>
                      </a:r>
                    </a:p>
                    <a:p>
                      <a:r>
                        <a:rPr lang="en-GB" sz="1200" u="sng" baseline="0" dirty="0" smtClean="0"/>
                        <a:t>Intro:  </a:t>
                      </a:r>
                      <a:r>
                        <a:rPr lang="en-GB" sz="1200" u="none" baseline="0" dirty="0" smtClean="0"/>
                        <a:t>Read story missing words for children to join in. Discuss likes/ dislikes of the story</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Hot seating different characters from the story</a:t>
                      </a:r>
                      <a:endParaRPr lang="en-GB" sz="1200" u="none" baseline="0" dirty="0"/>
                    </a:p>
                    <a:p>
                      <a:r>
                        <a:rPr lang="en-GB" sz="1200" u="sng" baseline="0" dirty="0"/>
                        <a:t>Mighty </a:t>
                      </a:r>
                      <a:r>
                        <a:rPr lang="en-GB" sz="1200" u="sng" dirty="0"/>
                        <a:t>Write</a:t>
                      </a:r>
                      <a:r>
                        <a:rPr lang="en-GB" sz="1200" u="sng" dirty="0" smtClean="0"/>
                        <a:t>: </a:t>
                      </a:r>
                      <a:r>
                        <a:rPr lang="en-GB" sz="1200" u="none" dirty="0" smtClean="0"/>
                        <a:t>Model write up an</a:t>
                      </a:r>
                      <a:r>
                        <a:rPr lang="en-GB" sz="1200" u="none" baseline="0" dirty="0" smtClean="0"/>
                        <a:t> opinion. I liked the part ...</a:t>
                      </a:r>
                      <a:endParaRPr lang="en-GB" sz="1200" u="none" baseline="0" dirty="0"/>
                    </a:p>
                    <a:p>
                      <a:r>
                        <a:rPr lang="en-GB" sz="1200" u="sng" baseline="0" dirty="0"/>
                        <a:t>Vocabulary</a:t>
                      </a:r>
                      <a:r>
                        <a:rPr lang="en-GB" sz="1200" u="none" baseline="0" dirty="0" smtClean="0"/>
                        <a:t>:  Revise all</a:t>
                      </a:r>
                      <a:endParaRPr lang="en-GB" sz="1200" u="none" baseline="0"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357290" cy="6858000"/>
          </a:xfrm>
          <a:solidFill>
            <a:srgbClr val="00B0F0"/>
          </a:solidFill>
        </p:spPr>
        <p:txBody>
          <a:bodyPr/>
          <a:lstStyle/>
          <a:p>
            <a:endParaRPr lang="en-US" dirty="0"/>
          </a:p>
        </p:txBody>
      </p:sp>
      <p:pic>
        <p:nvPicPr>
          <p:cNvPr id="5122" name="Picture 2" descr="C:\Users\Teacher\Pictures\519WguykmeL._SL500_.jpg"/>
          <p:cNvPicPr>
            <a:picLocks noGrp="1" noChangeAspect="1" noChangeArrowheads="1"/>
          </p:cNvPicPr>
          <p:nvPr>
            <p:ph idx="1"/>
          </p:nvPr>
        </p:nvPicPr>
        <p:blipFill>
          <a:blip r:embed="rId2"/>
          <a:srcRect/>
          <a:stretch>
            <a:fillRect/>
          </a:stretch>
        </p:blipFill>
        <p:spPr bwMode="auto">
          <a:xfrm>
            <a:off x="1357290" y="0"/>
            <a:ext cx="6715172" cy="6858000"/>
          </a:xfrm>
          <a:prstGeom prst="rect">
            <a:avLst/>
          </a:prstGeom>
          <a:noFill/>
        </p:spPr>
      </p:pic>
      <p:sp>
        <p:nvSpPr>
          <p:cNvPr id="5" name="Rectangle 4"/>
          <p:cNvSpPr/>
          <p:nvPr/>
        </p:nvSpPr>
        <p:spPr>
          <a:xfrm>
            <a:off x="8072462" y="0"/>
            <a:ext cx="1071538" cy="6858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936250"/>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 What</a:t>
                      </a:r>
                      <a:r>
                        <a:rPr lang="en-GB" sz="2400" baseline="0" dirty="0" smtClean="0"/>
                        <a:t> the Ladybird Heard</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944858">
                <a:tc>
                  <a:txBody>
                    <a:bodyPr/>
                    <a:lstStyle/>
                    <a:p>
                      <a:r>
                        <a:rPr lang="en-GB" u="sng" dirty="0"/>
                        <a:t>Lesson</a:t>
                      </a:r>
                      <a:r>
                        <a:rPr lang="en-GB" u="sng" baseline="0" dirty="0"/>
                        <a:t> 1:</a:t>
                      </a:r>
                    </a:p>
                    <a:p>
                      <a:r>
                        <a:rPr lang="en-GB" sz="1200" u="sng" baseline="0" dirty="0" smtClean="0"/>
                        <a:t>WOW: </a:t>
                      </a:r>
                      <a:r>
                        <a:rPr lang="en-GB" sz="1200" u="none" baseline="0" dirty="0" smtClean="0"/>
                        <a:t>Have a bag of animals-  Teacher describes their appearance and noise.  </a:t>
                      </a:r>
                      <a:r>
                        <a:rPr lang="en-GB" sz="1200" u="none" baseline="0" dirty="0" err="1" smtClean="0"/>
                        <a:t>Chn</a:t>
                      </a:r>
                      <a:r>
                        <a:rPr lang="en-GB" sz="1200" u="none" baseline="0" dirty="0" smtClean="0"/>
                        <a:t> guess the animal before it is revealed.  Look at  and read pages .1-6</a:t>
                      </a:r>
                      <a:endParaRPr lang="en-GB" sz="1200" u="none" baseline="0" dirty="0"/>
                    </a:p>
                    <a:p>
                      <a:r>
                        <a:rPr lang="en-GB" sz="1200" u="sng" baseline="0" dirty="0" smtClean="0"/>
                        <a:t>Grammar</a:t>
                      </a:r>
                      <a:r>
                        <a:rPr lang="en-GB" sz="1200" u="none" baseline="0" dirty="0" smtClean="0"/>
                        <a:t>: Capital letter/ full stop/  adjectives Match animal to its name. Identify rhyming words.</a:t>
                      </a:r>
                    </a:p>
                    <a:p>
                      <a:pPr hangingPunct="0"/>
                      <a:r>
                        <a:rPr lang="en-GB" sz="1200" u="sng" baseline="0" dirty="0" err="1" smtClean="0"/>
                        <a:t>Oracy</a:t>
                      </a:r>
                      <a:r>
                        <a:rPr lang="en-GB" sz="1200" u="sng" baseline="0" dirty="0" smtClean="0"/>
                        <a:t>: </a:t>
                      </a:r>
                      <a:r>
                        <a:rPr lang="en-GB" sz="1200" kern="1200" dirty="0" smtClean="0">
                          <a:solidFill>
                            <a:schemeClr val="dk1"/>
                          </a:solidFill>
                          <a:latin typeface="+mn-lt"/>
                          <a:ea typeface="+mn-ea"/>
                          <a:cs typeface="+mn-cs"/>
                        </a:rPr>
                        <a:t>Discuss the cover—what do you think this book might be about? What kind of animals are in the story? Who’s on the back?  What do you think they might be up to and how can you tell?</a:t>
                      </a:r>
                      <a:endParaRPr lang="en-US" sz="1200" kern="1200" dirty="0" smtClean="0">
                        <a:solidFill>
                          <a:schemeClr val="dk1"/>
                        </a:solidFill>
                        <a:latin typeface="+mn-lt"/>
                        <a:ea typeface="+mn-ea"/>
                        <a:cs typeface="+mn-cs"/>
                      </a:endParaRPr>
                    </a:p>
                    <a:p>
                      <a:r>
                        <a:rPr lang="en-GB" sz="1200" u="sng" dirty="0" smtClean="0"/>
                        <a:t>Mighty </a:t>
                      </a:r>
                      <a:r>
                        <a:rPr lang="en-GB" sz="1200" u="sng" dirty="0"/>
                        <a:t>Write</a:t>
                      </a:r>
                      <a:r>
                        <a:rPr lang="en-GB" sz="1200" u="sng" dirty="0" smtClean="0"/>
                        <a:t>: </a:t>
                      </a:r>
                      <a:r>
                        <a:rPr lang="en-GB" sz="1200" u="none" dirty="0" smtClean="0"/>
                        <a:t>Use page 1 to model then children write sentences</a:t>
                      </a:r>
                      <a:r>
                        <a:rPr lang="en-GB" sz="1200" u="none" baseline="0" dirty="0" smtClean="0"/>
                        <a:t> -  In the farm  lived a _____, ______ that ______.  </a:t>
                      </a:r>
                      <a:endParaRPr lang="en-GB" sz="1200" u="none" baseline="0" dirty="0"/>
                    </a:p>
                    <a:p>
                      <a:r>
                        <a:rPr lang="en-GB" sz="1200" u="sng" baseline="0" dirty="0"/>
                        <a:t>Vocabulary</a:t>
                      </a:r>
                      <a:r>
                        <a:rPr lang="en-GB" sz="1200" u="sng" baseline="0" dirty="0" smtClean="0"/>
                        <a:t>: </a:t>
                      </a:r>
                      <a:r>
                        <a:rPr lang="en-GB" sz="1200" u="none" baseline="0" dirty="0" smtClean="0"/>
                        <a:t>all animal names and noises, woolly, hairy,  handsome, dainty , fine prize  </a:t>
                      </a:r>
                      <a:endParaRPr lang="en-GB" sz="1200" u="none" dirty="0">
                        <a:solidFill>
                          <a:schemeClr val="tx1"/>
                        </a:solidFill>
                      </a:endParaRPr>
                    </a:p>
                  </a:txBody>
                  <a:tcPr/>
                </a:tc>
                <a:tc>
                  <a:txBody>
                    <a:bodyPr/>
                    <a:lstStyle/>
                    <a:p>
                      <a:r>
                        <a:rPr lang="en-GB" u="sng" dirty="0"/>
                        <a:t>Lesson 2</a:t>
                      </a:r>
                      <a:r>
                        <a:rPr lang="en-GB" dirty="0"/>
                        <a:t>:</a:t>
                      </a:r>
                    </a:p>
                    <a:p>
                      <a:r>
                        <a:rPr lang="en-GB" sz="1200" u="sng" baseline="0" dirty="0" smtClean="0"/>
                        <a:t>Intro: </a:t>
                      </a:r>
                      <a:r>
                        <a:rPr lang="en-GB" sz="1200" u="none" baseline="0" dirty="0" smtClean="0"/>
                        <a:t>Show the animal – </a:t>
                      </a:r>
                      <a:r>
                        <a:rPr lang="en-GB" sz="1200" u="none" baseline="0" dirty="0" err="1" smtClean="0"/>
                        <a:t>chn</a:t>
                      </a:r>
                      <a:r>
                        <a:rPr lang="en-GB" sz="1200" u="none" baseline="0" dirty="0" smtClean="0"/>
                        <a:t> make the noise and give the name of the noise.</a:t>
                      </a:r>
                      <a:r>
                        <a:rPr lang="en-US" sz="1200" u="none" baseline="0" dirty="0" smtClean="0"/>
                        <a:t> Reread the part where the thieves reveal their plan to steal the fine prize cow. Explore the map and read the directions the thieves plan to follow. Follow these instructions using the map. Reread pages 1-6</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Making and describing the noise each animal makes.</a:t>
                      </a:r>
                      <a:endParaRPr lang="en-GB" sz="1200" u="none" baseline="0" dirty="0"/>
                    </a:p>
                    <a:p>
                      <a:r>
                        <a:rPr lang="en-GB" sz="1200" u="sng" dirty="0"/>
                        <a:t>Mighty Write</a:t>
                      </a:r>
                      <a:r>
                        <a:rPr lang="en-GB" sz="1200" u="sng" dirty="0" smtClean="0"/>
                        <a:t>: </a:t>
                      </a:r>
                      <a:r>
                        <a:rPr lang="en-GB" sz="1200" u="none" dirty="0" smtClean="0"/>
                        <a:t>Model then children write  a sentence</a:t>
                      </a:r>
                      <a:r>
                        <a:rPr lang="en-GB" sz="1200" u="none" baseline="0" dirty="0" smtClean="0"/>
                        <a:t> describing where one of the animal lives </a:t>
                      </a:r>
                      <a:r>
                        <a:rPr lang="en-GB" sz="1200" u="none" baseline="0" dirty="0" err="1" smtClean="0"/>
                        <a:t>eg</a:t>
                      </a:r>
                      <a:r>
                        <a:rPr lang="en-GB" sz="1200" u="none" baseline="0" dirty="0" smtClean="0"/>
                        <a:t>: A grey duck that quacks lives in a </a:t>
                      </a:r>
                      <a:r>
                        <a:rPr lang="en-GB" sz="1200" u="none" baseline="0" dirty="0" err="1" smtClean="0"/>
                        <a:t>duckpond</a:t>
                      </a:r>
                      <a:r>
                        <a:rPr lang="en-GB" sz="1200" u="none" baseline="0" dirty="0" smtClean="0"/>
                        <a:t>.</a:t>
                      </a:r>
                      <a:endParaRPr lang="en-GB" sz="1200" u="none" baseline="0" dirty="0"/>
                    </a:p>
                    <a:p>
                      <a:r>
                        <a:rPr lang="en-GB" sz="1200" u="sng" baseline="0" dirty="0"/>
                        <a:t>Vocabulary</a:t>
                      </a:r>
                      <a:r>
                        <a:rPr lang="en-GB" sz="1200" u="sng" baseline="0" dirty="0" smtClean="0"/>
                        <a:t>: </a:t>
                      </a:r>
                      <a:r>
                        <a:rPr lang="en-GB" sz="1200" u="none" baseline="0" dirty="0" smtClean="0"/>
                        <a:t>same as lesson 1</a:t>
                      </a:r>
                      <a:endParaRPr lang="en-US" sz="1200" u="none" dirty="0"/>
                    </a:p>
                  </a:txBody>
                  <a:tcPr/>
                </a:tc>
                <a:tc>
                  <a:txBody>
                    <a:bodyPr/>
                    <a:lstStyle/>
                    <a:p>
                      <a:r>
                        <a:rPr lang="en-GB" u="sng" dirty="0"/>
                        <a:t>Lesson 3</a:t>
                      </a:r>
                      <a:r>
                        <a:rPr lang="en-GB" dirty="0"/>
                        <a:t>:</a:t>
                      </a:r>
                    </a:p>
                    <a:p>
                      <a:r>
                        <a:rPr lang="en-GB" sz="1200" u="sng" baseline="0" dirty="0" smtClean="0"/>
                        <a:t>Intro:</a:t>
                      </a:r>
                      <a:r>
                        <a:rPr lang="en-GB" sz="1200" u="none" baseline="0" dirty="0" smtClean="0"/>
                        <a:t> </a:t>
                      </a:r>
                      <a:r>
                        <a:rPr lang="en-US" sz="1200" u="none" baseline="0" dirty="0" smtClean="0"/>
                        <a:t>Introduce the picture of the farmyard and label where the animals live and the workings of the farm. Read pages 1-12.</a:t>
                      </a:r>
                      <a:endParaRPr lang="en-GB" sz="1200" u="none" baseline="0" dirty="0" smtClean="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US" sz="1200" u="sng" baseline="0" dirty="0" smtClean="0"/>
                        <a:t> </a:t>
                      </a:r>
                      <a:r>
                        <a:rPr lang="en-US" sz="1200" u="none" baseline="0" dirty="0" smtClean="0"/>
                        <a:t>Explore the map and read the directions the thieves plan to follow. Follow these instructions through an imagined re-enactment in the garden/playground/hall. Ask the child/children to open the gate,  pass the horse, turn right, go round the duck pond etc Children repeat the instruction aloud</a:t>
                      </a:r>
                      <a:endParaRPr lang="en-GB" sz="1200" u="none" baseline="0" dirty="0"/>
                    </a:p>
                    <a:p>
                      <a:r>
                        <a:rPr lang="en-GB" sz="1200" u="sng" dirty="0"/>
                        <a:t>Mighty Write</a:t>
                      </a:r>
                      <a:r>
                        <a:rPr lang="en-GB" sz="1200" u="sng" dirty="0" smtClean="0"/>
                        <a:t>: </a:t>
                      </a:r>
                      <a:r>
                        <a:rPr lang="en-GB" sz="1200" u="none" dirty="0" smtClean="0"/>
                        <a:t>Model then children write  a n instruction sentence</a:t>
                      </a:r>
                      <a:r>
                        <a:rPr lang="en-GB" sz="1200" u="none" baseline="0" dirty="0" smtClean="0"/>
                        <a:t> from the directions.</a:t>
                      </a:r>
                      <a:endParaRPr lang="en-GB" sz="1200" u="none" baseline="0" dirty="0"/>
                    </a:p>
                    <a:p>
                      <a:r>
                        <a:rPr lang="en-GB" sz="1200" u="sng" baseline="0" dirty="0"/>
                        <a:t>Vocabulary</a:t>
                      </a:r>
                      <a:r>
                        <a:rPr lang="en-GB" sz="1200" u="sng" baseline="0" dirty="0" smtClean="0"/>
                        <a:t>: </a:t>
                      </a:r>
                      <a:r>
                        <a:rPr lang="en-GB" sz="1200" u="none" baseline="0" dirty="0" smtClean="0"/>
                        <a:t>cunning  open  dead of night  pass  right  round  past  left  careful  straight ahead through</a:t>
                      </a:r>
                      <a:endParaRPr lang="en-GB" sz="1200" u="none" baseline="0" dirty="0"/>
                    </a:p>
                  </a:txBody>
                  <a:tcPr/>
                </a:tc>
                <a:extLst>
                  <a:ext uri="{0D108BD9-81ED-4DB2-BD59-A6C34878D82A}">
                    <a16:rowId xmlns="" xmlns:a16="http://schemas.microsoft.com/office/drawing/2014/main" val="10001"/>
                  </a:ext>
                </a:extLst>
              </a:tr>
              <a:tr h="25154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a:t>Lesson 4:</a:t>
                      </a:r>
                      <a:endParaRPr lang="en-GB" dirty="0"/>
                    </a:p>
                    <a:p>
                      <a:r>
                        <a:rPr lang="en-GB" sz="1200" u="sng" baseline="0" dirty="0" smtClean="0"/>
                        <a:t>Intro:</a:t>
                      </a:r>
                      <a:r>
                        <a:rPr lang="en-GB" sz="1200" u="none" baseline="0" dirty="0" smtClean="0"/>
                        <a:t> Read pages 1-  6 –omit animal noise for </a:t>
                      </a:r>
                      <a:r>
                        <a:rPr lang="en-GB" sz="1200" u="none" baseline="0" dirty="0" err="1" smtClean="0"/>
                        <a:t>chn</a:t>
                      </a:r>
                      <a:r>
                        <a:rPr lang="en-GB" sz="1200" u="none" baseline="0" dirty="0" smtClean="0"/>
                        <a:t> to join in with. Read pages 6-12  showing directions on a map of the farm or model of a farm.  Read pages 12- 20 and discuss events. </a:t>
                      </a:r>
                      <a:r>
                        <a:rPr lang="en-GB" sz="1200" u="none" baseline="0" dirty="0" err="1" smtClean="0"/>
                        <a:t>Chn</a:t>
                      </a:r>
                      <a:r>
                        <a:rPr lang="en-GB" sz="1200" u="none" baseline="0" dirty="0" smtClean="0"/>
                        <a:t> predict what will happen.</a:t>
                      </a:r>
                    </a:p>
                    <a:p>
                      <a:r>
                        <a:rPr lang="en-US" sz="1200" u="none" baseline="0" dirty="0" smtClean="0"/>
                        <a:t>Discuss: • What are the owl babies scared of? </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Make predictions on what will happen to the men.</a:t>
                      </a:r>
                      <a:endParaRPr lang="en-GB" sz="1200" u="none" baseline="0" dirty="0"/>
                    </a:p>
                    <a:p>
                      <a:r>
                        <a:rPr lang="en-GB" sz="1200" u="sng" dirty="0"/>
                        <a:t>Mighty Write </a:t>
                      </a:r>
                      <a:r>
                        <a:rPr lang="en-GB" sz="1200" u="sng" dirty="0" smtClean="0"/>
                        <a:t>: </a:t>
                      </a:r>
                      <a:r>
                        <a:rPr lang="en-GB" sz="1200" u="none" dirty="0" smtClean="0"/>
                        <a:t>Model then children write sentence-</a:t>
                      </a:r>
                      <a:r>
                        <a:rPr lang="en-GB" sz="1200" u="none" baseline="0" dirty="0" smtClean="0"/>
                        <a:t> I think the men will ___________.</a:t>
                      </a:r>
                      <a:endParaRPr lang="en-GB" sz="1200" u="none" baseline="0" dirty="0"/>
                    </a:p>
                    <a:p>
                      <a:r>
                        <a:rPr lang="en-GB" sz="1200" u="sng" baseline="0" dirty="0" smtClean="0"/>
                        <a:t>Vocabulary: </a:t>
                      </a:r>
                      <a:r>
                        <a:rPr lang="en-GB" sz="1200" u="none" baseline="0" dirty="0" smtClean="0"/>
                        <a:t>idea  hefty  lanky  slept crept  might  right  on track  nearly</a:t>
                      </a:r>
                      <a:endParaRPr lang="en-GB" sz="1200" u="none" baseline="0" dirty="0"/>
                    </a:p>
                    <a:p>
                      <a:endParaRPr lang="en-GB" dirty="0"/>
                    </a:p>
                  </a:txBody>
                  <a:tcPr/>
                </a:tc>
                <a:tc>
                  <a:txBody>
                    <a:bodyPr/>
                    <a:lstStyle/>
                    <a:p>
                      <a:r>
                        <a:rPr lang="en-GB" u="sng" dirty="0"/>
                        <a:t>Lesson 5</a:t>
                      </a:r>
                      <a:r>
                        <a:rPr lang="en-GB" dirty="0"/>
                        <a:t>:</a:t>
                      </a:r>
                    </a:p>
                    <a:p>
                      <a:r>
                        <a:rPr lang="en-GB" sz="1200" u="sng" baseline="0" dirty="0" smtClean="0"/>
                        <a:t>Intro:</a:t>
                      </a:r>
                      <a:r>
                        <a:rPr lang="en-GB" sz="1200" u="none" baseline="0" dirty="0" smtClean="0"/>
                        <a:t> Read the whole book revealing  what happened to the men. Freeze frame parts of the story</a:t>
                      </a:r>
                      <a:endParaRPr lang="en-GB" sz="1200" u="sng" baseline="0" dirty="0"/>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GB" sz="1200" u="none" baseline="0" dirty="0" smtClean="0"/>
                        <a:t>Freeze frame/ Act out parts of the story.</a:t>
                      </a: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sng" dirty="0" smtClean="0"/>
                        <a:t>: </a:t>
                      </a:r>
                      <a:r>
                        <a:rPr lang="en-GB" sz="1200" u="none" dirty="0" smtClean="0"/>
                        <a:t>Model then children write  a sentence</a:t>
                      </a:r>
                      <a:r>
                        <a:rPr lang="en-GB" sz="1200" u="none" baseline="0" dirty="0" smtClean="0"/>
                        <a:t> describing what happened to the men </a:t>
                      </a:r>
                      <a:r>
                        <a:rPr lang="en-GB" sz="1200" u="none" baseline="0" dirty="0" err="1" smtClean="0"/>
                        <a:t>eg</a:t>
                      </a:r>
                      <a:r>
                        <a:rPr lang="en-GB" sz="1200" u="none" baseline="0" dirty="0" smtClean="0"/>
                        <a:t>:  SPLASH ! The naughty  men fell in the pond!</a:t>
                      </a:r>
                      <a:endParaRPr lang="en-GB" sz="1200" u="none" baseline="0" dirty="0"/>
                    </a:p>
                    <a:p>
                      <a:r>
                        <a:rPr lang="en-GB" sz="1200" u="sng" baseline="0" dirty="0" smtClean="0"/>
                        <a:t>Vocabulary: </a:t>
                      </a:r>
                      <a:r>
                        <a:rPr lang="en-GB" sz="1200" u="none" baseline="0" dirty="0" err="1" smtClean="0"/>
                        <a:t>splosh</a:t>
                      </a:r>
                      <a:r>
                        <a:rPr lang="en-GB" sz="1200" u="none" baseline="0" dirty="0" smtClean="0"/>
                        <a:t>  woke golly gosh  panda thieves</a:t>
                      </a:r>
                      <a:endParaRPr lang="en-GB" sz="1200" u="none" dirty="0"/>
                    </a:p>
                  </a:txBody>
                  <a:tcPr/>
                </a:tc>
                <a:tc>
                  <a:txBody>
                    <a:bodyPr/>
                    <a:lstStyle/>
                    <a:p>
                      <a:r>
                        <a:rPr lang="en-GB" u="sng" dirty="0"/>
                        <a:t>Lesson 6</a:t>
                      </a:r>
                      <a:r>
                        <a:rPr lang="en-GB"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Intro:  </a:t>
                      </a:r>
                      <a:r>
                        <a:rPr lang="en-GB" sz="1200" u="none" baseline="0" dirty="0" smtClean="0"/>
                        <a:t>Read story missing words for children to join in. Discuss likes/ dislikes of the story</a:t>
                      </a:r>
                    </a:p>
                    <a:p>
                      <a:r>
                        <a:rPr lang="en-GB" sz="1200" u="sng" baseline="0" dirty="0" err="1" smtClean="0"/>
                        <a:t>Grammar</a:t>
                      </a:r>
                      <a:r>
                        <a:rPr lang="en-GB" sz="1200" u="none" baseline="0" dirty="0" err="1" smtClean="0"/>
                        <a:t>:Capital</a:t>
                      </a:r>
                      <a:r>
                        <a:rPr lang="en-GB" sz="1200" u="none" baseline="0" dirty="0" smtClean="0"/>
                        <a:t> letter/ full stop/  adjectives</a:t>
                      </a:r>
                    </a:p>
                    <a:p>
                      <a:r>
                        <a:rPr lang="en-GB" sz="1200" u="sng" baseline="0" dirty="0" err="1" smtClean="0"/>
                        <a:t>Oracy</a:t>
                      </a:r>
                      <a:r>
                        <a:rPr lang="en-GB" sz="1200" u="sng" baseline="0" dirty="0" smtClean="0"/>
                        <a:t>: </a:t>
                      </a:r>
                      <a:r>
                        <a:rPr lang="en-GB" sz="1200" u="none" baseline="0" dirty="0" smtClean="0"/>
                        <a:t>In groups  give out parts  and act out the whole story. </a:t>
                      </a:r>
                      <a:endParaRPr lang="en-GB" sz="1200" u="none" baseline="0" dirty="0"/>
                    </a:p>
                    <a:p>
                      <a:r>
                        <a:rPr lang="en-GB" sz="1200" u="sng" baseline="0" dirty="0" smtClean="0"/>
                        <a:t>Mighty </a:t>
                      </a:r>
                      <a:r>
                        <a:rPr lang="en-GB" sz="1200" u="sng" dirty="0" smtClean="0"/>
                        <a:t>Write: </a:t>
                      </a:r>
                      <a:r>
                        <a:rPr lang="en-GB" sz="1200" u="none" dirty="0" smtClean="0"/>
                        <a:t>Model write up an</a:t>
                      </a:r>
                      <a:r>
                        <a:rPr lang="en-GB" sz="1200" u="none" baseline="0" dirty="0" smtClean="0"/>
                        <a:t> opinion. I liked the part ...</a:t>
                      </a:r>
                    </a:p>
                    <a:p>
                      <a:r>
                        <a:rPr lang="en-GB" sz="1200" u="sng" baseline="0" dirty="0" smtClean="0"/>
                        <a:t>Vocabulary</a:t>
                      </a:r>
                      <a:r>
                        <a:rPr lang="en-GB" sz="1200" u="none" baseline="0" dirty="0" smtClean="0"/>
                        <a:t>:  Revise all</a:t>
                      </a:r>
                    </a:p>
                    <a:p>
                      <a:endParaRPr lang="en-GB" sz="1400" dirty="0"/>
                    </a:p>
                  </a:txBody>
                  <a:tcPr/>
                </a:tc>
                <a:extLst>
                  <a:ext uri="{0D108BD9-81ED-4DB2-BD59-A6C34878D82A}">
                    <a16:rowId xmlns="" xmlns:a16="http://schemas.microsoft.com/office/drawing/2014/main" val="10002"/>
                  </a:ext>
                </a:extLst>
              </a:tr>
              <a:tr h="1745684">
                <a:tc>
                  <a:txBody>
                    <a:bodyPr/>
                    <a:lstStyle/>
                    <a:p>
                      <a:r>
                        <a:rPr lang="en-GB" sz="1100" u="sng" dirty="0" smtClean="0"/>
                        <a:t>Lesson</a:t>
                      </a:r>
                      <a:r>
                        <a:rPr lang="en-GB" sz="1100" u="sng" baseline="0" dirty="0" smtClean="0"/>
                        <a:t> 7</a:t>
                      </a:r>
                      <a:endParaRPr lang="en-US" sz="1100" u="sng" dirty="0" smtClean="0"/>
                    </a:p>
                    <a:p>
                      <a:r>
                        <a:rPr lang="en-US" sz="1100" u="none" dirty="0" smtClean="0"/>
                        <a:t>1. Write the directions the thieves will follow around the farm. Add them to the map – or draw your own map of the farm.</a:t>
                      </a:r>
                    </a:p>
                    <a:p>
                      <a:r>
                        <a:rPr lang="en-US" sz="1100" u="none" dirty="0" smtClean="0"/>
                        <a:t>2. Write a set of directions for someone to follow around a farmyard using small world animals.</a:t>
                      </a:r>
                    </a:p>
                    <a:p>
                      <a:r>
                        <a:rPr lang="en-US" sz="1100" u="none" dirty="0" smtClean="0"/>
                        <a:t>3. Write a set of directions for someone to successfully get around an obstacle course they have created in the garden/playground/hall.</a:t>
                      </a:r>
                      <a:endParaRPr lang="en-GB" sz="11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descr="C:\Users\Teacher\Pictures\51H8KplNcFL._SX440_BO1,204,203,200_.jpg"/>
          <p:cNvPicPr>
            <a:picLocks noGrp="1" noChangeAspect="1" noChangeArrowheads="1"/>
          </p:cNvPicPr>
          <p:nvPr>
            <p:ph idx="1"/>
          </p:nvPr>
        </p:nvPicPr>
        <p:blipFill>
          <a:blip r:embed="rId2"/>
          <a:srcRect/>
          <a:stretch>
            <a:fillRect/>
          </a:stretch>
        </p:blipFill>
        <p:spPr bwMode="auto">
          <a:xfrm>
            <a:off x="1" y="0"/>
            <a:ext cx="4571999" cy="6858000"/>
          </a:xfrm>
          <a:prstGeom prst="rect">
            <a:avLst/>
          </a:prstGeom>
          <a:noFill/>
        </p:spPr>
      </p:pic>
      <p:pic>
        <p:nvPicPr>
          <p:cNvPr id="6147" name="Picture 3" descr="C:\Users\Teacher\Pictures\images.jpg"/>
          <p:cNvPicPr>
            <a:picLocks noChangeAspect="1" noChangeArrowheads="1"/>
          </p:cNvPicPr>
          <p:nvPr/>
        </p:nvPicPr>
        <p:blipFill>
          <a:blip r:embed="rId3"/>
          <a:srcRect/>
          <a:stretch>
            <a:fillRect/>
          </a:stretch>
        </p:blipFill>
        <p:spPr bwMode="auto">
          <a:xfrm>
            <a:off x="4572000" y="-53602"/>
            <a:ext cx="4572000" cy="6911602"/>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592646"/>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 </a:t>
                      </a:r>
                      <a:r>
                        <a:rPr lang="en-GB" sz="2400" dirty="0" smtClean="0"/>
                        <a:t>Little</a:t>
                      </a:r>
                      <a:r>
                        <a:rPr lang="en-GB" sz="2400" baseline="0" dirty="0" smtClean="0"/>
                        <a:t> Red Riding Hood/ Little Reading Hood</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1944858">
                <a:tc>
                  <a:txBody>
                    <a:bodyPr/>
                    <a:lstStyle/>
                    <a:p>
                      <a:r>
                        <a:rPr lang="en-GB" u="sng" dirty="0" smtClean="0"/>
                        <a:t>Lesson</a:t>
                      </a:r>
                      <a:r>
                        <a:rPr lang="en-GB" u="sng" baseline="0" dirty="0" smtClean="0"/>
                        <a:t> 1:</a:t>
                      </a:r>
                    </a:p>
                    <a:p>
                      <a:r>
                        <a:rPr lang="en-GB" sz="1200" u="sng" baseline="0" dirty="0" smtClean="0"/>
                        <a:t>WOW: </a:t>
                      </a:r>
                      <a:r>
                        <a:rPr lang="en-GB" sz="1200" u="none" baseline="0" dirty="0" smtClean="0"/>
                        <a:t>Show the </a:t>
                      </a:r>
                      <a:r>
                        <a:rPr lang="en-GB" sz="1200" u="none" baseline="0" dirty="0" err="1" smtClean="0"/>
                        <a:t>chn</a:t>
                      </a:r>
                      <a:r>
                        <a:rPr lang="en-GB" sz="1200" u="none" baseline="0" dirty="0" smtClean="0"/>
                        <a:t> a basket, red cloak, glasses and furry tail – </a:t>
                      </a:r>
                      <a:r>
                        <a:rPr lang="en-GB" sz="1200" u="none" baseline="0" dirty="0" err="1" smtClean="0"/>
                        <a:t>chn</a:t>
                      </a:r>
                      <a:r>
                        <a:rPr lang="en-GB" sz="1200" u="none" baseline="0" dirty="0" smtClean="0"/>
                        <a:t> guess what the book is. Read the book and complete the plot matrix as a class.</a:t>
                      </a:r>
                    </a:p>
                    <a:p>
                      <a:r>
                        <a:rPr lang="en-GB" sz="1200" u="sng" baseline="0" dirty="0" smtClean="0"/>
                        <a:t>Grammar</a:t>
                      </a:r>
                      <a:r>
                        <a:rPr lang="en-GB" sz="1200" u="none" baseline="0" dirty="0" smtClean="0"/>
                        <a:t>: Capital letter/ full stop/  adjectives</a:t>
                      </a:r>
                    </a:p>
                    <a:p>
                      <a:pPr hangingPunct="0"/>
                      <a:r>
                        <a:rPr lang="en-GB" sz="1200" u="sng" baseline="0" dirty="0" err="1" smtClean="0"/>
                        <a:t>Oracy</a:t>
                      </a:r>
                      <a:r>
                        <a:rPr lang="en-GB" sz="1200" u="sng" baseline="0" dirty="0" smtClean="0"/>
                        <a:t>:  </a:t>
                      </a:r>
                      <a:r>
                        <a:rPr lang="en-GB" sz="1200" u="none" baseline="0" dirty="0" smtClean="0"/>
                        <a:t>Generate words to describe the fox.</a:t>
                      </a:r>
                      <a:endParaRPr lang="en-US" sz="1200" u="none" kern="1200" dirty="0" smtClean="0">
                        <a:solidFill>
                          <a:schemeClr val="dk1"/>
                        </a:solidFill>
                        <a:latin typeface="+mn-lt"/>
                        <a:ea typeface="+mn-ea"/>
                        <a:cs typeface="+mn-cs"/>
                      </a:endParaRPr>
                    </a:p>
                    <a:p>
                      <a:r>
                        <a:rPr lang="en-GB" sz="1200" u="sng" dirty="0" smtClean="0"/>
                        <a:t>Mighty Write: </a:t>
                      </a:r>
                      <a:r>
                        <a:rPr lang="en-GB" sz="1200" u="none" dirty="0" smtClean="0"/>
                        <a:t> Model then children write sentences</a:t>
                      </a:r>
                      <a:r>
                        <a:rPr lang="en-GB" sz="1200" u="none" baseline="0" dirty="0" smtClean="0"/>
                        <a:t> to describe the fox.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cloak  early  bright  called  </a:t>
                      </a:r>
                      <a:r>
                        <a:rPr lang="en-GB" sz="1200" baseline="0" dirty="0" smtClean="0"/>
                        <a:t>  alone  replied  tasty  slammed  furry  action  scratchy  pounced  </a:t>
                      </a:r>
                      <a:endParaRPr lang="en-GB" sz="1200" dirty="0" smtClean="0"/>
                    </a:p>
                    <a:p>
                      <a:endParaRPr lang="en-GB" sz="1200" u="none" dirty="0">
                        <a:solidFill>
                          <a:schemeClr val="tx1"/>
                        </a:solidFill>
                      </a:endParaRPr>
                    </a:p>
                  </a:txBody>
                  <a:tcPr/>
                </a:tc>
                <a:tc>
                  <a:txBody>
                    <a:bodyPr/>
                    <a:lstStyle/>
                    <a:p>
                      <a:r>
                        <a:rPr lang="en-GB" u="sng" dirty="0"/>
                        <a:t>Lesson 2</a:t>
                      </a:r>
                      <a:r>
                        <a:rPr lang="en-GB" dirty="0"/>
                        <a:t>:</a:t>
                      </a:r>
                    </a:p>
                    <a:p>
                      <a:r>
                        <a:rPr lang="en-GB" sz="1200" u="sng" baseline="0" dirty="0" smtClean="0"/>
                        <a:t>Intro: </a:t>
                      </a:r>
                      <a:r>
                        <a:rPr lang="en-GB" sz="1200" u="none" baseline="0" dirty="0" smtClean="0"/>
                        <a:t>Members of staff  or older </a:t>
                      </a:r>
                      <a:r>
                        <a:rPr lang="en-GB" sz="1200" u="none" baseline="0" dirty="0" err="1" smtClean="0"/>
                        <a:t>chn</a:t>
                      </a:r>
                      <a:r>
                        <a:rPr lang="en-GB" sz="1200" u="none" baseline="0" dirty="0" smtClean="0"/>
                        <a:t> from another class act out the story -  granny, fox, woodcutter narrator, mother, Red Riding Hood. Make a story map. </a:t>
                      </a:r>
                      <a:endParaRPr lang="en-GB" sz="1200" u="none" baseline="0" dirty="0"/>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Freeze frame parts of the story</a:t>
                      </a:r>
                      <a:endParaRPr lang="en-GB" sz="1200" u="none" baseline="0" dirty="0"/>
                    </a:p>
                    <a:p>
                      <a:r>
                        <a:rPr lang="en-GB" sz="1200" u="sng" dirty="0"/>
                        <a:t>Mighty Write</a:t>
                      </a:r>
                      <a:r>
                        <a:rPr lang="en-GB" sz="1200" u="sng" dirty="0" smtClean="0"/>
                        <a:t>: </a:t>
                      </a:r>
                      <a:r>
                        <a:rPr lang="en-GB" sz="1200" u="none" dirty="0" smtClean="0"/>
                        <a:t>Model then children write sentences</a:t>
                      </a:r>
                      <a:r>
                        <a:rPr lang="en-GB" sz="1200" u="none" baseline="0" dirty="0" smtClean="0"/>
                        <a:t> to describe another character in the story.. </a:t>
                      </a:r>
                      <a:endParaRPr lang="en-GB" sz="1200" u="none" baseline="0" dirty="0"/>
                    </a:p>
                    <a:p>
                      <a:r>
                        <a:rPr lang="en-GB" sz="1200" u="sng" baseline="0" dirty="0"/>
                        <a:t>Vocabulary</a:t>
                      </a:r>
                      <a:r>
                        <a:rPr lang="en-GB" sz="1200" u="sng" baseline="0" dirty="0" smtClean="0"/>
                        <a:t>: </a:t>
                      </a:r>
                      <a:r>
                        <a:rPr lang="en-GB" sz="1200" u="none" baseline="0" dirty="0" smtClean="0"/>
                        <a:t> called  growled  replied  squeaked  howled  croaked  snarled</a:t>
                      </a:r>
                      <a:endParaRPr lang="en-US" sz="1200" u="none" dirty="0"/>
                    </a:p>
                  </a:txBody>
                  <a:tcPr/>
                </a:tc>
                <a:tc>
                  <a:txBody>
                    <a:bodyPr/>
                    <a:lstStyle/>
                    <a:p>
                      <a:r>
                        <a:rPr lang="en-GB" u="sng" dirty="0"/>
                        <a:t>Lesson 3</a:t>
                      </a:r>
                      <a:r>
                        <a:rPr lang="en-GB" dirty="0"/>
                        <a:t>:</a:t>
                      </a:r>
                    </a:p>
                    <a:p>
                      <a:r>
                        <a:rPr lang="en-GB" sz="1200" u="sng" baseline="0" dirty="0" err="1" smtClean="0"/>
                        <a:t>Intro:</a:t>
                      </a:r>
                      <a:r>
                        <a:rPr lang="en-GB" sz="1200" u="none" baseline="0" dirty="0" err="1" smtClean="0"/>
                        <a:t>Sng</a:t>
                      </a:r>
                      <a:r>
                        <a:rPr lang="en-GB" sz="1200" u="none" baseline="0" dirty="0" smtClean="0"/>
                        <a:t> song  (Oak Academy)Re read story  and relate it to the story map. Discuss the feelings of Little Red Riding hood at different stages and perform an action to represent it. Add label.  Stop part way through for </a:t>
                      </a:r>
                      <a:r>
                        <a:rPr lang="en-GB" sz="1200" u="none" baseline="0" dirty="0" err="1" smtClean="0"/>
                        <a:t>oracy</a:t>
                      </a:r>
                      <a:r>
                        <a:rPr lang="en-GB" sz="1200" u="none" baseline="0" dirty="0" smtClean="0"/>
                        <a:t>/talk partners. Reread /discuss rest of the story.</a:t>
                      </a:r>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Using the map </a:t>
                      </a:r>
                      <a:r>
                        <a:rPr lang="en-GB" sz="1200" u="none" baseline="0" dirty="0" err="1" smtClean="0"/>
                        <a:t>chn</a:t>
                      </a:r>
                      <a:r>
                        <a:rPr lang="en-GB" sz="1200" u="none" baseline="0" dirty="0" smtClean="0"/>
                        <a:t>  speak the rest of the story with talk partners.</a:t>
                      </a:r>
                      <a:endParaRPr lang="en-GB" sz="1200" u="none" baseline="0" dirty="0"/>
                    </a:p>
                    <a:p>
                      <a:r>
                        <a:rPr lang="en-GB" sz="1200" u="sng" dirty="0"/>
                        <a:t>Mighty Write</a:t>
                      </a:r>
                      <a:r>
                        <a:rPr lang="en-GB" sz="1200" u="sng" dirty="0" smtClean="0"/>
                        <a:t>: </a:t>
                      </a:r>
                      <a:r>
                        <a:rPr lang="en-GB" sz="1200" u="none" dirty="0" smtClean="0"/>
                        <a:t>Model then children write</a:t>
                      </a:r>
                      <a:r>
                        <a:rPr lang="en-GB" sz="1200" u="none" baseline="0" dirty="0" smtClean="0"/>
                        <a:t>  in role a sentence  in a speech bubble describing how Red Riding Hood  feels at some point in the story.</a:t>
                      </a:r>
                      <a:endParaRPr lang="en-GB" sz="1200" u="none" baseline="0" dirty="0"/>
                    </a:p>
                    <a:p>
                      <a:r>
                        <a:rPr lang="en-GB" sz="1200" u="sng" baseline="0" dirty="0"/>
                        <a:t>Vocabulary</a:t>
                      </a:r>
                      <a:r>
                        <a:rPr lang="en-GB" sz="1200" u="sng" baseline="0" dirty="0" smtClean="0"/>
                        <a:t>: </a:t>
                      </a:r>
                      <a:r>
                        <a:rPr lang="en-GB" sz="1200" u="none" baseline="0" dirty="0" smtClean="0"/>
                        <a:t>happy  scared  excited  confused  relieved  sad</a:t>
                      </a:r>
                      <a:endParaRPr lang="en-GB" sz="1200" u="none" baseline="0" dirty="0"/>
                    </a:p>
                  </a:txBody>
                  <a:tcPr/>
                </a:tc>
                <a:extLst>
                  <a:ext uri="{0D108BD9-81ED-4DB2-BD59-A6C34878D82A}">
                    <a16:rowId xmlns="" xmlns:a16="http://schemas.microsoft.com/office/drawing/2014/main" val="10001"/>
                  </a:ext>
                </a:extLst>
              </a:tr>
              <a:tr h="25154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a:t>Lesson 4:</a:t>
                      </a:r>
                      <a:endParaRPr lang="en-GB" dirty="0"/>
                    </a:p>
                    <a:p>
                      <a:r>
                        <a:rPr lang="en-GB" sz="1200" u="sng" baseline="0" dirty="0" smtClean="0"/>
                        <a:t>Intro:</a:t>
                      </a:r>
                      <a:r>
                        <a:rPr lang="en-GB" sz="1200" u="none" baseline="0" dirty="0" smtClean="0"/>
                        <a:t>  Play Guess My Character. Discuss the feelings of  the wolf at different stages and perform an action to represent it. Add label  Stop part way through for </a:t>
                      </a:r>
                      <a:r>
                        <a:rPr lang="en-GB" sz="1200" u="none" baseline="0" dirty="0" err="1" smtClean="0"/>
                        <a:t>oracy</a:t>
                      </a:r>
                      <a:r>
                        <a:rPr lang="en-GB" sz="1200" u="none" baseline="0" dirty="0" smtClean="0"/>
                        <a:t>/talk partners. Reread /discuss rest of the story.</a:t>
                      </a:r>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Hot seating the role of the wolf. </a:t>
                      </a:r>
                      <a:endParaRPr lang="en-GB" sz="1200" u="none" baseline="0" dirty="0"/>
                    </a:p>
                    <a:p>
                      <a:r>
                        <a:rPr lang="en-GB" sz="1200" u="sng" dirty="0"/>
                        <a:t>Mighty Write </a:t>
                      </a:r>
                      <a:r>
                        <a:rPr lang="en-GB" sz="1200" u="sng" dirty="0" smtClean="0"/>
                        <a:t>:</a:t>
                      </a:r>
                      <a:r>
                        <a:rPr lang="en-GB" sz="1200" u="sng" baseline="0" dirty="0" smtClean="0"/>
                        <a:t> </a:t>
                      </a:r>
                      <a:r>
                        <a:rPr lang="en-GB" sz="1200" u="none" dirty="0" smtClean="0"/>
                        <a:t>Model then children write</a:t>
                      </a:r>
                      <a:r>
                        <a:rPr lang="en-GB" sz="1200" u="none" baseline="0" dirty="0" smtClean="0"/>
                        <a:t>  in role a sentence  in a speech bubble describing how the wolf feels at some point in the story.</a:t>
                      </a:r>
                      <a:endParaRPr lang="en-GB" sz="1200" u="none" baseline="0" dirty="0"/>
                    </a:p>
                    <a:p>
                      <a:r>
                        <a:rPr lang="en-GB" sz="1200" u="sng" baseline="0" dirty="0" smtClean="0"/>
                        <a:t>Vocabulary: </a:t>
                      </a:r>
                      <a:r>
                        <a:rPr lang="en-GB" sz="1200" u="none" baseline="0" dirty="0" smtClean="0"/>
                        <a:t>excited  hungry  annoyed  angry  shocked  disappointed</a:t>
                      </a:r>
                      <a:endParaRPr lang="en-GB" sz="1200" u="none" baseline="0" dirty="0"/>
                    </a:p>
                    <a:p>
                      <a:endParaRPr lang="en-GB" dirty="0"/>
                    </a:p>
                  </a:txBody>
                  <a:tcPr/>
                </a:tc>
                <a:tc>
                  <a:txBody>
                    <a:bodyPr/>
                    <a:lstStyle/>
                    <a:p>
                      <a:r>
                        <a:rPr lang="en-GB" u="sng" dirty="0"/>
                        <a:t>Lesson 5</a:t>
                      </a:r>
                      <a:r>
                        <a:rPr lang="en-GB" dirty="0"/>
                        <a:t>:</a:t>
                      </a:r>
                    </a:p>
                    <a:p>
                      <a:r>
                        <a:rPr lang="en-GB" sz="1200" u="sng" baseline="0" dirty="0" smtClean="0"/>
                        <a:t>Intro: </a:t>
                      </a:r>
                      <a:r>
                        <a:rPr lang="en-GB" sz="1200" u="none" baseline="0" dirty="0" smtClean="0"/>
                        <a:t>Look at cover of Little Red Reading Hood  and compare with previous book. Read up to page 15 and  discuss differences with previous book.  Make a new story map.</a:t>
                      </a:r>
                      <a:endParaRPr lang="en-GB" sz="1200" u="none" baseline="0" dirty="0"/>
                    </a:p>
                    <a:p>
                      <a:r>
                        <a:rPr lang="en-GB" sz="1200" u="sng" baseline="0" dirty="0" smtClean="0"/>
                        <a:t>Grammar</a:t>
                      </a:r>
                      <a:r>
                        <a:rPr lang="en-GB" sz="1200" u="none" baseline="0" dirty="0" smtClean="0"/>
                        <a:t>: Identify rhyming words</a:t>
                      </a:r>
                    </a:p>
                    <a:p>
                      <a:r>
                        <a:rPr lang="en-GB" sz="1200" u="sng" baseline="0" dirty="0" err="1" smtClean="0"/>
                        <a:t>Oracy</a:t>
                      </a:r>
                      <a:r>
                        <a:rPr lang="en-GB" sz="1200" u="sng" baseline="0" dirty="0" smtClean="0"/>
                        <a:t>: </a:t>
                      </a:r>
                      <a:r>
                        <a:rPr lang="en-GB" sz="1200" u="none" baseline="0" dirty="0" smtClean="0"/>
                        <a:t>Discuss differences. Predict what will happen next.</a:t>
                      </a:r>
                      <a:endParaRPr lang="en-GB" sz="12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 </a:t>
                      </a:r>
                      <a:r>
                        <a:rPr lang="en-GB" sz="1200" u="sng" dirty="0" smtClean="0"/>
                        <a:t>: </a:t>
                      </a:r>
                      <a:r>
                        <a:rPr lang="en-GB" sz="1200" u="none" dirty="0" smtClean="0"/>
                        <a:t>Model then children write  a sentence</a:t>
                      </a:r>
                      <a:r>
                        <a:rPr lang="en-GB" sz="1200" u="none" baseline="0" dirty="0" smtClean="0"/>
                        <a:t> describing what they think will happen next. </a:t>
                      </a:r>
                      <a:endParaRPr lang="en-GB" sz="1200" u="none" baseline="0" dirty="0"/>
                    </a:p>
                    <a:p>
                      <a:r>
                        <a:rPr lang="en-GB" sz="1200" u="sng" baseline="0" dirty="0" smtClean="0"/>
                        <a:t>Vocabulary: </a:t>
                      </a:r>
                      <a:r>
                        <a:rPr lang="en-GB" sz="1200" u="none" baseline="0" dirty="0" smtClean="0"/>
                        <a:t>  tempted   stray   plan  sprang </a:t>
                      </a:r>
                      <a:endParaRPr lang="en-GB" sz="1200" u="none" dirty="0"/>
                    </a:p>
                  </a:txBody>
                  <a:tcPr/>
                </a:tc>
                <a:tc>
                  <a:txBody>
                    <a:bodyPr/>
                    <a:lstStyle/>
                    <a:p>
                      <a:r>
                        <a:rPr lang="en-GB" u="sng" dirty="0"/>
                        <a:t>Lesson 6</a:t>
                      </a:r>
                      <a:r>
                        <a:rPr lang="en-GB"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Intro: </a:t>
                      </a:r>
                      <a:r>
                        <a:rPr lang="en-GB" sz="1200" u="none" baseline="0" dirty="0" smtClean="0"/>
                        <a:t>Listen to predictions. Reveal ending on page 16. Finish book and discuss the magic of books and making up stories.  Tell them they are going to make up their own  class story tomorrow..</a:t>
                      </a:r>
                    </a:p>
                    <a:p>
                      <a:r>
                        <a:rPr lang="en-GB" sz="1200" u="sng" baseline="0" dirty="0" smtClean="0"/>
                        <a:t>Grammar</a:t>
                      </a:r>
                      <a:r>
                        <a:rPr lang="en-GB" sz="1200" u="none" baseline="0" dirty="0" smtClean="0"/>
                        <a:t>: Capital letter/ full stop/  adjectives</a:t>
                      </a:r>
                    </a:p>
                    <a:p>
                      <a:r>
                        <a:rPr lang="en-GB" sz="1200" u="sng" baseline="0" dirty="0" err="1" smtClean="0"/>
                        <a:t>Oracy</a:t>
                      </a:r>
                      <a:r>
                        <a:rPr lang="en-GB" sz="1200" u="sng" baseline="0" dirty="0" smtClean="0"/>
                        <a:t>: </a:t>
                      </a:r>
                      <a:r>
                        <a:rPr lang="en-GB" sz="1200" u="none" baseline="0" dirty="0" smtClean="0"/>
                        <a:t>Discuss why they love books</a:t>
                      </a:r>
                      <a:endParaRPr lang="en-GB" sz="1200" u="none" baseline="0" dirty="0"/>
                    </a:p>
                    <a:p>
                      <a:r>
                        <a:rPr lang="en-GB" sz="1200" u="sng" baseline="0" dirty="0" smtClean="0"/>
                        <a:t>Mighty </a:t>
                      </a:r>
                      <a:r>
                        <a:rPr lang="en-GB" sz="1200" u="sng" dirty="0" smtClean="0"/>
                        <a:t>Write: </a:t>
                      </a:r>
                      <a:r>
                        <a:rPr lang="en-GB" sz="1200" u="none" dirty="0" smtClean="0"/>
                        <a:t>Model then children write  a sentence</a:t>
                      </a:r>
                      <a:r>
                        <a:rPr lang="en-GB" sz="1200" u="none" baseline="0" dirty="0" smtClean="0"/>
                        <a:t> describing why they like books. </a:t>
                      </a:r>
                    </a:p>
                    <a:p>
                      <a:r>
                        <a:rPr lang="en-GB" sz="1200" u="sng" baseline="0" dirty="0" smtClean="0"/>
                        <a:t>Vocabulary</a:t>
                      </a:r>
                      <a:r>
                        <a:rPr lang="en-GB" sz="1200" u="none" baseline="0" dirty="0" smtClean="0"/>
                        <a:t>:  revise all </a:t>
                      </a:r>
                    </a:p>
                    <a:p>
                      <a:endParaRPr lang="en-GB" sz="1400" dirty="0"/>
                    </a:p>
                  </a:txBody>
                  <a:tcPr/>
                </a:tc>
                <a:extLst>
                  <a:ext uri="{0D108BD9-81ED-4DB2-BD59-A6C34878D82A}">
                    <a16:rowId xmlns="" xmlns:a16="http://schemas.microsoft.com/office/drawing/2014/main" val="10002"/>
                  </a:ext>
                </a:extLst>
              </a:tr>
              <a:tr h="1745684">
                <a:tc>
                  <a:txBody>
                    <a:bodyPr/>
                    <a:lstStyle/>
                    <a:p>
                      <a:r>
                        <a:rPr lang="en-GB" sz="1100" u="sng" dirty="0" smtClean="0"/>
                        <a:t>Lesson 6</a:t>
                      </a:r>
                      <a:r>
                        <a:rPr lang="en-GB" sz="110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sng" baseline="0" dirty="0" smtClean="0"/>
                        <a:t>Intro: </a:t>
                      </a:r>
                      <a:r>
                        <a:rPr lang="en-GB" sz="1100" u="none" baseline="0" dirty="0" smtClean="0"/>
                        <a:t>Using  one of the previous story maps and  adapt the characters, setting and ending to make a new story. Make a new story map. </a:t>
                      </a:r>
                    </a:p>
                    <a:p>
                      <a:r>
                        <a:rPr lang="en-GB" sz="1100" u="sng" baseline="0" dirty="0" smtClean="0"/>
                        <a:t>Grammar</a:t>
                      </a:r>
                      <a:r>
                        <a:rPr lang="en-GB" sz="1100" u="none" baseline="0" dirty="0" smtClean="0"/>
                        <a:t>: Capital letter/ full stop/  adjectives</a:t>
                      </a:r>
                    </a:p>
                    <a:p>
                      <a:r>
                        <a:rPr lang="en-GB" sz="1100" u="sng" baseline="0" dirty="0" err="1" smtClean="0"/>
                        <a:t>Oracy</a:t>
                      </a:r>
                      <a:r>
                        <a:rPr lang="en-GB" sz="1100" u="sng" baseline="0" dirty="0" smtClean="0"/>
                        <a:t>: </a:t>
                      </a:r>
                      <a:r>
                        <a:rPr lang="en-GB" sz="1100" u="none" baseline="0" dirty="0" smtClean="0"/>
                        <a:t>Discuss ideas for characters /plot/ending</a:t>
                      </a:r>
                    </a:p>
                    <a:p>
                      <a:r>
                        <a:rPr lang="en-GB" sz="1100" u="sng" baseline="0" dirty="0" smtClean="0"/>
                        <a:t>Mighty </a:t>
                      </a:r>
                      <a:r>
                        <a:rPr lang="en-GB" sz="1100" u="sng" dirty="0" smtClean="0"/>
                        <a:t>Write: </a:t>
                      </a:r>
                      <a:r>
                        <a:rPr lang="en-GB" sz="1100" u="none" dirty="0" smtClean="0"/>
                        <a:t>Model then children write  a sentence</a:t>
                      </a:r>
                      <a:r>
                        <a:rPr lang="en-GB" sz="1100" u="none" baseline="0" dirty="0" smtClean="0"/>
                        <a:t>  for the start of the story.</a:t>
                      </a:r>
                    </a:p>
                    <a:p>
                      <a:r>
                        <a:rPr lang="en-GB" sz="1100" u="sng" baseline="0" dirty="0" smtClean="0"/>
                        <a:t>Vocabulary</a:t>
                      </a:r>
                      <a:r>
                        <a:rPr lang="en-GB" sz="1100" u="none" baseline="0" dirty="0" smtClean="0"/>
                        <a:t>:  revise all </a:t>
                      </a:r>
                    </a:p>
                    <a:p>
                      <a:endParaRPr lang="en-GB" sz="11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u="sng" dirty="0" smtClean="0"/>
                        <a:t>Lesson 7 onwards</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sng" dirty="0" smtClean="0"/>
                        <a:t>Extended Writing</a:t>
                      </a:r>
                    </a:p>
                    <a:p>
                      <a:pPr marL="0" marR="0" indent="0" algn="l" defTabSz="914400" rtl="0" eaLnBrk="1" fontAlgn="auto" latinLnBrk="0" hangingPunct="1">
                        <a:lnSpc>
                          <a:spcPct val="100000"/>
                        </a:lnSpc>
                        <a:spcBef>
                          <a:spcPts val="0"/>
                        </a:spcBef>
                        <a:spcAft>
                          <a:spcPts val="0"/>
                        </a:spcAft>
                        <a:buClrTx/>
                        <a:buSzTx/>
                        <a:buFontTx/>
                        <a:buNone/>
                        <a:tabLst/>
                        <a:defRPr/>
                      </a:pPr>
                      <a:r>
                        <a:rPr lang="en-GB" sz="1100" u="none" dirty="0" smtClean="0"/>
                        <a:t>Using the story map model write a sentence for each part of the story. Include</a:t>
                      </a:r>
                      <a:r>
                        <a:rPr lang="en-GB" sz="1100" u="none" baseline="0" dirty="0" smtClean="0"/>
                        <a:t> taught vocabulary.</a:t>
                      </a:r>
                      <a:r>
                        <a:rPr lang="en-GB" sz="1100" u="none" dirty="0" smtClean="0"/>
                        <a:t> Children write a sentence/sentences</a:t>
                      </a:r>
                      <a:r>
                        <a:rPr lang="en-GB" sz="1100" u="none" baseline="0" dirty="0" smtClean="0"/>
                        <a:t> </a:t>
                      </a:r>
                      <a:r>
                        <a:rPr lang="en-GB" sz="1100" u="none" dirty="0" smtClean="0"/>
                        <a:t>each day to build </a:t>
                      </a:r>
                      <a:r>
                        <a:rPr lang="en-GB" sz="1100" u="none" baseline="0" dirty="0" smtClean="0"/>
                        <a:t> up the story.</a:t>
                      </a:r>
                      <a:endParaRPr lang="en-GB" sz="1100"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extLst>
                  <a:ext uri="{0D108BD9-81ED-4DB2-BD59-A6C34878D82A}">
                    <a16:rowId xmlns="" xmlns:a16="http://schemas.microsoft.com/office/drawing/2014/main" val="1000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8926" y="0"/>
            <a:ext cx="3143272" cy="2500306"/>
          </a:xfrm>
          <a:solidFill>
            <a:srgbClr val="00B050"/>
          </a:solidFill>
        </p:spPr>
        <p:txBody>
          <a:bodyPr/>
          <a:lstStyle/>
          <a:p>
            <a:endParaRPr lang="en-US" dirty="0"/>
          </a:p>
        </p:txBody>
      </p:sp>
      <p:pic>
        <p:nvPicPr>
          <p:cNvPr id="2050" name="Picture 2" descr="C:\Users\Teacher\Pictures\untitled 5.png"/>
          <p:cNvPicPr>
            <a:picLocks noGrp="1" noChangeAspect="1" noChangeArrowheads="1"/>
          </p:cNvPicPr>
          <p:nvPr>
            <p:ph idx="1"/>
          </p:nvPr>
        </p:nvPicPr>
        <p:blipFill>
          <a:blip r:embed="rId2"/>
          <a:srcRect/>
          <a:stretch>
            <a:fillRect/>
          </a:stretch>
        </p:blipFill>
        <p:spPr bwMode="auto">
          <a:xfrm>
            <a:off x="0" y="0"/>
            <a:ext cx="2928926" cy="4143380"/>
          </a:xfrm>
          <a:prstGeom prst="rect">
            <a:avLst/>
          </a:prstGeom>
          <a:noFill/>
        </p:spPr>
      </p:pic>
      <p:pic>
        <p:nvPicPr>
          <p:cNvPr id="2051" name="Picture 3" descr="C:\Users\Teacher\Pictures\OIP.jpg"/>
          <p:cNvPicPr>
            <a:picLocks noChangeAspect="1" noChangeArrowheads="1"/>
          </p:cNvPicPr>
          <p:nvPr/>
        </p:nvPicPr>
        <p:blipFill>
          <a:blip r:embed="rId3"/>
          <a:srcRect/>
          <a:stretch>
            <a:fillRect/>
          </a:stretch>
        </p:blipFill>
        <p:spPr bwMode="auto">
          <a:xfrm>
            <a:off x="2928926" y="2500306"/>
            <a:ext cx="3143272" cy="4357694"/>
          </a:xfrm>
          <a:prstGeom prst="rect">
            <a:avLst/>
          </a:prstGeom>
          <a:noFill/>
        </p:spPr>
      </p:pic>
      <p:pic>
        <p:nvPicPr>
          <p:cNvPr id="2053" name="Picture 5" descr="C:\Users\Teacher\Pictures\OIPW1GQFNGD 7.jpg"/>
          <p:cNvPicPr>
            <a:picLocks noChangeAspect="1" noChangeArrowheads="1"/>
          </p:cNvPicPr>
          <p:nvPr/>
        </p:nvPicPr>
        <p:blipFill>
          <a:blip r:embed="rId4"/>
          <a:srcRect/>
          <a:stretch>
            <a:fillRect/>
          </a:stretch>
        </p:blipFill>
        <p:spPr bwMode="auto">
          <a:xfrm>
            <a:off x="6072198" y="-1"/>
            <a:ext cx="3071802" cy="2486699"/>
          </a:xfrm>
          <a:prstGeom prst="rect">
            <a:avLst/>
          </a:prstGeom>
          <a:noFill/>
        </p:spPr>
      </p:pic>
      <p:sp>
        <p:nvSpPr>
          <p:cNvPr id="8" name="Rectangle 7"/>
          <p:cNvSpPr/>
          <p:nvPr/>
        </p:nvSpPr>
        <p:spPr>
          <a:xfrm>
            <a:off x="0" y="4143380"/>
            <a:ext cx="2928926" cy="2714620"/>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072198" y="2500306"/>
            <a:ext cx="3071802" cy="435769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515230"/>
        </p:xfrm>
        <a:graphic>
          <a:graphicData uri="http://schemas.openxmlformats.org/drawingml/2006/table">
            <a:tbl>
              <a:tblPr firstRow="1" bandRow="1">
                <a:tableStyleId>{5C22544A-7EE6-4342-B048-85BDC9FD1C3A}</a:tableStyleId>
              </a:tblPr>
              <a:tblGrid>
                <a:gridCol w="3048000"/>
                <a:gridCol w="3048000"/>
                <a:gridCol w="3048000"/>
              </a:tblGrid>
              <a:tr h="428606">
                <a:tc gridSpan="3">
                  <a:txBody>
                    <a:bodyPr/>
                    <a:lstStyle/>
                    <a:p>
                      <a:r>
                        <a:rPr lang="en-GB" sz="2400" dirty="0" smtClean="0"/>
                        <a:t>English Text: Seed</a:t>
                      </a:r>
                      <a:r>
                        <a:rPr lang="en-GB" sz="2400" baseline="0" dirty="0" smtClean="0"/>
                        <a:t> To Sunflower</a:t>
                      </a:r>
                      <a:endParaRPr lang="en-GB" sz="2400" dirty="0"/>
                    </a:p>
                  </a:txBody>
                  <a:tcPr/>
                </a:tc>
                <a:tc hMerge="1">
                  <a:txBody>
                    <a:bodyPr/>
                    <a:lstStyle/>
                    <a:p>
                      <a:endParaRPr lang="en-GB" dirty="0"/>
                    </a:p>
                  </a:txBody>
                  <a:tcPr/>
                </a:tc>
                <a:tc hMerge="1">
                  <a:txBody>
                    <a:bodyPr/>
                    <a:lstStyle/>
                    <a:p>
                      <a:endParaRPr lang="en-GB" dirty="0"/>
                    </a:p>
                  </a:txBody>
                  <a:tcPr/>
                </a:tc>
              </a:tr>
              <a:tr h="3400430">
                <a:tc>
                  <a:txBody>
                    <a:bodyPr/>
                    <a:lstStyle/>
                    <a:p>
                      <a:r>
                        <a:rPr lang="en-GB" sz="1200" u="sng" dirty="0" smtClean="0"/>
                        <a:t>Lesson</a:t>
                      </a:r>
                      <a:r>
                        <a:rPr lang="en-GB" sz="1200" u="sng" baseline="0" dirty="0" smtClean="0"/>
                        <a:t> 1:</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WOW:  </a:t>
                      </a:r>
                      <a:r>
                        <a:rPr lang="en-GB" sz="1200" u="none" baseline="0" dirty="0" smtClean="0"/>
                        <a:t>Watch </a:t>
                      </a:r>
                      <a:r>
                        <a:rPr lang="en-US" sz="1200" b="0" i="0" u="none" kern="1200" dirty="0" smtClean="0">
                          <a:solidFill>
                            <a:schemeClr val="dk1"/>
                          </a:solidFill>
                          <a:latin typeface="+mn-lt"/>
                          <a:ea typeface="+mn-ea"/>
                          <a:cs typeface="+mn-cs"/>
                        </a:rPr>
                        <a:t>Eric Carle's </a:t>
                      </a:r>
                      <a:r>
                        <a:rPr lang="en-US" sz="1200" b="0" i="1" u="none" kern="1200" dirty="0" smtClean="0">
                          <a:solidFill>
                            <a:schemeClr val="dk1"/>
                          </a:solidFill>
                          <a:latin typeface="+mn-lt"/>
                          <a:ea typeface="+mn-ea"/>
                          <a:cs typeface="+mn-cs"/>
                        </a:rPr>
                        <a:t>The Tiny Seed</a:t>
                      </a:r>
                      <a:r>
                        <a:rPr lang="en-US" sz="1200" b="0" i="0" u="none" kern="1200" baseline="0" dirty="0" smtClean="0">
                          <a:solidFill>
                            <a:schemeClr val="dk1"/>
                          </a:solidFill>
                          <a:latin typeface="+mn-lt"/>
                          <a:ea typeface="+mn-ea"/>
                          <a:cs typeface="+mn-cs"/>
                        </a:rPr>
                        <a:t> on </a:t>
                      </a:r>
                      <a:r>
                        <a:rPr lang="en-US" sz="1200" b="0" i="0" u="none" kern="1200" baseline="0" dirty="0" err="1" smtClean="0">
                          <a:solidFill>
                            <a:schemeClr val="dk1"/>
                          </a:solidFill>
                          <a:latin typeface="+mn-lt"/>
                          <a:ea typeface="+mn-ea"/>
                          <a:cs typeface="+mn-cs"/>
                        </a:rPr>
                        <a:t>youtube</a:t>
                      </a:r>
                      <a:r>
                        <a:rPr lang="en-US" sz="1200" b="0" i="0" u="none" kern="1200" baseline="0" dirty="0" smtClean="0">
                          <a:solidFill>
                            <a:schemeClr val="dk1"/>
                          </a:solidFill>
                          <a:latin typeface="+mn-lt"/>
                          <a:ea typeface="+mn-ea"/>
                          <a:cs typeface="+mn-cs"/>
                        </a:rPr>
                        <a:t>.</a:t>
                      </a:r>
                      <a:r>
                        <a:rPr lang="en-GB" sz="1200" kern="1200" dirty="0" smtClean="0">
                          <a:solidFill>
                            <a:schemeClr val="dk1"/>
                          </a:solidFill>
                          <a:latin typeface="+mn-lt"/>
                          <a:ea typeface="+mn-ea"/>
                          <a:cs typeface="+mn-cs"/>
                        </a:rPr>
                        <a:t>  Stop the film at different points in the story and </a:t>
                      </a:r>
                      <a:r>
                        <a:rPr lang="en-GB" sz="1200" kern="1200" baseline="0" dirty="0" smtClean="0">
                          <a:solidFill>
                            <a:schemeClr val="dk1"/>
                          </a:solidFill>
                          <a:latin typeface="+mn-lt"/>
                          <a:ea typeface="+mn-ea"/>
                          <a:cs typeface="+mn-cs"/>
                        </a:rPr>
                        <a:t> discuss what</a:t>
                      </a:r>
                      <a:r>
                        <a:rPr lang="en-GB" sz="1200" kern="1200" dirty="0" smtClean="0">
                          <a:solidFill>
                            <a:schemeClr val="dk1"/>
                          </a:solidFill>
                          <a:latin typeface="+mn-lt"/>
                          <a:ea typeface="+mn-ea"/>
                          <a:cs typeface="+mn-cs"/>
                        </a:rPr>
                        <a:t> prevented some of the seeds from growing</a:t>
                      </a:r>
                      <a:endParaRPr lang="en-US" sz="1200" kern="1200" dirty="0" smtClean="0">
                        <a:solidFill>
                          <a:schemeClr val="dk1"/>
                        </a:solidFill>
                        <a:latin typeface="+mn-lt"/>
                        <a:ea typeface="+mn-ea"/>
                        <a:cs typeface="+mn-cs"/>
                      </a:endParaRPr>
                    </a:p>
                    <a:p>
                      <a:r>
                        <a:rPr lang="en-GB" sz="1200" u="sng" baseline="0" dirty="0" smtClean="0"/>
                        <a:t>Grammar</a:t>
                      </a:r>
                      <a:r>
                        <a:rPr lang="en-GB" sz="1200" u="none" baseline="0" dirty="0" smtClean="0"/>
                        <a:t>: Hold/write a sentence. Full stop to end a sentence. Pronoun I </a:t>
                      </a:r>
                    </a:p>
                    <a:p>
                      <a:r>
                        <a:rPr lang="en-GB" sz="1200" u="sng" baseline="0" dirty="0" err="1" smtClean="0"/>
                        <a:t>Oracy</a:t>
                      </a:r>
                      <a:r>
                        <a:rPr lang="en-GB" sz="1200" u="sng" baseline="0" dirty="0" smtClean="0"/>
                        <a:t>: </a:t>
                      </a:r>
                      <a:r>
                        <a:rPr lang="en-GB" sz="1200" u="none" kern="1200" baseline="0" dirty="0" smtClean="0">
                          <a:solidFill>
                            <a:schemeClr val="dk1"/>
                          </a:solidFill>
                          <a:latin typeface="+mn-lt"/>
                          <a:ea typeface="+mn-ea"/>
                          <a:cs typeface="+mn-cs"/>
                        </a:rPr>
                        <a:t>M</a:t>
                      </a:r>
                      <a:r>
                        <a:rPr lang="en-GB" sz="1200" u="none" kern="1200" dirty="0" smtClean="0">
                          <a:solidFill>
                            <a:schemeClr val="dk1"/>
                          </a:solidFill>
                          <a:latin typeface="+mn-lt"/>
                          <a:ea typeface="+mn-ea"/>
                          <a:cs typeface="+mn-cs"/>
                        </a:rPr>
                        <a:t>odel the start of questions “</a:t>
                      </a:r>
                      <a:r>
                        <a:rPr lang="en-GB" sz="1200" i="1" u="none" kern="1200" dirty="0" smtClean="0">
                          <a:solidFill>
                            <a:schemeClr val="dk1"/>
                          </a:solidFill>
                          <a:latin typeface="+mn-lt"/>
                          <a:ea typeface="+mn-ea"/>
                          <a:cs typeface="+mn-cs"/>
                        </a:rPr>
                        <a:t>What do seeds…</a:t>
                      </a:r>
                      <a:r>
                        <a:rPr lang="en-GB" sz="1200" u="none" kern="1200" dirty="0" smtClean="0">
                          <a:solidFill>
                            <a:schemeClr val="dk1"/>
                          </a:solidFill>
                          <a:latin typeface="+mn-lt"/>
                          <a:ea typeface="+mn-ea"/>
                          <a:cs typeface="+mn-cs"/>
                        </a:rPr>
                        <a:t>” then </a:t>
                      </a:r>
                      <a:r>
                        <a:rPr lang="en-GB" sz="1200" u="none" kern="1200" dirty="0" err="1" smtClean="0">
                          <a:solidFill>
                            <a:schemeClr val="dk1"/>
                          </a:solidFill>
                          <a:latin typeface="+mn-lt"/>
                          <a:ea typeface="+mn-ea"/>
                          <a:cs typeface="+mn-cs"/>
                        </a:rPr>
                        <a:t>chn</a:t>
                      </a:r>
                      <a:r>
                        <a:rPr lang="en-GB" sz="1200" u="none" kern="1200" dirty="0" smtClean="0">
                          <a:solidFill>
                            <a:schemeClr val="dk1"/>
                          </a:solidFill>
                          <a:latin typeface="+mn-lt"/>
                          <a:ea typeface="+mn-ea"/>
                          <a:cs typeface="+mn-cs"/>
                        </a:rPr>
                        <a:t> </a:t>
                      </a:r>
                      <a:r>
                        <a:rPr lang="en-GB" sz="1200" kern="1200" dirty="0" smtClean="0">
                          <a:solidFill>
                            <a:schemeClr val="dk1"/>
                          </a:solidFill>
                          <a:latin typeface="+mn-lt"/>
                          <a:ea typeface="+mn-ea"/>
                          <a:cs typeface="+mn-cs"/>
                        </a:rPr>
                        <a:t>generate questions for answering about seeds and plants, e.g. </a:t>
                      </a:r>
                      <a:r>
                        <a:rPr lang="en-GB" sz="1200" i="1" kern="1200" dirty="0" smtClean="0">
                          <a:solidFill>
                            <a:schemeClr val="dk1"/>
                          </a:solidFill>
                          <a:latin typeface="+mn-lt"/>
                          <a:ea typeface="+mn-ea"/>
                          <a:cs typeface="+mn-cs"/>
                        </a:rPr>
                        <a:t>What does the seed need to grow?? e</a:t>
                      </a:r>
                      <a:r>
                        <a:rPr lang="en-GB" sz="1200" kern="1200" dirty="0" smtClean="0">
                          <a:solidFill>
                            <a:schemeClr val="dk1"/>
                          </a:solidFill>
                          <a:latin typeface="+mn-lt"/>
                          <a:ea typeface="+mn-ea"/>
                          <a:cs typeface="+mn-cs"/>
                        </a:rPr>
                        <a:t>tc. Record and keep all ideas.</a:t>
                      </a:r>
                      <a:endParaRPr lang="en-GB" sz="1200" u="none" baseline="0" dirty="0" smtClean="0"/>
                    </a:p>
                    <a:p>
                      <a:r>
                        <a:rPr lang="en-GB" sz="1200" u="sng" dirty="0" smtClean="0"/>
                        <a:t>Mighty Write: </a:t>
                      </a:r>
                      <a:r>
                        <a:rPr lang="en-GB" sz="1200" u="none" dirty="0" smtClean="0"/>
                        <a:t>Plant sunflower seeds in different places depending on the conditions.</a:t>
                      </a:r>
                      <a:r>
                        <a:rPr lang="en-GB" sz="1200" u="none" baseline="0" dirty="0" smtClean="0"/>
                        <a:t> </a:t>
                      </a:r>
                      <a:r>
                        <a:rPr lang="en-GB" sz="1200" u="none" baseline="0" dirty="0" err="1" smtClean="0"/>
                        <a:t>Chn</a:t>
                      </a:r>
                      <a:r>
                        <a:rPr lang="en-GB" sz="1200" u="none" baseline="0" dirty="0" smtClean="0"/>
                        <a:t> predict and write a sentence: I think my seed will ... </a:t>
                      </a:r>
                      <a:endParaRPr lang="en-GB" sz="1200" u="none" dirty="0" smtClean="0"/>
                    </a:p>
                    <a:p>
                      <a:r>
                        <a:rPr lang="en-GB" sz="1200" u="sng" baseline="0" dirty="0" smtClean="0"/>
                        <a:t>Vocabulary:  </a:t>
                      </a:r>
                      <a:r>
                        <a:rPr lang="en-GB" sz="1200" u="none" baseline="0" dirty="0" smtClean="0"/>
                        <a:t>Autumn  Spring  Summer Winter  seed  sail  tall  giant  ocean  mountain  </a:t>
                      </a:r>
                    </a:p>
                  </a:txBody>
                  <a:tcPr/>
                </a:tc>
                <a:tc>
                  <a:txBody>
                    <a:bodyPr/>
                    <a:lstStyle/>
                    <a:p>
                      <a:r>
                        <a:rPr lang="en-GB" sz="1200" u="sng" dirty="0" smtClean="0"/>
                        <a:t>Lesson 2</a:t>
                      </a:r>
                      <a:r>
                        <a:rPr lang="en-GB" sz="1200" dirty="0" smtClean="0"/>
                        <a:t>:</a:t>
                      </a:r>
                    </a:p>
                    <a:p>
                      <a:pPr lvl="0" fontAlgn="base"/>
                      <a:r>
                        <a:rPr lang="en-GB" sz="1200" u="sng" baseline="0" dirty="0" smtClean="0"/>
                        <a:t>Intro: </a:t>
                      </a:r>
                      <a:r>
                        <a:rPr lang="en-GB" sz="1200" kern="1200" dirty="0" smtClean="0">
                          <a:solidFill>
                            <a:schemeClr val="dk1"/>
                          </a:solidFill>
                          <a:latin typeface="+mn-lt"/>
                          <a:ea typeface="+mn-ea"/>
                          <a:cs typeface="+mn-cs"/>
                        </a:rPr>
                        <a:t>Display the images on ‘</a:t>
                      </a:r>
                      <a:r>
                        <a:rPr lang="en-GB" sz="1200" b="1" kern="1200" dirty="0" smtClean="0">
                          <a:solidFill>
                            <a:schemeClr val="dk1"/>
                          </a:solidFill>
                          <a:latin typeface="+mn-lt"/>
                          <a:ea typeface="+mn-ea"/>
                          <a:cs typeface="+mn-cs"/>
                        </a:rPr>
                        <a:t>Places plants grow’</a:t>
                      </a:r>
                      <a:r>
                        <a:rPr lang="en-GB" sz="1200" kern="1200" dirty="0" smtClean="0">
                          <a:solidFill>
                            <a:schemeClr val="dk1"/>
                          </a:solidFill>
                          <a:latin typeface="+mn-lt"/>
                          <a:ea typeface="+mn-ea"/>
                          <a:cs typeface="+mn-cs"/>
                        </a:rPr>
                        <a:t> (</a:t>
                      </a:r>
                      <a:r>
                        <a:rPr lang="en-GB" sz="1200" i="1" kern="1200" dirty="0" smtClean="0">
                          <a:solidFill>
                            <a:schemeClr val="dk1"/>
                          </a:solidFill>
                          <a:latin typeface="+mn-lt"/>
                          <a:ea typeface="+mn-ea"/>
                          <a:cs typeface="+mn-cs"/>
                        </a:rPr>
                        <a:t>resources</a:t>
                      </a:r>
                      <a:r>
                        <a:rPr lang="en-GB" sz="1200" kern="1200" dirty="0" smtClean="0">
                          <a:solidFill>
                            <a:schemeClr val="dk1"/>
                          </a:solidFill>
                          <a:latin typeface="+mn-lt"/>
                          <a:ea typeface="+mn-ea"/>
                          <a:cs typeface="+mn-cs"/>
                        </a:rPr>
                        <a:t>) and identify the different places people choose to grow plants, e.g. </a:t>
                      </a:r>
                      <a:r>
                        <a:rPr lang="en-GB" sz="1200" i="1" kern="1200" dirty="0" smtClean="0">
                          <a:solidFill>
                            <a:schemeClr val="dk1"/>
                          </a:solidFill>
                          <a:latin typeface="+mn-lt"/>
                          <a:ea typeface="+mn-ea"/>
                          <a:cs typeface="+mn-cs"/>
                        </a:rPr>
                        <a:t>window box, pot, garden, allotment, greenhouse, </a:t>
                      </a:r>
                      <a:r>
                        <a:rPr lang="en-GB" sz="1200" i="1" kern="1200" dirty="0" err="1" smtClean="0">
                          <a:solidFill>
                            <a:schemeClr val="dk1"/>
                          </a:solidFill>
                          <a:latin typeface="+mn-lt"/>
                          <a:ea typeface="+mn-ea"/>
                          <a:cs typeface="+mn-cs"/>
                        </a:rPr>
                        <a:t>polytunnel</a:t>
                      </a:r>
                      <a:r>
                        <a:rPr lang="en-GB" sz="1200" i="1" kern="1200" dirty="0" smtClean="0">
                          <a:solidFill>
                            <a:schemeClr val="dk1"/>
                          </a:solidFill>
                          <a:latin typeface="+mn-lt"/>
                          <a:ea typeface="+mn-ea"/>
                          <a:cs typeface="+mn-cs"/>
                        </a:rPr>
                        <a:t> etc</a:t>
                      </a:r>
                      <a:r>
                        <a:rPr lang="en-GB" sz="1200" kern="1200" dirty="0" smtClean="0">
                          <a:solidFill>
                            <a:schemeClr val="dk1"/>
                          </a:solidFill>
                          <a:latin typeface="+mn-lt"/>
                          <a:ea typeface="+mn-ea"/>
                          <a:cs typeface="+mn-cs"/>
                        </a:rPr>
                        <a:t>. </a:t>
                      </a:r>
                      <a:endParaRPr lang="en-US" sz="1200" kern="1200" dirty="0" smtClean="0">
                        <a:solidFill>
                          <a:schemeClr val="dk1"/>
                        </a:solidFill>
                        <a:latin typeface="+mn-lt"/>
                        <a:ea typeface="+mn-ea"/>
                        <a:cs typeface="+mn-cs"/>
                      </a:endParaRPr>
                    </a:p>
                    <a:p>
                      <a:pPr lvl="0" fontAlgn="base"/>
                      <a:r>
                        <a:rPr lang="en-GB" sz="1200" kern="1200" dirty="0" smtClean="0">
                          <a:solidFill>
                            <a:schemeClr val="dk1"/>
                          </a:solidFill>
                          <a:latin typeface="+mn-lt"/>
                          <a:ea typeface="+mn-ea"/>
                          <a:cs typeface="+mn-cs"/>
                        </a:rPr>
                        <a:t>Consider how each area is prepared and cared for to help seeds germinate and grow.</a:t>
                      </a:r>
                      <a:endParaRPr lang="en-US" sz="1200" kern="1200" dirty="0" smtClean="0">
                        <a:solidFill>
                          <a:schemeClr val="dk1"/>
                        </a:solidFill>
                        <a:latin typeface="+mn-lt"/>
                        <a:ea typeface="+mn-ea"/>
                        <a:cs typeface="+mn-cs"/>
                      </a:endParaRPr>
                    </a:p>
                    <a:p>
                      <a:r>
                        <a:rPr lang="en-GB" sz="1200" u="sng" baseline="0" dirty="0" smtClean="0"/>
                        <a:t>Grammar</a:t>
                      </a:r>
                      <a:r>
                        <a:rPr lang="en-GB" sz="1200" u="none" baseline="0" dirty="0" smtClean="0"/>
                        <a:t>: Hold/write a sentence. Full stop to end a sentence. Pronoun I </a:t>
                      </a:r>
                    </a:p>
                    <a:p>
                      <a:r>
                        <a:rPr lang="en-GB" sz="1200" u="sng" baseline="0" dirty="0" err="1" smtClean="0"/>
                        <a:t>Oracy</a:t>
                      </a:r>
                      <a:r>
                        <a:rPr lang="en-GB" sz="1200" u="sng" baseline="0" dirty="0" smtClean="0"/>
                        <a:t>: </a:t>
                      </a:r>
                      <a:r>
                        <a:rPr lang="en-GB" sz="1200" kern="1200" dirty="0" smtClean="0">
                          <a:solidFill>
                            <a:schemeClr val="dk1"/>
                          </a:solidFill>
                          <a:latin typeface="+mn-lt"/>
                          <a:ea typeface="+mn-ea"/>
                          <a:cs typeface="+mn-cs"/>
                        </a:rPr>
                        <a:t>Ask probing questions</a:t>
                      </a:r>
                      <a:endParaRPr lang="en-GB" sz="1200" u="sng" baseline="0" dirty="0" smtClean="0"/>
                    </a:p>
                    <a:p>
                      <a:r>
                        <a:rPr lang="en-GB" sz="1200" u="sng" dirty="0" smtClean="0"/>
                        <a:t>Mighty Write: </a:t>
                      </a:r>
                      <a:r>
                        <a:rPr lang="en-GB" sz="1200" u="none" dirty="0" smtClean="0"/>
                        <a:t>Model write then </a:t>
                      </a:r>
                      <a:r>
                        <a:rPr lang="en-GB" sz="1200" u="none" dirty="0" err="1" smtClean="0"/>
                        <a:t>chn</a:t>
                      </a:r>
                      <a:r>
                        <a:rPr lang="en-GB" sz="1200" u="none" dirty="0" smtClean="0"/>
                        <a:t> write </a:t>
                      </a:r>
                      <a:r>
                        <a:rPr lang="en-GB" sz="1200" u="none" kern="1200" dirty="0" smtClean="0">
                          <a:solidFill>
                            <a:schemeClr val="dk1"/>
                          </a:solidFill>
                          <a:latin typeface="+mn-lt"/>
                          <a:ea typeface="+mn-ea"/>
                          <a:cs typeface="+mn-cs"/>
                        </a:rPr>
                        <a:t> what conditions plants need to grow:</a:t>
                      </a:r>
                      <a:r>
                        <a:rPr lang="en-GB" sz="1200" u="none" kern="1200" baseline="0" dirty="0" smtClean="0">
                          <a:solidFill>
                            <a:schemeClr val="dk1"/>
                          </a:solidFill>
                          <a:latin typeface="+mn-lt"/>
                          <a:ea typeface="+mn-ea"/>
                          <a:cs typeface="+mn-cs"/>
                        </a:rPr>
                        <a:t> I think they need water and light to grow.</a:t>
                      </a:r>
                      <a:endParaRPr lang="en-GB" sz="1200" u="none" dirty="0" smtClean="0"/>
                    </a:p>
                    <a:p>
                      <a:r>
                        <a:rPr lang="en-GB" sz="1200" u="sng" baseline="0" dirty="0" smtClean="0"/>
                        <a:t>Vocabulary: </a:t>
                      </a:r>
                      <a:r>
                        <a:rPr lang="en-GB" sz="1200" i="0" kern="1200" dirty="0" smtClean="0">
                          <a:solidFill>
                            <a:schemeClr val="dk1"/>
                          </a:solidFill>
                          <a:latin typeface="+mn-lt"/>
                          <a:ea typeface="+mn-ea"/>
                          <a:cs typeface="+mn-cs"/>
                        </a:rPr>
                        <a:t>window box</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pot</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garden</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allotment</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greenhouse</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a:t>
                      </a:r>
                      <a:r>
                        <a:rPr lang="en-GB" sz="1200" i="0" kern="1200" dirty="0" err="1" smtClean="0">
                          <a:solidFill>
                            <a:schemeClr val="dk1"/>
                          </a:solidFill>
                          <a:latin typeface="+mn-lt"/>
                          <a:ea typeface="+mn-ea"/>
                          <a:cs typeface="+mn-cs"/>
                        </a:rPr>
                        <a:t>polytunnel</a:t>
                      </a:r>
                      <a:r>
                        <a:rPr lang="en-GB" sz="1200" i="0" kern="1200" dirty="0" smtClean="0">
                          <a:solidFill>
                            <a:schemeClr val="dk1"/>
                          </a:solidFill>
                          <a:latin typeface="+mn-lt"/>
                          <a:ea typeface="+mn-ea"/>
                          <a:cs typeface="+mn-cs"/>
                        </a:rPr>
                        <a:t> </a:t>
                      </a:r>
                      <a:r>
                        <a:rPr lang="en-GB" sz="1200" i="0" kern="1200" baseline="0" dirty="0" smtClean="0">
                          <a:solidFill>
                            <a:schemeClr val="dk1"/>
                          </a:solidFill>
                          <a:latin typeface="+mn-lt"/>
                          <a:ea typeface="+mn-ea"/>
                          <a:cs typeface="+mn-cs"/>
                        </a:rPr>
                        <a:t>  </a:t>
                      </a:r>
                      <a:r>
                        <a:rPr lang="en-GB" sz="1200" i="0" kern="1200" dirty="0" smtClean="0">
                          <a:solidFill>
                            <a:schemeClr val="dk1"/>
                          </a:solidFill>
                          <a:latin typeface="+mn-lt"/>
                          <a:ea typeface="+mn-ea"/>
                          <a:cs typeface="+mn-cs"/>
                        </a:rPr>
                        <a:t> germinate</a:t>
                      </a:r>
                      <a:endParaRPr lang="en-GB" sz="1200" i="0" u="none" dirty="0" smtClean="0"/>
                    </a:p>
                  </a:txBody>
                  <a:tcPr/>
                </a:tc>
                <a:tc>
                  <a:txBody>
                    <a:bodyPr/>
                    <a:lstStyle/>
                    <a:p>
                      <a:r>
                        <a:rPr lang="en-GB" sz="1200" u="sng" dirty="0" smtClean="0"/>
                        <a:t>Lesson 3</a:t>
                      </a:r>
                      <a:r>
                        <a:rPr lang="en-GB" sz="1200" dirty="0" smtClean="0"/>
                        <a:t>:</a:t>
                      </a:r>
                    </a:p>
                    <a:p>
                      <a:pPr lvl="0"/>
                      <a:r>
                        <a:rPr lang="en-GB" sz="1200" u="sng" baseline="0" dirty="0" smtClean="0"/>
                        <a:t>Intro: </a:t>
                      </a:r>
                      <a:r>
                        <a:rPr lang="en-GB" sz="1200" kern="1200" dirty="0" smtClean="0">
                          <a:solidFill>
                            <a:schemeClr val="dk1"/>
                          </a:solidFill>
                          <a:latin typeface="+mn-lt"/>
                          <a:ea typeface="+mn-ea"/>
                          <a:cs typeface="+mn-cs"/>
                        </a:rPr>
                        <a:t>Display ‘How to Plant a Seed’ (</a:t>
                      </a:r>
                      <a:r>
                        <a:rPr lang="en-GB" sz="1200" i="1" kern="1200" dirty="0" smtClean="0">
                          <a:solidFill>
                            <a:schemeClr val="dk1"/>
                          </a:solidFill>
                          <a:latin typeface="+mn-lt"/>
                          <a:ea typeface="+mn-ea"/>
                          <a:cs typeface="+mn-cs"/>
                        </a:rPr>
                        <a:t>resources</a:t>
                      </a:r>
                      <a:r>
                        <a:rPr lang="en-GB" sz="1200" kern="1200" dirty="0" smtClean="0">
                          <a:solidFill>
                            <a:schemeClr val="dk1"/>
                          </a:solidFill>
                          <a:latin typeface="+mn-lt"/>
                          <a:ea typeface="+mn-ea"/>
                          <a:cs typeface="+mn-cs"/>
                        </a:rPr>
                        <a:t>),cut out and muddled up. Read each sentence aloud together, using the ‘Reading Strategies’ (</a:t>
                      </a:r>
                      <a:r>
                        <a:rPr lang="en-GB" sz="1200" i="1" kern="1200" dirty="0" smtClean="0">
                          <a:solidFill>
                            <a:schemeClr val="dk1"/>
                          </a:solidFill>
                          <a:latin typeface="+mn-lt"/>
                          <a:ea typeface="+mn-ea"/>
                          <a:cs typeface="+mn-cs"/>
                        </a:rPr>
                        <a:t>resources</a:t>
                      </a:r>
                      <a:r>
                        <a:rPr lang="en-GB" sz="1200" kern="1200" dirty="0" smtClean="0">
                          <a:solidFill>
                            <a:schemeClr val="dk1"/>
                          </a:solidFill>
                          <a:latin typeface="+mn-lt"/>
                          <a:ea typeface="+mn-ea"/>
                          <a:cs typeface="+mn-cs"/>
                        </a:rPr>
                        <a:t>) to help. Sequence the instructions correctly. </a:t>
                      </a:r>
                      <a:endParaRPr lang="en-US" sz="1200" kern="1200" dirty="0" smtClean="0">
                        <a:solidFill>
                          <a:schemeClr val="dk1"/>
                        </a:solidFill>
                        <a:latin typeface="+mn-lt"/>
                        <a:ea typeface="+mn-ea"/>
                        <a:cs typeface="+mn-cs"/>
                      </a:endParaRPr>
                    </a:p>
                    <a:p>
                      <a:pPr lvl="0"/>
                      <a:r>
                        <a:rPr lang="en-GB" sz="1200" kern="1200" dirty="0" smtClean="0">
                          <a:solidFill>
                            <a:schemeClr val="dk1"/>
                          </a:solidFill>
                          <a:latin typeface="+mn-lt"/>
                          <a:ea typeface="+mn-ea"/>
                          <a:cs typeface="+mn-cs"/>
                        </a:rPr>
                        <a:t>Make alterations to the sequence if necessary. Ask children to help you to list the resources used.</a:t>
                      </a:r>
                      <a:endParaRPr lang="en-US" sz="12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1200" kern="1200" dirty="0" smtClean="0">
                          <a:solidFill>
                            <a:schemeClr val="dk1"/>
                          </a:solidFill>
                          <a:latin typeface="+mn-lt"/>
                          <a:ea typeface="+mn-ea"/>
                          <a:cs typeface="+mn-cs"/>
                        </a:rPr>
                        <a:t>Use time adverbs to help order </a:t>
                      </a:r>
                      <a:r>
                        <a:rPr lang="en-GB" sz="1200" i="1" kern="1200" dirty="0" smtClean="0">
                          <a:solidFill>
                            <a:schemeClr val="dk1"/>
                          </a:solidFill>
                          <a:latin typeface="+mn-lt"/>
                          <a:ea typeface="+mn-ea"/>
                          <a:cs typeface="+mn-cs"/>
                        </a:rPr>
                        <a:t>“Look, this one starts with ‘First’, so it must go at the beginning”</a:t>
                      </a:r>
                      <a:r>
                        <a:rPr lang="en-GB" sz="1200" kern="1200" dirty="0" smtClean="0">
                          <a:solidFill>
                            <a:schemeClr val="dk1"/>
                          </a:solidFill>
                          <a:latin typeface="+mn-lt"/>
                          <a:ea typeface="+mn-ea"/>
                          <a:cs typeface="+mn-cs"/>
                        </a:rPr>
                        <a:t>.</a:t>
                      </a:r>
                      <a:endParaRPr lang="en-US" sz="12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1200" u="none" baseline="0" dirty="0" smtClean="0"/>
                        <a:t>Read aloud with the teacher </a:t>
                      </a:r>
                    </a:p>
                    <a:p>
                      <a:r>
                        <a:rPr lang="en-GB" sz="1200" u="sng" dirty="0" smtClean="0"/>
                        <a:t>Mighty Write: </a:t>
                      </a:r>
                      <a:r>
                        <a:rPr lang="en-GB" sz="800" u="none" dirty="0" smtClean="0"/>
                        <a:t>M</a:t>
                      </a:r>
                      <a:r>
                        <a:rPr lang="en-GB" sz="1200" u="none" dirty="0" smtClean="0"/>
                        <a:t>odel then </a:t>
                      </a:r>
                      <a:r>
                        <a:rPr lang="en-GB" sz="1200" u="none" dirty="0" err="1" smtClean="0"/>
                        <a:t>chn</a:t>
                      </a:r>
                      <a:r>
                        <a:rPr lang="en-GB" sz="1200" u="none" dirty="0" smtClean="0"/>
                        <a:t> label</a:t>
                      </a:r>
                      <a:r>
                        <a:rPr lang="en-GB" sz="1200" u="none" baseline="0" dirty="0" smtClean="0"/>
                        <a:t> parts on the plant: root, stem, seed, petal </a:t>
                      </a:r>
                      <a:endParaRPr lang="en-GB" sz="12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root  stem  bud  flower  seed  leaf</a:t>
                      </a:r>
                    </a:p>
                  </a:txBody>
                  <a:tcPr/>
                </a:tc>
              </a:tr>
              <a:tr h="310822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pPr lvl="0"/>
                      <a:r>
                        <a:rPr lang="en-GB" sz="1200" u="sng" baseline="0" dirty="0" smtClean="0"/>
                        <a:t>Intro: </a:t>
                      </a:r>
                      <a:r>
                        <a:rPr lang="en-GB" sz="1200" kern="1200" dirty="0" smtClean="0">
                          <a:solidFill>
                            <a:schemeClr val="dk1"/>
                          </a:solidFill>
                          <a:latin typeface="+mn-lt"/>
                          <a:ea typeface="+mn-ea"/>
                          <a:cs typeface="+mn-cs"/>
                        </a:rPr>
                        <a:t>Read </a:t>
                      </a:r>
                      <a:r>
                        <a:rPr lang="en-GB" sz="1200" b="1" kern="1200" dirty="0" smtClean="0">
                          <a:solidFill>
                            <a:schemeClr val="dk1"/>
                          </a:solidFill>
                          <a:latin typeface="+mn-lt"/>
                          <a:ea typeface="+mn-ea"/>
                          <a:cs typeface="+mn-cs"/>
                        </a:rPr>
                        <a:t>Jasper’s Beanstalk </a:t>
                      </a:r>
                      <a:r>
                        <a:rPr lang="en-GB" sz="1200" kern="1200" dirty="0" smtClean="0">
                          <a:solidFill>
                            <a:schemeClr val="dk1"/>
                          </a:solidFill>
                          <a:latin typeface="+mn-lt"/>
                          <a:ea typeface="+mn-ea"/>
                          <a:cs typeface="+mn-cs"/>
                        </a:rPr>
                        <a:t>by Nick </a:t>
                      </a:r>
                      <a:r>
                        <a:rPr lang="en-GB" sz="1200" kern="1200" dirty="0" err="1" smtClean="0">
                          <a:solidFill>
                            <a:schemeClr val="dk1"/>
                          </a:solidFill>
                          <a:latin typeface="+mn-lt"/>
                          <a:ea typeface="+mn-ea"/>
                          <a:cs typeface="+mn-cs"/>
                        </a:rPr>
                        <a:t>Butterworth.Explain</a:t>
                      </a:r>
                      <a:r>
                        <a:rPr lang="en-GB" sz="1200" kern="1200" dirty="0" smtClean="0">
                          <a:solidFill>
                            <a:schemeClr val="dk1"/>
                          </a:solidFill>
                          <a:latin typeface="+mn-lt"/>
                          <a:ea typeface="+mn-ea"/>
                          <a:cs typeface="+mn-cs"/>
                        </a:rPr>
                        <a:t> that Jasper needs a set of instructions explaining how to plant a bean seed. Display and read ‘Sequencing Words: How to plant a bean seed’ (</a:t>
                      </a:r>
                      <a:r>
                        <a:rPr lang="en-GB" sz="1200" i="1" kern="1200" dirty="0" smtClean="0">
                          <a:solidFill>
                            <a:schemeClr val="dk1"/>
                          </a:solidFill>
                          <a:latin typeface="+mn-lt"/>
                          <a:ea typeface="+mn-ea"/>
                          <a:cs typeface="+mn-cs"/>
                        </a:rPr>
                        <a:t>resources</a:t>
                      </a:r>
                      <a:r>
                        <a:rPr lang="en-GB" sz="1200" kern="1200" dirty="0" smtClean="0">
                          <a:solidFill>
                            <a:schemeClr val="dk1"/>
                          </a:solidFill>
                          <a:latin typeface="+mn-lt"/>
                          <a:ea typeface="+mn-ea"/>
                          <a:cs typeface="+mn-cs"/>
                        </a:rPr>
                        <a:t>). </a:t>
                      </a:r>
                      <a:endParaRPr lang="en-GB" sz="1200" u="sng" baseline="0" dirty="0" smtClean="0"/>
                    </a:p>
                    <a:p>
                      <a:r>
                        <a:rPr lang="en-GB" sz="1200" u="sng" baseline="0" dirty="0" smtClean="0"/>
                        <a:t>Grammar</a:t>
                      </a:r>
                      <a:r>
                        <a:rPr lang="en-GB" sz="1200" u="none" baseline="0" dirty="0" smtClean="0"/>
                        <a:t>: List of  nouns beginning with a capital letter( bullet points)</a:t>
                      </a:r>
                    </a:p>
                    <a:p>
                      <a:r>
                        <a:rPr lang="en-GB" sz="1200" u="sng" baseline="0" dirty="0" err="1" smtClean="0"/>
                        <a:t>Oracy</a:t>
                      </a:r>
                      <a:r>
                        <a:rPr lang="en-GB" sz="1200" u="sng" baseline="0" dirty="0" smtClean="0"/>
                        <a:t>: </a:t>
                      </a:r>
                      <a:r>
                        <a:rPr lang="en-GB" sz="1200" kern="1200" dirty="0" smtClean="0">
                          <a:solidFill>
                            <a:schemeClr val="dk1"/>
                          </a:solidFill>
                          <a:latin typeface="+mn-lt"/>
                          <a:ea typeface="+mn-ea"/>
                          <a:cs typeface="+mn-cs"/>
                        </a:rPr>
                        <a:t>Orally prepare  sentences beginning with each of the</a:t>
                      </a:r>
                      <a:r>
                        <a:rPr lang="en-GB" sz="1200" kern="1200" baseline="0" dirty="0" smtClean="0">
                          <a:solidFill>
                            <a:schemeClr val="dk1"/>
                          </a:solidFill>
                          <a:latin typeface="+mn-lt"/>
                          <a:ea typeface="+mn-ea"/>
                          <a:cs typeface="+mn-cs"/>
                        </a:rPr>
                        <a:t> sequencing</a:t>
                      </a:r>
                      <a:r>
                        <a:rPr lang="en-GB" sz="1200" kern="1200" dirty="0" smtClean="0">
                          <a:solidFill>
                            <a:schemeClr val="dk1"/>
                          </a:solidFill>
                          <a:latin typeface="+mn-lt"/>
                          <a:ea typeface="+mn-ea"/>
                          <a:cs typeface="+mn-cs"/>
                        </a:rPr>
                        <a:t> words. Children repeat instructions out loud.</a:t>
                      </a:r>
                      <a:endParaRPr lang="en-GB" sz="1200" u="sng" baseline="0" dirty="0" smtClean="0"/>
                    </a:p>
                    <a:p>
                      <a:pPr lvl="0"/>
                      <a:r>
                        <a:rPr lang="en-GB" sz="1200" u="sng" dirty="0" smtClean="0"/>
                        <a:t>Mighty Write: </a:t>
                      </a:r>
                      <a:r>
                        <a:rPr lang="en-GB" sz="1200" kern="1200" dirty="0" smtClean="0">
                          <a:solidFill>
                            <a:schemeClr val="dk1"/>
                          </a:solidFill>
                          <a:latin typeface="+mn-lt"/>
                          <a:ea typeface="+mn-ea"/>
                          <a:cs typeface="+mn-cs"/>
                        </a:rPr>
                        <a:t>List the equipment Jasper needs. Check the writing makes sense and edit it if necessary. </a:t>
                      </a:r>
                      <a:r>
                        <a:rPr lang="en-GB" sz="1200" kern="1200" dirty="0" err="1" smtClean="0">
                          <a:solidFill>
                            <a:schemeClr val="dk1"/>
                          </a:solidFill>
                          <a:latin typeface="+mn-lt"/>
                          <a:ea typeface="+mn-ea"/>
                          <a:cs typeface="+mn-cs"/>
                        </a:rPr>
                        <a:t>Chn</a:t>
                      </a:r>
                      <a:r>
                        <a:rPr lang="en-GB" sz="1200" kern="1200" dirty="0" smtClean="0">
                          <a:solidFill>
                            <a:schemeClr val="dk1"/>
                          </a:solidFill>
                          <a:latin typeface="+mn-lt"/>
                          <a:ea typeface="+mn-ea"/>
                          <a:cs typeface="+mn-cs"/>
                        </a:rPr>
                        <a:t> begin their instruction text by writing a list of resources.</a:t>
                      </a:r>
                      <a:endParaRPr lang="en-US" sz="12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Monday  Tuesday  Wednesday  Thursday  Friday  Saturday  Sunday  planted   watered  raked  sprayed  hoed  slugs  snails  waited  </a:t>
                      </a:r>
                      <a:endParaRPr lang="en-GB" sz="1200" u="none" dirty="0"/>
                    </a:p>
                  </a:txBody>
                  <a:tcPr/>
                </a:tc>
                <a:tc>
                  <a:txBody>
                    <a:bodyPr/>
                    <a:lstStyle/>
                    <a:p>
                      <a:r>
                        <a:rPr lang="en-GB" sz="1200" u="sng" dirty="0" smtClean="0"/>
                        <a:t>Lesson 5</a:t>
                      </a:r>
                      <a:r>
                        <a:rPr lang="en-GB" sz="1200" dirty="0" smtClean="0"/>
                        <a:t>: </a:t>
                      </a:r>
                    </a:p>
                    <a:p>
                      <a:r>
                        <a:rPr lang="en-GB" sz="1200" u="sng" baseline="0" dirty="0" smtClean="0"/>
                        <a:t>Intro: </a:t>
                      </a:r>
                      <a:r>
                        <a:rPr lang="en-GB" sz="1200" u="none" baseline="0" dirty="0" smtClean="0"/>
                        <a:t>Read pages 10, 11 from Seed to Sunflower book. </a:t>
                      </a:r>
                      <a:r>
                        <a:rPr lang="en-GB" sz="1200" u="none" kern="1200" dirty="0" smtClean="0">
                          <a:solidFill>
                            <a:schemeClr val="dk1"/>
                          </a:solidFill>
                          <a:latin typeface="+mn-lt"/>
                          <a:ea typeface="+mn-ea"/>
                          <a:cs typeface="+mn-cs"/>
                        </a:rPr>
                        <a:t>Display sequencing pictures to show the </a:t>
                      </a:r>
                      <a:r>
                        <a:rPr lang="en-GB" sz="1200" b="1" u="none" kern="1200" dirty="0" smtClean="0">
                          <a:solidFill>
                            <a:schemeClr val="dk1"/>
                          </a:solidFill>
                          <a:latin typeface="+mn-lt"/>
                          <a:ea typeface="+mn-ea"/>
                          <a:cs typeface="+mn-cs"/>
                        </a:rPr>
                        <a:t>’Lifecycle of a seed’ (</a:t>
                      </a:r>
                      <a:r>
                        <a:rPr lang="en-GB" sz="1200" b="1" i="1" u="none" kern="1200" dirty="0" smtClean="0">
                          <a:solidFill>
                            <a:schemeClr val="dk1"/>
                          </a:solidFill>
                          <a:latin typeface="+mn-lt"/>
                          <a:ea typeface="+mn-ea"/>
                          <a:cs typeface="+mn-cs"/>
                        </a:rPr>
                        <a:t>resources</a:t>
                      </a:r>
                      <a:r>
                        <a:rPr lang="en-GB" sz="1200" b="1" u="none" kern="1200" dirty="0" smtClean="0">
                          <a:solidFill>
                            <a:schemeClr val="dk1"/>
                          </a:solidFill>
                          <a:latin typeface="+mn-lt"/>
                          <a:ea typeface="+mn-ea"/>
                          <a:cs typeface="+mn-cs"/>
                        </a:rPr>
                        <a:t>).</a:t>
                      </a:r>
                      <a:r>
                        <a:rPr lang="en-GB" sz="1200" u="none" kern="1200" dirty="0" smtClean="0">
                          <a:solidFill>
                            <a:schemeClr val="dk1"/>
                          </a:solidFill>
                          <a:latin typeface="+mn-lt"/>
                          <a:ea typeface="+mn-ea"/>
                          <a:cs typeface="+mn-cs"/>
                        </a:rPr>
                        <a:t>Watch BBC </a:t>
                      </a:r>
                      <a:r>
                        <a:rPr lang="en-GB" sz="1200" u="none" kern="1200" dirty="0" err="1" smtClean="0">
                          <a:solidFill>
                            <a:schemeClr val="dk1"/>
                          </a:solidFill>
                          <a:latin typeface="+mn-lt"/>
                          <a:ea typeface="+mn-ea"/>
                          <a:cs typeface="+mn-cs"/>
                        </a:rPr>
                        <a:t>Bitesize</a:t>
                      </a:r>
                      <a:r>
                        <a:rPr lang="en-GB" sz="1200" u="none" kern="1200" dirty="0" smtClean="0">
                          <a:solidFill>
                            <a:schemeClr val="dk1"/>
                          </a:solidFill>
                          <a:latin typeface="+mn-lt"/>
                          <a:ea typeface="+mn-ea"/>
                          <a:cs typeface="+mn-cs"/>
                        </a:rPr>
                        <a:t>: </a:t>
                      </a:r>
                      <a:r>
                        <a:rPr lang="en-GB" sz="1200" i="1" u="none" kern="1200" dirty="0" smtClean="0">
                          <a:solidFill>
                            <a:schemeClr val="dk1"/>
                          </a:solidFill>
                          <a:latin typeface="+mn-lt"/>
                          <a:ea typeface="+mn-ea"/>
                          <a:cs typeface="+mn-cs"/>
                        </a:rPr>
                        <a:t>What is the lifecycle of a plant?</a:t>
                      </a:r>
                      <a:r>
                        <a:rPr lang="en-GB" sz="1200" i="1" u="none" kern="1200" baseline="0" dirty="0" smtClean="0">
                          <a:solidFill>
                            <a:schemeClr val="dk1"/>
                          </a:solidFill>
                          <a:latin typeface="+mn-lt"/>
                          <a:ea typeface="+mn-ea"/>
                          <a:cs typeface="+mn-cs"/>
                        </a:rPr>
                        <a:t> D</a:t>
                      </a:r>
                      <a:r>
                        <a:rPr lang="en-GB" sz="1200" u="none" kern="1200" dirty="0" smtClean="0">
                          <a:solidFill>
                            <a:schemeClr val="dk1"/>
                          </a:solidFill>
                          <a:latin typeface="+mn-lt"/>
                          <a:ea typeface="+mn-ea"/>
                          <a:cs typeface="+mn-cs"/>
                        </a:rPr>
                        <a:t>iscuss what is happening at each stage, looking back at the lifecycle images. </a:t>
                      </a:r>
                      <a:r>
                        <a:rPr lang="en-US" sz="1200" u="none" kern="1200" baseline="0" dirty="0" smtClean="0">
                          <a:solidFill>
                            <a:schemeClr val="dk1"/>
                          </a:solidFill>
                          <a:latin typeface="+mn-lt"/>
                          <a:ea typeface="+mn-ea"/>
                          <a:cs typeface="+mn-cs"/>
                        </a:rPr>
                        <a:t> </a:t>
                      </a:r>
                      <a:r>
                        <a:rPr lang="en-GB" sz="1200" u="none" kern="1200" dirty="0" smtClean="0">
                          <a:solidFill>
                            <a:schemeClr val="dk1"/>
                          </a:solidFill>
                          <a:latin typeface="+mn-lt"/>
                          <a:ea typeface="+mn-ea"/>
                          <a:cs typeface="+mn-cs"/>
                        </a:rPr>
                        <a:t>Reinforce the cyclic nature of the lifecycle.</a:t>
                      </a:r>
                      <a:endParaRPr lang="en-GB" sz="1200" u="sng" baseline="0" dirty="0" smtClean="0"/>
                    </a:p>
                    <a:p>
                      <a:r>
                        <a:rPr lang="en-GB" sz="1200" u="sng" baseline="0" dirty="0" smtClean="0"/>
                        <a:t>Grammar</a:t>
                      </a:r>
                      <a:r>
                        <a:rPr lang="en-GB" sz="1200" u="none" baseline="0" dirty="0" smtClean="0"/>
                        <a:t>: Hold/write a sentence. Full stop to end a sentence</a:t>
                      </a:r>
                      <a:r>
                        <a:rPr lang="en-GB" sz="800" u="none" baseline="0" dirty="0" smtClean="0"/>
                        <a:t>. </a:t>
                      </a:r>
                    </a:p>
                    <a:p>
                      <a:r>
                        <a:rPr lang="en-GB" sz="1200" u="sng" baseline="0" dirty="0" err="1" smtClean="0"/>
                        <a:t>Oracy</a:t>
                      </a:r>
                      <a:r>
                        <a:rPr lang="en-GB" sz="1200" u="sng" baseline="0" dirty="0" smtClean="0"/>
                        <a:t>: </a:t>
                      </a:r>
                      <a:r>
                        <a:rPr lang="en-GB" sz="1200" u="none" kern="1200" dirty="0" smtClean="0">
                          <a:solidFill>
                            <a:schemeClr val="dk1"/>
                          </a:solidFill>
                          <a:latin typeface="+mn-lt"/>
                          <a:ea typeface="+mn-ea"/>
                          <a:cs typeface="+mn-cs"/>
                        </a:rPr>
                        <a:t>Children order the pictures, saying what is happening in each one.</a:t>
                      </a:r>
                      <a:endParaRPr lang="en-GB" sz="1200" u="sng" baseline="0" dirty="0" smtClean="0"/>
                    </a:p>
                    <a:p>
                      <a:r>
                        <a:rPr lang="en-GB" sz="1200" u="sng" dirty="0" smtClean="0"/>
                        <a:t>Extended Write: </a:t>
                      </a:r>
                      <a:r>
                        <a:rPr lang="en-GB" sz="1200" u="none" kern="1200" dirty="0" smtClean="0">
                          <a:solidFill>
                            <a:schemeClr val="dk1"/>
                          </a:solidFill>
                          <a:latin typeface="+mn-lt"/>
                          <a:ea typeface="+mn-ea"/>
                          <a:cs typeface="+mn-cs"/>
                        </a:rPr>
                        <a:t>Share</a:t>
                      </a:r>
                      <a:r>
                        <a:rPr lang="en-GB" sz="1200" u="none" kern="1200" baseline="0" dirty="0" smtClean="0">
                          <a:solidFill>
                            <a:schemeClr val="dk1"/>
                          </a:solidFill>
                          <a:latin typeface="+mn-lt"/>
                          <a:ea typeface="+mn-ea"/>
                          <a:cs typeface="+mn-cs"/>
                        </a:rPr>
                        <a:t> write</a:t>
                      </a:r>
                      <a:r>
                        <a:rPr lang="en-GB" sz="1200" u="none" kern="1200" dirty="0" smtClean="0">
                          <a:solidFill>
                            <a:schemeClr val="dk1"/>
                          </a:solidFill>
                          <a:latin typeface="+mn-lt"/>
                          <a:ea typeface="+mn-ea"/>
                          <a:cs typeface="+mn-cs"/>
                        </a:rPr>
                        <a:t> how to plant a bean seed</a:t>
                      </a:r>
                      <a:r>
                        <a:rPr lang="en-GB" sz="1200" u="none" kern="1200" baseline="0" dirty="0" smtClean="0">
                          <a:solidFill>
                            <a:schemeClr val="dk1"/>
                          </a:solidFill>
                          <a:latin typeface="+mn-lt"/>
                          <a:ea typeface="+mn-ea"/>
                          <a:cs typeface="+mn-cs"/>
                        </a:rPr>
                        <a:t>. C</a:t>
                      </a:r>
                      <a:r>
                        <a:rPr lang="en-GB" sz="1200" u="none" kern="1200" dirty="0" smtClean="0">
                          <a:solidFill>
                            <a:schemeClr val="dk1"/>
                          </a:solidFill>
                          <a:latin typeface="+mn-lt"/>
                          <a:ea typeface="+mn-ea"/>
                          <a:cs typeface="+mn-cs"/>
                        </a:rPr>
                        <a:t>hildren write their own sets of instructions. </a:t>
                      </a:r>
                      <a:endParaRPr lang="en-GB" sz="12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shoot  outer  shell  softens  splits  soil  few days later  seedling</a:t>
                      </a:r>
                    </a:p>
                    <a:p>
                      <a:r>
                        <a:rPr lang="en-GB" dirty="0" smtClean="0"/>
                        <a:t> </a:t>
                      </a:r>
                      <a:endParaRPr lang="en-GB" dirty="0"/>
                    </a:p>
                  </a:txBody>
                  <a:tcPr/>
                </a:tc>
                <a:tc>
                  <a:txBody>
                    <a:bodyPr/>
                    <a:lstStyle/>
                    <a:p>
                      <a:r>
                        <a:rPr lang="en-GB" sz="1200" u="sng" dirty="0" smtClean="0"/>
                        <a:t>Lesson 6</a:t>
                      </a:r>
                      <a:r>
                        <a:rPr lang="en-GB" sz="1200" dirty="0" smtClean="0"/>
                        <a:t>: </a:t>
                      </a:r>
                    </a:p>
                    <a:p>
                      <a:r>
                        <a:rPr lang="en-GB" sz="1200" u="sng" baseline="0" dirty="0" smtClean="0"/>
                        <a:t>Intro:</a:t>
                      </a:r>
                      <a:r>
                        <a:rPr lang="en-GB" sz="800" u="none" baseline="0" dirty="0" smtClean="0"/>
                        <a:t> </a:t>
                      </a:r>
                      <a:r>
                        <a:rPr lang="en-GB" sz="1200" u="none" baseline="0" dirty="0" err="1" smtClean="0"/>
                        <a:t>Chn</a:t>
                      </a:r>
                      <a:r>
                        <a:rPr lang="en-GB" sz="1200" u="none" baseline="0" dirty="0" smtClean="0"/>
                        <a:t> join in with action song: </a:t>
                      </a:r>
                      <a:r>
                        <a:rPr lang="en-GB" sz="1200" u="none" baseline="0" dirty="0" smtClean="0">
                          <a:hlinkClick r:id="rId2"/>
                        </a:rPr>
                        <a:t>https://www.youtube.com/watch?v=z4jJaqHjR_s</a:t>
                      </a:r>
                      <a:r>
                        <a:rPr lang="en-GB" sz="1200" u="none" baseline="0" dirty="0" smtClean="0"/>
                        <a:t> Read pages 8, 19 from Seed to Sunflower book. </a:t>
                      </a:r>
                      <a:r>
                        <a:rPr lang="en-GB" sz="1200" u="none" baseline="0" dirty="0" err="1" smtClean="0"/>
                        <a:t>Disect</a:t>
                      </a:r>
                      <a:r>
                        <a:rPr lang="en-GB" sz="1200" u="none" baseline="0" dirty="0" smtClean="0"/>
                        <a:t> their sunflowers and collect the seeds.  Discuss how the seeds are used for food </a:t>
                      </a:r>
                      <a:r>
                        <a:rPr lang="en-GB" sz="1200" u="none" baseline="0" dirty="0" err="1" smtClean="0"/>
                        <a:t>eg</a:t>
                      </a:r>
                      <a:r>
                        <a:rPr lang="en-GB" sz="1200" u="none" baseline="0" dirty="0" smtClean="0"/>
                        <a:t>: sunflower oil. Read  pages 20, 21. </a:t>
                      </a:r>
                      <a:r>
                        <a:rPr lang="en-GB" sz="1200" u="none" baseline="0" dirty="0" err="1" smtClean="0"/>
                        <a:t>Chn</a:t>
                      </a:r>
                      <a:r>
                        <a:rPr lang="en-GB" sz="1200" u="none" baseline="0" dirty="0" smtClean="0"/>
                        <a:t> take the role of a bird or squirrel and re enact the dispersal of sunflower seeds by  dropping them or burying them.  </a:t>
                      </a:r>
                    </a:p>
                    <a:p>
                      <a:r>
                        <a:rPr lang="en-GB" sz="1200" u="sng" baseline="0" dirty="0" smtClean="0"/>
                        <a:t>Grammar</a:t>
                      </a:r>
                      <a:r>
                        <a:rPr lang="en-GB" sz="1200" u="none" baseline="0" dirty="0" smtClean="0"/>
                        <a:t>: Hold/write a sentence. Full stop to end a sentence</a:t>
                      </a:r>
                      <a:r>
                        <a:rPr lang="en-GB" sz="800" u="none" baseline="0" dirty="0" smtClean="0"/>
                        <a:t>. </a:t>
                      </a:r>
                    </a:p>
                    <a:p>
                      <a:r>
                        <a:rPr lang="en-GB" sz="1200" u="sng" baseline="0" dirty="0" err="1" smtClean="0"/>
                        <a:t>Oracy</a:t>
                      </a:r>
                      <a:r>
                        <a:rPr lang="en-GB" sz="1200" u="sng" baseline="0" dirty="0" smtClean="0"/>
                        <a:t>: </a:t>
                      </a:r>
                      <a:r>
                        <a:rPr lang="en-GB" sz="1200" u="none" baseline="0" dirty="0" smtClean="0"/>
                        <a:t>Orally describe their sunflower seeds.</a:t>
                      </a:r>
                    </a:p>
                    <a:p>
                      <a:r>
                        <a:rPr lang="en-GB" sz="1200" u="sng" dirty="0" smtClean="0"/>
                        <a:t>Extended Write: </a:t>
                      </a:r>
                      <a:r>
                        <a:rPr lang="en-GB" sz="1200" u="none" dirty="0" smtClean="0"/>
                        <a:t>Using</a:t>
                      </a:r>
                      <a:r>
                        <a:rPr lang="en-GB" sz="1200" u="none" baseline="0" dirty="0" smtClean="0"/>
                        <a:t> writing frame model write then </a:t>
                      </a:r>
                      <a:r>
                        <a:rPr lang="en-GB" sz="1200" u="none" baseline="0" dirty="0" err="1" smtClean="0"/>
                        <a:t>chn</a:t>
                      </a:r>
                      <a:r>
                        <a:rPr lang="en-GB" sz="1200" u="none" baseline="0" dirty="0" smtClean="0"/>
                        <a:t> write a n explanation on how seeds are spread.</a:t>
                      </a:r>
                      <a:endParaRPr lang="en-GB" sz="12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inside  beginnings  hard  stripes  middle  open  store   healthy  swell  collected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GB" dirty="0" smtClean="0">
                <a:solidFill>
                  <a:schemeClr val="dk1"/>
                </a:solidFill>
              </a:rPr>
              <a:t>Ask probing questions: </a:t>
            </a:r>
            <a:r>
              <a:rPr lang="en-GB" i="1" dirty="0" smtClean="0">
                <a:solidFill>
                  <a:schemeClr val="dk1"/>
                </a:solidFill>
              </a:rPr>
              <a:t>Where will the water come from? How warm/cold might it feel growing in this </a:t>
            </a:r>
            <a:r>
              <a:rPr lang="en-GB" i="1" dirty="0" err="1" smtClean="0">
                <a:solidFill>
                  <a:schemeClr val="dk1"/>
                </a:solidFill>
              </a:rPr>
              <a:t>place?</a:t>
            </a:r>
            <a:r>
              <a:rPr lang="en-GB" dirty="0" err="1" smtClean="0">
                <a:solidFill>
                  <a:schemeClr val="dk1"/>
                </a:solidFill>
              </a:rPr>
              <a:t>Challenge</a:t>
            </a:r>
            <a:r>
              <a:rPr lang="en-GB" dirty="0" smtClean="0">
                <a:solidFill>
                  <a:schemeClr val="dk1"/>
                </a:solidFill>
              </a:rPr>
              <a:t> </a:t>
            </a:r>
            <a:r>
              <a:rPr lang="en-GB" i="1" dirty="0" smtClean="0">
                <a:solidFill>
                  <a:schemeClr val="dk1"/>
                </a:solidFill>
              </a:rPr>
              <a:t>Which option do you think will offer the best conditions for plants to grow? What might damage plants in a pot, window box, garden or allotment? What jobs would you have to do if you were growing plants in the </a:t>
            </a:r>
            <a:r>
              <a:rPr lang="en-GB" i="1" dirty="0" err="1" smtClean="0">
                <a:solidFill>
                  <a:schemeClr val="dk1"/>
                </a:solidFill>
              </a:rPr>
              <a:t>polytunnel</a:t>
            </a:r>
            <a:r>
              <a:rPr lang="en-GB" i="1" dirty="0" smtClean="0">
                <a:solidFill>
                  <a:schemeClr val="dk1"/>
                </a:solidFill>
              </a:rPr>
              <a:t> and greenhouse?</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2969</TotalTime>
  <Words>4834</Words>
  <Application>Microsoft Office PowerPoint</Application>
  <PresentationFormat>On-screen Show (4:3)</PresentationFormat>
  <Paragraphs>362</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249</cp:revision>
  <dcterms:created xsi:type="dcterms:W3CDTF">2018-01-30T15:51:49Z</dcterms:created>
  <dcterms:modified xsi:type="dcterms:W3CDTF">2021-09-20T21:00:49Z</dcterms:modified>
</cp:coreProperties>
</file>