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56" r:id="rId3"/>
    <p:sldId id="270" r:id="rId4"/>
    <p:sldId id="272" r:id="rId5"/>
    <p:sldId id="258" r:id="rId6"/>
    <p:sldId id="257" r:id="rId7"/>
    <p:sldId id="259" r:id="rId8"/>
    <p:sldId id="264" r:id="rId9"/>
    <p:sldId id="268" r:id="rId10"/>
    <p:sldId id="269" r:id="rId11"/>
    <p:sldId id="271" r:id="rId12"/>
    <p:sldId id="262" r:id="rId13"/>
    <p:sldId id="265" r:id="rId14"/>
    <p:sldId id="263" r:id="rId15"/>
    <p:sldId id="27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8" autoAdjust="0"/>
    <p:restoredTop sz="94660"/>
  </p:normalViewPr>
  <p:slideViewPr>
    <p:cSldViewPr>
      <p:cViewPr varScale="1">
        <p:scale>
          <a:sx n="68" d="100"/>
          <a:sy n="68" d="100"/>
        </p:scale>
        <p:origin x="-145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2537F7C-F08B-4B5E-AB31-696FEDEB7EED}" type="datetimeFigureOut">
              <a:rPr lang="en-GB" smtClean="0"/>
              <a:pPr/>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275F0E-2374-487A-AC79-2068214E38E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2537F7C-F08B-4B5E-AB31-696FEDEB7EED}" type="datetimeFigureOut">
              <a:rPr lang="en-GB" smtClean="0"/>
              <a:pPr/>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275F0E-2374-487A-AC79-2068214E38E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537F7C-F08B-4B5E-AB31-696FEDEB7EED}" type="datetimeFigureOut">
              <a:rPr lang="en-GB" smtClean="0"/>
              <a:pPr/>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275F0E-2374-487A-AC79-2068214E38E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2537F7C-F08B-4B5E-AB31-696FEDEB7EED}" type="datetimeFigureOut">
              <a:rPr lang="en-GB" smtClean="0"/>
              <a:pPr/>
              <a:t>29/11/2018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275F0E-2374-487A-AC79-2068214E38E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2537F7C-F08B-4B5E-AB31-696FEDEB7EED}" type="datetimeFigureOut">
              <a:rPr lang="en-GB" smtClean="0"/>
              <a:pPr/>
              <a:t>29/11/2018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275F0E-2374-487A-AC79-2068214E38E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2537F7C-F08B-4B5E-AB31-696FEDEB7EED}" type="datetimeFigureOut">
              <a:rPr lang="en-GB" smtClean="0"/>
              <a:pPr/>
              <a:t>29/11/2018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275F0E-2374-487A-AC79-2068214E38E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537F7C-F08B-4B5E-AB31-696FEDEB7EED}" type="datetimeFigureOut">
              <a:rPr lang="en-GB" smtClean="0"/>
              <a:pPr/>
              <a:t>29/11/2018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275F0E-2374-487A-AC79-2068214E38E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537F7C-F08B-4B5E-AB31-696FEDEB7EED}" type="datetimeFigureOut">
              <a:rPr lang="en-GB" smtClean="0"/>
              <a:pPr/>
              <a:t>29/11/2018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275F0E-2374-487A-AC79-2068214E38E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537F7C-F08B-4B5E-AB31-696FEDEB7EED}" type="datetimeFigureOut">
              <a:rPr lang="en-GB" smtClean="0"/>
              <a:pPr/>
              <a:t>29/11/2018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275F0E-2374-487A-AC79-2068214E38EE}"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2537F7C-F08B-4B5E-AB31-696FEDEB7EED}" type="datetimeFigureOut">
              <a:rPr lang="en-GB" smtClean="0"/>
              <a:pPr/>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275F0E-2374-487A-AC79-2068214E38E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2537F7C-F08B-4B5E-AB31-696FEDEB7EED}" type="datetimeFigureOut">
              <a:rPr lang="en-GB" smtClean="0"/>
              <a:pPr/>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275F0E-2374-487A-AC79-2068214E38E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537F7C-F08B-4B5E-AB31-696FEDEB7EED}" type="datetimeFigureOut">
              <a:rPr lang="en-GB" smtClean="0"/>
              <a:pPr/>
              <a:t>29/11/2018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275F0E-2374-487A-AC79-2068214E38EE}" type="slidenum">
              <a:rPr lang="en-GB" smtClean="0"/>
              <a:pPr/>
              <a:t>‹#›</a:t>
            </a:fld>
            <a:endParaRPr lang="en-GB"/>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548680"/>
            <a:ext cx="7918648" cy="2115666"/>
          </a:xfrm>
        </p:spPr>
        <p:txBody>
          <a:bodyPr/>
          <a:lstStyle/>
          <a:p>
            <a:r>
              <a:rPr lang="en-GB" b="1" dirty="0" err="1" smtClean="0">
                <a:latin typeface="Comic Sans MS" pitchFamily="66" charset="0"/>
              </a:rPr>
              <a:t>SpAG</a:t>
            </a:r>
            <a:r>
              <a:rPr lang="en-GB" b="1" dirty="0" smtClean="0">
                <a:latin typeface="Comic Sans MS" pitchFamily="66" charset="0"/>
              </a:rPr>
              <a:t> Meeting KS2</a:t>
            </a:r>
            <a:br>
              <a:rPr lang="en-GB" b="1" dirty="0" smtClean="0">
                <a:latin typeface="Comic Sans MS" pitchFamily="66" charset="0"/>
              </a:rPr>
            </a:br>
            <a:r>
              <a:rPr lang="en-GB" b="1" dirty="0" smtClean="0">
                <a:latin typeface="Comic Sans MS" pitchFamily="66" charset="0"/>
              </a:rPr>
              <a:t>March 23</a:t>
            </a:r>
            <a:r>
              <a:rPr lang="en-GB" b="1" baseline="30000" dirty="0" smtClean="0">
                <a:latin typeface="Comic Sans MS" pitchFamily="66" charset="0"/>
              </a:rPr>
              <a:t>rd</a:t>
            </a:r>
            <a:r>
              <a:rPr lang="en-GB" b="1" dirty="0" smtClean="0">
                <a:latin typeface="Comic Sans MS" pitchFamily="66" charset="0"/>
              </a:rPr>
              <a:t> 2016</a:t>
            </a:r>
            <a:endParaRPr lang="en-GB" b="1" dirty="0">
              <a:latin typeface="Comic Sans MS" pitchFamily="66" charset="0"/>
            </a:endParaRPr>
          </a:p>
        </p:txBody>
      </p:sp>
      <p:sp>
        <p:nvSpPr>
          <p:cNvPr id="3" name="Subtitle 2"/>
          <p:cNvSpPr>
            <a:spLocks noGrp="1"/>
          </p:cNvSpPr>
          <p:nvPr>
            <p:ph type="subTitle" idx="1"/>
          </p:nvPr>
        </p:nvSpPr>
        <p:spPr/>
        <p:txBody>
          <a:bodyPr/>
          <a:lstStyle/>
          <a:p>
            <a:endParaRPr lang="en-GB" dirty="0"/>
          </a:p>
        </p:txBody>
      </p:sp>
      <p:pic>
        <p:nvPicPr>
          <p:cNvPr id="11269" name="Picture 5" descr="&lt;b&gt;Keep&lt;/b&gt; &lt;b&gt;Calm&lt;/b&gt; I&amp;#39;m an &lt;b&gt;English&lt;/b&gt; Teacher T-Shirt with &lt;b&gt;Spelling&lt;/b&gt; Error"/>
          <p:cNvPicPr>
            <a:picLocks noChangeAspect="1" noChangeArrowheads="1"/>
          </p:cNvPicPr>
          <p:nvPr/>
        </p:nvPicPr>
        <p:blipFill>
          <a:blip r:embed="rId2" cstate="print"/>
          <a:srcRect/>
          <a:stretch>
            <a:fillRect/>
          </a:stretch>
        </p:blipFill>
        <p:spPr bwMode="auto">
          <a:xfrm>
            <a:off x="4716016" y="2780928"/>
            <a:ext cx="3582144" cy="3582144"/>
          </a:xfrm>
          <a:prstGeom prst="rect">
            <a:avLst/>
          </a:prstGeom>
          <a:noFill/>
        </p:spPr>
      </p:pic>
      <p:pic>
        <p:nvPicPr>
          <p:cNvPr id="11271" name="Picture 7" descr="KEEP CALM AND  USE CORRECT GRAMMAR"/>
          <p:cNvPicPr>
            <a:picLocks noChangeAspect="1" noChangeArrowheads="1"/>
          </p:cNvPicPr>
          <p:nvPr/>
        </p:nvPicPr>
        <p:blipFill>
          <a:blip r:embed="rId3" cstate="print"/>
          <a:srcRect/>
          <a:stretch>
            <a:fillRect/>
          </a:stretch>
        </p:blipFill>
        <p:spPr bwMode="auto">
          <a:xfrm>
            <a:off x="683568" y="2780928"/>
            <a:ext cx="3060991" cy="357115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980728"/>
            <a:ext cx="8064896" cy="5184575"/>
          </a:xfrm>
        </p:spPr>
        <p:txBody>
          <a:bodyPr>
            <a:noAutofit/>
          </a:bodyPr>
          <a:lstStyle/>
          <a:p>
            <a:pPr algn="l" fontAlgn="base"/>
            <a:r>
              <a:rPr lang="en-GB" sz="4000" b="1" dirty="0" smtClean="0">
                <a:solidFill>
                  <a:srgbClr val="FF0000"/>
                </a:solidFill>
              </a:rPr>
              <a:t>Why spelling and grammar?</a:t>
            </a:r>
            <a:br>
              <a:rPr lang="en-GB" sz="4000" b="1" dirty="0" smtClean="0">
                <a:solidFill>
                  <a:srgbClr val="FF0000"/>
                </a:solidFill>
              </a:rPr>
            </a:br>
            <a:r>
              <a:rPr lang="en-GB" sz="4000" b="1" dirty="0" smtClean="0">
                <a:solidFill>
                  <a:srgbClr val="FF0000"/>
                </a:solidFill>
              </a:rPr>
              <a:t/>
            </a:r>
            <a:br>
              <a:rPr lang="en-GB" sz="4000" b="1" dirty="0" smtClean="0">
                <a:solidFill>
                  <a:srgbClr val="FF0000"/>
                </a:solidFill>
              </a:rPr>
            </a:br>
            <a:r>
              <a:rPr lang="en-GB" sz="2400" b="1" dirty="0" smtClean="0">
                <a:latin typeface="Comic Sans MS" pitchFamily="66" charset="0"/>
              </a:rPr>
              <a:t>-</a:t>
            </a:r>
            <a:r>
              <a:rPr lang="en-GB" sz="2400" dirty="0" smtClean="0">
                <a:latin typeface="Comic Sans MS" pitchFamily="66" charset="0"/>
              </a:rPr>
              <a:t>Greater rigour in the English curriculum.</a:t>
            </a:r>
            <a:br>
              <a:rPr lang="en-GB" sz="2400" dirty="0" smtClean="0">
                <a:latin typeface="Comic Sans MS" pitchFamily="66" charset="0"/>
              </a:rPr>
            </a:br>
            <a:r>
              <a:rPr lang="en-GB" sz="2400" b="1" dirty="0" smtClean="0">
                <a:latin typeface="Comic Sans MS" pitchFamily="66" charset="0"/>
              </a:rPr>
              <a:t/>
            </a:r>
            <a:br>
              <a:rPr lang="en-GB" sz="2400" b="1" dirty="0" smtClean="0">
                <a:latin typeface="Comic Sans MS" pitchFamily="66" charset="0"/>
              </a:rPr>
            </a:br>
            <a:r>
              <a:rPr lang="en-GB" sz="2400" dirty="0" smtClean="0">
                <a:latin typeface="Comic Sans MS" pitchFamily="66" charset="0"/>
              </a:rPr>
              <a:t>- Clear emphasis on the ‘nuts and bolts’ of the English language, particularly grammar and spelling.</a:t>
            </a:r>
            <a:br>
              <a:rPr lang="en-GB" sz="2400" dirty="0" smtClean="0">
                <a:latin typeface="Comic Sans MS" pitchFamily="66" charset="0"/>
              </a:rPr>
            </a:br>
            <a:r>
              <a:rPr lang="en-GB" sz="2400" dirty="0" smtClean="0">
                <a:latin typeface="Comic Sans MS" pitchFamily="66" charset="0"/>
              </a:rPr>
              <a:t/>
            </a:r>
            <a:br>
              <a:rPr lang="en-GB" sz="2400" dirty="0" smtClean="0">
                <a:latin typeface="Comic Sans MS" pitchFamily="66" charset="0"/>
              </a:rPr>
            </a:br>
            <a:r>
              <a:rPr lang="en-GB" sz="2400" dirty="0" smtClean="0">
                <a:latin typeface="Comic Sans MS" pitchFamily="66" charset="0"/>
              </a:rPr>
              <a:t>- The level of grammar children will be required to master is more challenging than in the previous curriculum.</a:t>
            </a:r>
            <a:br>
              <a:rPr lang="en-GB" sz="2400" dirty="0" smtClean="0">
                <a:latin typeface="Comic Sans MS" pitchFamily="66" charset="0"/>
              </a:rPr>
            </a:br>
            <a:r>
              <a:rPr lang="en-GB" sz="2400" dirty="0" smtClean="0">
                <a:latin typeface="Comic Sans MS" pitchFamily="66" charset="0"/>
              </a:rPr>
              <a:t/>
            </a:r>
            <a:br>
              <a:rPr lang="en-GB" sz="2400" dirty="0" smtClean="0">
                <a:latin typeface="Comic Sans MS" pitchFamily="66" charset="0"/>
              </a:rPr>
            </a:br>
            <a:r>
              <a:rPr lang="en-GB" sz="2400" dirty="0" smtClean="0">
                <a:latin typeface="Comic Sans MS" pitchFamily="66" charset="0"/>
              </a:rPr>
              <a:t>- Programme of Study includes a long appendix of words children should be able to spell by the end of each year, as well as the spelling rules and guidelines they should be taught.</a:t>
            </a:r>
            <a:r>
              <a:rPr lang="en-GB" sz="3200" dirty="0" smtClean="0"/>
              <a:t/>
            </a:r>
            <a:br>
              <a:rPr lang="en-GB" sz="3200" dirty="0" smtClean="0"/>
            </a:br>
            <a:endParaRPr lang="en-GB" sz="3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FF0000"/>
                </a:solidFill>
                <a:latin typeface="Comic Sans MS" pitchFamily="66" charset="0"/>
              </a:rPr>
              <a:t>How is </a:t>
            </a:r>
            <a:r>
              <a:rPr lang="en-GB" dirty="0" err="1" smtClean="0">
                <a:solidFill>
                  <a:srgbClr val="FF0000"/>
                </a:solidFill>
                <a:latin typeface="Comic Sans MS" pitchFamily="66" charset="0"/>
              </a:rPr>
              <a:t>SpAG</a:t>
            </a:r>
            <a:r>
              <a:rPr lang="en-GB" dirty="0" smtClean="0">
                <a:solidFill>
                  <a:srgbClr val="FF0000"/>
                </a:solidFill>
                <a:latin typeface="Comic Sans MS" pitchFamily="66" charset="0"/>
              </a:rPr>
              <a:t> taught in </a:t>
            </a:r>
            <a:r>
              <a:rPr lang="en-GB" dirty="0" err="1" smtClean="0">
                <a:solidFill>
                  <a:srgbClr val="FF0000"/>
                </a:solidFill>
                <a:latin typeface="Comic Sans MS" pitchFamily="66" charset="0"/>
              </a:rPr>
              <a:t>Melling</a:t>
            </a:r>
            <a:r>
              <a:rPr lang="en-GB" dirty="0" smtClean="0">
                <a:solidFill>
                  <a:srgbClr val="FF0000"/>
                </a:solidFill>
                <a:latin typeface="Comic Sans MS" pitchFamily="66" charset="0"/>
              </a:rPr>
              <a:t>?</a:t>
            </a:r>
            <a:endParaRPr lang="en-GB" dirty="0">
              <a:solidFill>
                <a:srgbClr val="FF0000"/>
              </a:solidFill>
              <a:latin typeface="Comic Sans MS" pitchFamily="66" charset="0"/>
            </a:endParaRPr>
          </a:p>
        </p:txBody>
      </p:sp>
      <p:sp>
        <p:nvSpPr>
          <p:cNvPr id="3" name="Content Placeholder 2"/>
          <p:cNvSpPr>
            <a:spLocks noGrp="1"/>
          </p:cNvSpPr>
          <p:nvPr>
            <p:ph idx="1"/>
          </p:nvPr>
        </p:nvSpPr>
        <p:spPr/>
        <p:txBody>
          <a:bodyPr/>
          <a:lstStyle/>
          <a:p>
            <a:r>
              <a:rPr lang="en-GB" dirty="0" smtClean="0">
                <a:latin typeface="Comic Sans MS" pitchFamily="66" charset="0"/>
              </a:rPr>
              <a:t>Daily spelling practice through handwriting</a:t>
            </a:r>
          </a:p>
          <a:p>
            <a:r>
              <a:rPr lang="en-GB" dirty="0" err="1" smtClean="0">
                <a:latin typeface="Comic Sans MS" pitchFamily="66" charset="0"/>
              </a:rPr>
              <a:t>SpAG</a:t>
            </a:r>
            <a:r>
              <a:rPr lang="en-GB" dirty="0" smtClean="0">
                <a:latin typeface="Comic Sans MS" pitchFamily="66" charset="0"/>
              </a:rPr>
              <a:t> lesson x3 each week-emphasis on fun, interactive activities</a:t>
            </a:r>
          </a:p>
          <a:p>
            <a:r>
              <a:rPr lang="en-GB" dirty="0" err="1" smtClean="0">
                <a:latin typeface="Comic Sans MS" pitchFamily="66" charset="0"/>
              </a:rPr>
              <a:t>SpAG</a:t>
            </a:r>
            <a:r>
              <a:rPr lang="en-GB" dirty="0" smtClean="0">
                <a:latin typeface="Comic Sans MS" pitchFamily="66" charset="0"/>
              </a:rPr>
              <a:t> focus during guided reading sessions</a:t>
            </a:r>
          </a:p>
          <a:p>
            <a:r>
              <a:rPr lang="en-GB" dirty="0" smtClean="0">
                <a:latin typeface="Comic Sans MS" pitchFamily="66" charset="0"/>
              </a:rPr>
              <a:t>Hammer </a:t>
            </a:r>
            <a:r>
              <a:rPr lang="en-GB" dirty="0" err="1" smtClean="0">
                <a:latin typeface="Comic Sans MS" pitchFamily="66" charset="0"/>
              </a:rPr>
              <a:t>Grammer</a:t>
            </a:r>
            <a:r>
              <a:rPr lang="en-GB" dirty="0" smtClean="0">
                <a:latin typeface="Comic Sans MS" pitchFamily="66" charset="0"/>
              </a:rPr>
              <a:t> every fortnight to assess gaps in knowledge</a:t>
            </a:r>
          </a:p>
          <a:p>
            <a:endParaRPr lang="en-GB" dirty="0">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p:cNvPicPr>
            <a:picLocks noGrp="1" noChangeAspect="1" noChangeArrowheads="1"/>
          </p:cNvPicPr>
          <p:nvPr>
            <p:ph idx="1"/>
          </p:nvPr>
        </p:nvPicPr>
        <p:blipFill>
          <a:blip r:embed="rId2" cstate="print"/>
          <a:srcRect/>
          <a:stretch>
            <a:fillRect/>
          </a:stretch>
        </p:blipFill>
        <p:spPr bwMode="auto">
          <a:xfrm>
            <a:off x="393167" y="231392"/>
            <a:ext cx="8690447" cy="62939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p:cNvPicPr>
            <a:picLocks noGrp="1" noChangeAspect="1" noChangeArrowheads="1"/>
          </p:cNvPicPr>
          <p:nvPr>
            <p:ph idx="1"/>
          </p:nvPr>
        </p:nvPicPr>
        <p:blipFill>
          <a:blip r:embed="rId2" cstate="print"/>
          <a:srcRect/>
          <a:stretch>
            <a:fillRect/>
          </a:stretch>
        </p:blipFill>
        <p:spPr bwMode="auto">
          <a:xfrm>
            <a:off x="2699793" y="211906"/>
            <a:ext cx="4304616" cy="6313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2483768" y="202164"/>
            <a:ext cx="4394657" cy="645264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p:cNvPicPr>
            <a:picLocks noGrp="1" noChangeAspect="1" noChangeArrowheads="1"/>
          </p:cNvPicPr>
          <p:nvPr>
            <p:ph idx="1"/>
          </p:nvPr>
        </p:nvPicPr>
        <p:blipFill>
          <a:blip r:embed="rId2" cstate="print"/>
          <a:srcRect/>
          <a:stretch>
            <a:fillRect/>
          </a:stretch>
        </p:blipFill>
        <p:spPr bwMode="auto">
          <a:xfrm>
            <a:off x="2483768" y="119694"/>
            <a:ext cx="4248472" cy="65626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9218" name="Picture 2"/>
          <p:cNvPicPr>
            <a:picLocks noGrp="1" noChangeAspect="1" noChangeArrowheads="1"/>
          </p:cNvPicPr>
          <p:nvPr>
            <p:ph idx="1"/>
          </p:nvPr>
        </p:nvPicPr>
        <p:blipFill>
          <a:blip r:embed="rId2" cstate="print"/>
          <a:srcRect/>
          <a:stretch>
            <a:fillRect/>
          </a:stretch>
        </p:blipFill>
        <p:spPr bwMode="auto">
          <a:xfrm>
            <a:off x="257452" y="620688"/>
            <a:ext cx="8453746" cy="500461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p:cNvPicPr>
            <a:picLocks noGrp="1" noChangeAspect="1" noChangeArrowheads="1"/>
          </p:cNvPicPr>
          <p:nvPr>
            <p:ph idx="1"/>
          </p:nvPr>
        </p:nvPicPr>
        <p:blipFill>
          <a:blip r:embed="rId2" cstate="print"/>
          <a:srcRect/>
          <a:stretch>
            <a:fillRect/>
          </a:stretch>
        </p:blipFill>
        <p:spPr bwMode="auto">
          <a:xfrm>
            <a:off x="1835696" y="67058"/>
            <a:ext cx="5544616" cy="638994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p:cNvPicPr>
            <a:picLocks noGrp="1" noChangeAspect="1" noChangeArrowheads="1"/>
          </p:cNvPicPr>
          <p:nvPr>
            <p:ph idx="1"/>
          </p:nvPr>
        </p:nvPicPr>
        <p:blipFill>
          <a:blip r:embed="rId2" cstate="print"/>
          <a:srcRect/>
          <a:stretch>
            <a:fillRect/>
          </a:stretch>
        </p:blipFill>
        <p:spPr bwMode="auto">
          <a:xfrm>
            <a:off x="2411760" y="260648"/>
            <a:ext cx="4491917" cy="60212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FF0000"/>
                </a:solidFill>
                <a:latin typeface="Comic Sans MS" pitchFamily="66" charset="0"/>
              </a:rPr>
              <a:t>Spelling strategies?</a:t>
            </a:r>
            <a:r>
              <a:rPr lang="en-GB" dirty="0" smtClean="0">
                <a:solidFill>
                  <a:srgbClr val="FF0000"/>
                </a:solidFill>
              </a:rPr>
              <a:t/>
            </a:r>
            <a:br>
              <a:rPr lang="en-GB" dirty="0" smtClean="0">
                <a:solidFill>
                  <a:srgbClr val="FF0000"/>
                </a:solidFill>
              </a:rPr>
            </a:br>
            <a:endParaRPr lang="en-GB" dirty="0">
              <a:solidFill>
                <a:srgbClr val="FF0000"/>
              </a:solidFill>
            </a:endParaRPr>
          </a:p>
        </p:txBody>
      </p:sp>
      <p:sp>
        <p:nvSpPr>
          <p:cNvPr id="3" name="Content Placeholder 2"/>
          <p:cNvSpPr>
            <a:spLocks noGrp="1"/>
          </p:cNvSpPr>
          <p:nvPr>
            <p:ph idx="1"/>
          </p:nvPr>
        </p:nvSpPr>
        <p:spPr>
          <a:xfrm>
            <a:off x="395536" y="1556792"/>
            <a:ext cx="8208912" cy="4680520"/>
          </a:xfrm>
        </p:spPr>
        <p:txBody>
          <a:bodyPr/>
          <a:lstStyle/>
          <a:p>
            <a:r>
              <a:rPr lang="en-GB" dirty="0" smtClean="0">
                <a:latin typeface="Comic Sans MS" pitchFamily="66" charset="0"/>
              </a:rPr>
              <a:t>How can we help children learn spellings-and keep them in their long-term memory?</a:t>
            </a:r>
          </a:p>
          <a:p>
            <a:pPr>
              <a:buNone/>
            </a:pPr>
            <a:r>
              <a:rPr lang="en-GB" dirty="0" smtClean="0"/>
              <a:t>                                                              </a:t>
            </a:r>
          </a:p>
          <a:p>
            <a:endParaRPr lang="en-GB" dirty="0"/>
          </a:p>
        </p:txBody>
      </p:sp>
      <p:pic>
        <p:nvPicPr>
          <p:cNvPr id="4" name="Picture 3" descr="&lt;b&gt;Spelling&lt;/b&gt; Bee Downloadable Images - ClipArt Best"/>
          <p:cNvPicPr/>
          <p:nvPr/>
        </p:nvPicPr>
        <p:blipFill>
          <a:blip r:embed="rId2" cstate="print"/>
          <a:srcRect/>
          <a:stretch>
            <a:fillRect/>
          </a:stretch>
        </p:blipFill>
        <p:spPr bwMode="auto">
          <a:xfrm>
            <a:off x="971600" y="3356992"/>
            <a:ext cx="3810000" cy="2609850"/>
          </a:xfrm>
          <a:prstGeom prst="rect">
            <a:avLst/>
          </a:prstGeom>
          <a:noFill/>
          <a:ln w="9525">
            <a:noFill/>
            <a:miter lim="800000"/>
            <a:headEnd/>
            <a:tailEnd/>
          </a:ln>
        </p:spPr>
      </p:pic>
      <p:pic>
        <p:nvPicPr>
          <p:cNvPr id="5" name="Picture 4" descr="Candiland– Florida: &lt;b&gt;Spelling&lt;/b&gt; Book 6"/>
          <p:cNvPicPr/>
          <p:nvPr/>
        </p:nvPicPr>
        <p:blipFill>
          <a:blip r:embed="rId3" cstate="print"/>
          <a:srcRect/>
          <a:stretch>
            <a:fillRect/>
          </a:stretch>
        </p:blipFill>
        <p:spPr bwMode="auto">
          <a:xfrm>
            <a:off x="5148064" y="3284984"/>
            <a:ext cx="3384376" cy="260642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p:cNvPicPr>
            <a:picLocks noGrp="1" noChangeAspect="1" noChangeArrowheads="1"/>
          </p:cNvPicPr>
          <p:nvPr>
            <p:ph idx="1"/>
          </p:nvPr>
        </p:nvPicPr>
        <p:blipFill>
          <a:blip r:embed="rId2" cstate="print"/>
          <a:srcRect/>
          <a:stretch>
            <a:fillRect/>
          </a:stretch>
        </p:blipFill>
        <p:spPr bwMode="auto">
          <a:xfrm>
            <a:off x="1907704" y="340176"/>
            <a:ext cx="5976664" cy="626641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lt;b&gt;Punctuation saves lives&lt;/b&gt;! :) | Vérité | Pinterest"/>
          <p:cNvPicPr>
            <a:picLocks noGrp="1"/>
          </p:cNvPicPr>
          <p:nvPr>
            <p:ph idx="1"/>
          </p:nvPr>
        </p:nvPicPr>
        <p:blipFill>
          <a:blip r:embed="rId2" cstate="print"/>
          <a:srcRect/>
          <a:stretch>
            <a:fillRect/>
          </a:stretch>
        </p:blipFill>
        <p:spPr bwMode="auto">
          <a:xfrm>
            <a:off x="1835696" y="620688"/>
            <a:ext cx="5400600" cy="57606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8194" name="Picture 2"/>
          <p:cNvPicPr>
            <a:picLocks noGrp="1" noChangeAspect="1" noChangeArrowheads="1"/>
          </p:cNvPicPr>
          <p:nvPr>
            <p:ph idx="1"/>
          </p:nvPr>
        </p:nvPicPr>
        <p:blipFill>
          <a:blip r:embed="rId2" cstate="print"/>
          <a:srcRect/>
          <a:stretch>
            <a:fillRect/>
          </a:stretch>
        </p:blipFill>
        <p:spPr bwMode="auto">
          <a:xfrm>
            <a:off x="1187624" y="980728"/>
            <a:ext cx="6820392" cy="538314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itchFamily="66" charset="0"/>
              </a:rPr>
              <a:t>Useful </a:t>
            </a:r>
            <a:r>
              <a:rPr lang="en-GB" dirty="0" err="1" smtClean="0">
                <a:latin typeface="Comic Sans MS" pitchFamily="66" charset="0"/>
              </a:rPr>
              <a:t>SpAG</a:t>
            </a:r>
            <a:r>
              <a:rPr lang="en-GB" dirty="0" smtClean="0">
                <a:latin typeface="Comic Sans MS" pitchFamily="66" charset="0"/>
              </a:rPr>
              <a:t> websites:</a:t>
            </a:r>
            <a:endParaRPr lang="en-GB" dirty="0">
              <a:latin typeface="Comic Sans MS" pitchFamily="66" charset="0"/>
            </a:endParaRPr>
          </a:p>
        </p:txBody>
      </p:sp>
      <p:sp>
        <p:nvSpPr>
          <p:cNvPr id="3" name="Content Placeholder 2"/>
          <p:cNvSpPr>
            <a:spLocks noGrp="1"/>
          </p:cNvSpPr>
          <p:nvPr>
            <p:ph idx="1"/>
          </p:nvPr>
        </p:nvSpPr>
        <p:spPr/>
        <p:txBody>
          <a:bodyPr/>
          <a:lstStyle/>
          <a:p>
            <a:r>
              <a:rPr lang="en-GB" dirty="0" smtClean="0">
                <a:latin typeface="Comic Sans MS" pitchFamily="66" charset="0"/>
              </a:rPr>
              <a:t>http://resources.woodlands-junior.kent.sch.uk/interactive/literacy2.htm</a:t>
            </a:r>
            <a:br>
              <a:rPr lang="en-GB" dirty="0" smtClean="0">
                <a:latin typeface="Comic Sans MS" pitchFamily="66" charset="0"/>
              </a:rPr>
            </a:br>
            <a:endParaRPr lang="en-GB" dirty="0" smtClean="0">
              <a:latin typeface="Comic Sans MS" pitchFamily="66" charset="0"/>
            </a:endParaRPr>
          </a:p>
          <a:p>
            <a:r>
              <a:rPr lang="en-GB" dirty="0" smtClean="0">
                <a:latin typeface="Comic Sans MS" pitchFamily="66" charset="0"/>
              </a:rPr>
              <a:t>http://www.bbc.co.uk/skillswise/game/en29punc-game-beat-the-clock-apostrophes</a:t>
            </a:r>
          </a:p>
          <a:p>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609</TotalTime>
  <Words>70</Words>
  <Application>Microsoft Office PowerPoint</Application>
  <PresentationFormat>On-screen Show (4:3)</PresentationFormat>
  <Paragraphs>13</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SpAG Meeting KS2 March 23rd 2016</vt:lpstr>
      <vt:lpstr>Why spelling and grammar?  -Greater rigour in the English curriculum.  - Clear emphasis on the ‘nuts and bolts’ of the English language, particularly grammar and spelling.  - The level of grammar children will be required to master is more challenging than in the previous curriculum.  - Programme of Study includes a long appendix of words children should be able to spell by the end of each year, as well as the spelling rules and guidelines they should be taught. </vt:lpstr>
      <vt:lpstr>How is SpAG taught in Melling?</vt:lpstr>
      <vt:lpstr>Slide 4</vt:lpstr>
      <vt:lpstr>Slide 5</vt:lpstr>
      <vt:lpstr>Slide 6</vt:lpstr>
      <vt:lpstr>Slide 7</vt:lpstr>
      <vt:lpstr>Slide 8</vt:lpstr>
      <vt:lpstr>Slide 9</vt:lpstr>
      <vt:lpstr>Slide 10</vt:lpstr>
      <vt:lpstr>Spelling strategies? </vt:lpstr>
      <vt:lpstr>Slide 12</vt:lpstr>
      <vt:lpstr>Slide 13</vt:lpstr>
      <vt:lpstr>Slide 14</vt:lpstr>
      <vt:lpstr>Useful SpAG websites: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spelling and grammar?  The revised National Curriculum includes a new, specific focus on spelling and grammar (SpAG).  Year six children sit grammar and spelling SAT papers, in addition to reading and writing assessments. From 2016, similar papers have been introduced at the end of Key Stage 1.</dc:title>
  <dc:creator>User</dc:creator>
  <cp:lastModifiedBy>User</cp:lastModifiedBy>
  <cp:revision>41</cp:revision>
  <dcterms:created xsi:type="dcterms:W3CDTF">2016-03-13T10:55:45Z</dcterms:created>
  <dcterms:modified xsi:type="dcterms:W3CDTF">2018-11-29T14:31:03Z</dcterms:modified>
</cp:coreProperties>
</file>