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6" r:id="rId3"/>
    <p:sldId id="259" r:id="rId4"/>
    <p:sldId id="288" r:id="rId5"/>
    <p:sldId id="289" r:id="rId6"/>
    <p:sldId id="290" r:id="rId7"/>
    <p:sldId id="267" r:id="rId8"/>
    <p:sldId id="262" r:id="rId9"/>
    <p:sldId id="279" r:id="rId10"/>
    <p:sldId id="278" r:id="rId11"/>
    <p:sldId id="269" r:id="rId12"/>
    <p:sldId id="260" r:id="rId13"/>
    <p:sldId id="274" r:id="rId14"/>
    <p:sldId id="275" r:id="rId15"/>
    <p:sldId id="282" r:id="rId16"/>
    <p:sldId id="270" r:id="rId17"/>
    <p:sldId id="261" r:id="rId18"/>
    <p:sldId id="272" r:id="rId19"/>
    <p:sldId id="273" r:id="rId20"/>
    <p:sldId id="283" r:id="rId21"/>
    <p:sldId id="284" r:id="rId22"/>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a:srgbClr val="CC0000"/>
    <a:srgbClr val="808000"/>
    <a:srgbClr val="BCCF0B"/>
    <a:srgbClr val="4F81BD"/>
    <a:srgbClr val="EF1D1D"/>
    <a:srgbClr val="3366CC"/>
    <a:srgbClr val="0033CC"/>
    <a:srgbClr val="00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216" y="12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6/30/2021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 </a:t>
            </a:r>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30/06/2021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zehwQueoK3I"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vElnk0ZnX0I" TargetMode="External"/><Relationship Id="rId2" Type="http://schemas.openxmlformats.org/officeDocument/2006/relationships/hyperlink" Target="https://www.youtube.com/watch?v=AlGHLcJenx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RvV23xoZRkI"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kXp8yzY99uw" TargetMode="External"/><Relationship Id="rId2" Type="http://schemas.openxmlformats.org/officeDocument/2006/relationships/hyperlink" Target="https://www.youtube.com/watch?v=1suwnlmBlao" TargetMode="External"/><Relationship Id="rId1" Type="http://schemas.openxmlformats.org/officeDocument/2006/relationships/slideLayout" Target="../slideLayouts/slideLayout2.xml"/><Relationship Id="rId4" Type="http://schemas.openxmlformats.org/officeDocument/2006/relationships/hyperlink" Target="https://www.youtube.com/watch?v=8pjzv7eDE4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smtClean="0"/>
              <a:t>English Read to Write Journey</a:t>
            </a:r>
            <a:endParaRPr lang="en-GB" dirty="0"/>
          </a:p>
        </p:txBody>
      </p:sp>
      <p:sp>
        <p:nvSpPr>
          <p:cNvPr id="3" name="Subtitle 2"/>
          <p:cNvSpPr>
            <a:spLocks noGrp="1"/>
          </p:cNvSpPr>
          <p:nvPr>
            <p:ph type="subTitle" idx="1"/>
          </p:nvPr>
        </p:nvSpPr>
        <p:spPr>
          <a:xfrm>
            <a:off x="1403648" y="4437112"/>
            <a:ext cx="6400800" cy="2088232"/>
          </a:xfrm>
        </p:spPr>
        <p:txBody>
          <a:bodyPr>
            <a:normAutofit/>
          </a:bodyPr>
          <a:lstStyle/>
          <a:p>
            <a:r>
              <a:rPr lang="en-GB" sz="4800" dirty="0" smtClean="0">
                <a:solidFill>
                  <a:schemeClr val="tx1"/>
                </a:solidFill>
              </a:rPr>
              <a:t>Y6</a:t>
            </a: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chemeClr val="accent2">
              <a:lumMod val="60000"/>
              <a:lumOff val="40000"/>
            </a:schemeClr>
          </a:solidFill>
        </p:spPr>
        <p:txBody>
          <a:bodyPr/>
          <a:lstStyle/>
          <a:p>
            <a:endParaRPr lang="en-US" dirty="0"/>
          </a:p>
        </p:txBody>
      </p:sp>
      <p:pic>
        <p:nvPicPr>
          <p:cNvPr id="1028" name="Picture 4" descr="C:\Users\Teacher\Pictures\OIPNB0YRX8O.jpg"/>
          <p:cNvPicPr>
            <a:picLocks noGrp="1" noChangeAspect="1" noChangeArrowheads="1"/>
          </p:cNvPicPr>
          <p:nvPr>
            <p:ph idx="1"/>
          </p:nvPr>
        </p:nvPicPr>
        <p:blipFill>
          <a:blip r:embed="rId2"/>
          <a:srcRect/>
          <a:stretch>
            <a:fillRect/>
          </a:stretch>
        </p:blipFill>
        <p:spPr bwMode="auto">
          <a:xfrm>
            <a:off x="1571604" y="0"/>
            <a:ext cx="6072229" cy="6858000"/>
          </a:xfrm>
          <a:prstGeom prst="rect">
            <a:avLst/>
          </a:prstGeom>
          <a:noFill/>
        </p:spPr>
      </p:pic>
      <p:sp>
        <p:nvSpPr>
          <p:cNvPr id="9" name="Rectangle 8"/>
          <p:cNvSpPr/>
          <p:nvPr/>
        </p:nvSpPr>
        <p:spPr>
          <a:xfrm>
            <a:off x="7643834" y="0"/>
            <a:ext cx="1500166" cy="6858000"/>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13256"/>
        </p:xfrm>
        <a:graphic>
          <a:graphicData uri="http://schemas.openxmlformats.org/drawingml/2006/table">
            <a:tbl>
              <a:tblPr firstRow="1" bandRow="1">
                <a:tableStyleId>{5C22544A-7EE6-4342-B048-85BDC9FD1C3A}</a:tableStyleId>
              </a:tblPr>
              <a:tblGrid>
                <a:gridCol w="3048000"/>
                <a:gridCol w="3048000"/>
                <a:gridCol w="3048000"/>
              </a:tblGrid>
              <a:tr h="805003">
                <a:tc gridSpan="3">
                  <a:txBody>
                    <a:bodyPr/>
                    <a:lstStyle/>
                    <a:p>
                      <a:r>
                        <a:rPr lang="en-GB" sz="2400" dirty="0" smtClean="0"/>
                        <a:t>English Text: Anne</a:t>
                      </a:r>
                      <a:r>
                        <a:rPr lang="en-GB" sz="2400" baseline="0" dirty="0" smtClean="0"/>
                        <a:t> Frank   As the topic progresses children write facts on their planning sheet/class timeline</a:t>
                      </a:r>
                      <a:endParaRPr lang="en-GB" sz="2400" dirty="0"/>
                    </a:p>
                  </a:txBody>
                  <a:tcPr/>
                </a:tc>
                <a:tc hMerge="1">
                  <a:txBody>
                    <a:bodyPr/>
                    <a:lstStyle/>
                    <a:p>
                      <a:endParaRPr lang="en-GB" dirty="0"/>
                    </a:p>
                  </a:txBody>
                  <a:tcPr/>
                </a:tc>
                <a:tc hMerge="1">
                  <a:txBody>
                    <a:bodyPr/>
                    <a:lstStyle/>
                    <a:p>
                      <a:endParaRPr lang="en-GB" dirty="0"/>
                    </a:p>
                  </a:txBody>
                  <a:tcPr/>
                </a:tc>
              </a:tr>
              <a:tr h="2105976">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Watch story using www.annefrank.org</a:t>
                      </a:r>
                    </a:p>
                    <a:p>
                      <a:r>
                        <a:rPr lang="en-GB" sz="800" u="none" baseline="0" dirty="0" smtClean="0"/>
                        <a:t>Watch PPT 1 Part 1</a:t>
                      </a:r>
                    </a:p>
                    <a:p>
                      <a:r>
                        <a:rPr lang="en-GB" sz="1200" u="sng" baseline="0" dirty="0" smtClean="0"/>
                        <a:t>Grammar</a:t>
                      </a:r>
                      <a:r>
                        <a:rPr lang="en-GB" sz="1200" u="none" baseline="0" dirty="0" smtClean="0"/>
                        <a:t>:  </a:t>
                      </a:r>
                      <a:r>
                        <a:rPr lang="en-GB" sz="800" u="none" baseline="0" dirty="0" smtClean="0"/>
                        <a:t>Revision of comma usage/sentence structure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1b.14: How does the eagle eat?</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Discuss their  emotions / reactions as they listened to the story</a:t>
                      </a:r>
                      <a:endParaRPr lang="en-GB" sz="800" u="none" baseline="0" dirty="0" smtClean="0"/>
                    </a:p>
                    <a:p>
                      <a:r>
                        <a:rPr lang="en-GB" sz="1200" u="sng" dirty="0" smtClean="0"/>
                        <a:t>Mighty Write: </a:t>
                      </a:r>
                      <a:r>
                        <a:rPr lang="en-GB" sz="800" u="none" dirty="0" smtClean="0"/>
                        <a:t>Paragraph</a:t>
                      </a:r>
                      <a:r>
                        <a:rPr lang="en-GB" sz="800" u="none" baseline="0" dirty="0" smtClean="0"/>
                        <a:t> about what they would put in their suitcase.</a:t>
                      </a:r>
                    </a:p>
                    <a:p>
                      <a:r>
                        <a:rPr lang="en-GB" sz="800" u="none" baseline="0" dirty="0" smtClean="0"/>
                        <a:t> Use of ; to join independent clauses/ commas in a list.</a:t>
                      </a:r>
                    </a:p>
                    <a:p>
                      <a:r>
                        <a:rPr lang="en-GB" sz="1200" u="sng" baseline="0" dirty="0" smtClean="0"/>
                        <a:t>Vocabulary: </a:t>
                      </a:r>
                    </a:p>
                    <a:p>
                      <a:r>
                        <a:rPr lang="en-GB" sz="800" u="none" baseline="0" dirty="0" smtClean="0"/>
                        <a:t>Timeline  inspirational  courageous</a:t>
                      </a:r>
                    </a:p>
                    <a:p>
                      <a:r>
                        <a:rPr lang="en-GB" sz="800" u="none" baseline="0" dirty="0" smtClean="0"/>
                        <a:t>harrowing</a:t>
                      </a:r>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Look at Secret Annexe using www.annefrank.org</a:t>
                      </a:r>
                    </a:p>
                    <a:p>
                      <a:r>
                        <a:rPr lang="en-GB" sz="800" u="none" baseline="0" dirty="0" smtClean="0"/>
                        <a:t>Watch PPT 1 Part 2/Extract 1</a:t>
                      </a:r>
                    </a:p>
                    <a:p>
                      <a:r>
                        <a:rPr lang="en-GB" sz="1200" u="sng" baseline="0" dirty="0" smtClean="0"/>
                        <a:t>Grammar</a:t>
                      </a:r>
                      <a:r>
                        <a:rPr lang="en-GB" sz="1200" u="none" baseline="0" dirty="0" smtClean="0"/>
                        <a:t>:  </a:t>
                      </a:r>
                      <a:r>
                        <a:rPr lang="en-GB" sz="800" u="none" baseline="0" dirty="0" smtClean="0"/>
                        <a:t>Revision of fronted adverbials NNG </a:t>
                      </a:r>
                      <a:r>
                        <a:rPr lang="en-GB" sz="800" kern="1200" dirty="0" smtClean="0">
                          <a:solidFill>
                            <a:schemeClr val="dk1"/>
                          </a:solidFill>
                          <a:latin typeface="+mn-lt"/>
                          <a:ea typeface="+mn-ea"/>
                          <a:cs typeface="+mn-cs"/>
                        </a:rPr>
                        <a:t>Activity 1b.15: Clause detective</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Discuss the different emotions Anne would have felt being in a confined space/living in fear</a:t>
                      </a:r>
                      <a:endParaRPr lang="en-GB" sz="800" u="none" baseline="0" dirty="0" smtClean="0"/>
                    </a:p>
                    <a:p>
                      <a:r>
                        <a:rPr lang="en-GB" sz="1200" u="sng" dirty="0" smtClean="0"/>
                        <a:t>Mighty Write: </a:t>
                      </a:r>
                      <a:r>
                        <a:rPr lang="en-GB" sz="800" u="none" dirty="0" smtClean="0"/>
                        <a:t>Paragraph</a:t>
                      </a:r>
                      <a:r>
                        <a:rPr lang="en-GB" sz="800" u="none" baseline="0" dirty="0" smtClean="0"/>
                        <a:t> describing the annexe using given range of fronted adverbials  </a:t>
                      </a:r>
                    </a:p>
                    <a:p>
                      <a:r>
                        <a:rPr lang="en-GB" sz="1200" u="sng" baseline="0" dirty="0" smtClean="0"/>
                        <a:t>Vocabulary:</a:t>
                      </a:r>
                      <a:r>
                        <a:rPr lang="en-GB" sz="1200" u="none" baseline="0" dirty="0" smtClean="0"/>
                        <a:t> </a:t>
                      </a:r>
                      <a:r>
                        <a:rPr lang="en-GB" sz="800" u="none" baseline="0" dirty="0" smtClean="0"/>
                        <a:t>typically  introduced   suspect  attic</a:t>
                      </a:r>
                      <a:endParaRPr lang="en-GB" sz="800" u="none" dirty="0" smtClean="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Watch PPT 2 Part 1/Extract2</a:t>
                      </a:r>
                    </a:p>
                    <a:p>
                      <a:r>
                        <a:rPr lang="en-GB" sz="800" u="none" baseline="0" dirty="0" err="1" smtClean="0"/>
                        <a:t>Superspag</a:t>
                      </a:r>
                      <a:r>
                        <a:rPr lang="en-GB" sz="800" u="none" baseline="0" dirty="0" smtClean="0"/>
                        <a:t> 1</a:t>
                      </a:r>
                    </a:p>
                    <a:p>
                      <a:r>
                        <a:rPr lang="en-GB" sz="1200" u="sng" baseline="0" dirty="0" smtClean="0"/>
                        <a:t>Grammar</a:t>
                      </a:r>
                      <a:r>
                        <a:rPr lang="en-GB" sz="1200" u="none" baseline="0" dirty="0" smtClean="0"/>
                        <a:t>:  </a:t>
                      </a:r>
                      <a:r>
                        <a:rPr lang="en-GB" sz="800" u="none" baseline="0" dirty="0" smtClean="0"/>
                        <a:t>Revision of apostrophes</a:t>
                      </a:r>
                    </a:p>
                    <a:p>
                      <a:r>
                        <a:rPr lang="en-GB" sz="1200" u="sng" baseline="0" dirty="0" err="1" smtClean="0"/>
                        <a:t>Oracy</a:t>
                      </a:r>
                      <a:r>
                        <a:rPr lang="en-GB" sz="1200" u="sng" baseline="0" dirty="0" smtClean="0"/>
                        <a:t>: </a:t>
                      </a:r>
                      <a:r>
                        <a:rPr lang="en-GB" sz="800" u="none" baseline="0" dirty="0" smtClean="0"/>
                        <a:t>Freeze frame different scenarios in the annexe</a:t>
                      </a:r>
                    </a:p>
                    <a:p>
                      <a:r>
                        <a:rPr lang="en-GB" sz="1200" u="sng" dirty="0" smtClean="0"/>
                        <a:t>Mighty Write: </a:t>
                      </a:r>
                      <a:r>
                        <a:rPr lang="en-GB" sz="800" u="none" dirty="0" smtClean="0"/>
                        <a:t>Paragraph</a:t>
                      </a:r>
                      <a:r>
                        <a:rPr lang="en-GB" sz="800" u="none" baseline="0" dirty="0" smtClean="0"/>
                        <a:t> summarising Anne’s feelings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dismal  depressing </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kern="1200" dirty="0" smtClean="0">
                          <a:solidFill>
                            <a:schemeClr val="dk1"/>
                          </a:solidFill>
                          <a:latin typeface="+mn-lt"/>
                          <a:ea typeface="+mn-ea"/>
                          <a:cs typeface="+mn-cs"/>
                        </a:rPr>
                        <a:t>heartrending  specimens</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kern="1200" dirty="0" smtClean="0">
                          <a:solidFill>
                            <a:schemeClr val="dk1"/>
                          </a:solidFill>
                          <a:latin typeface="+mn-lt"/>
                          <a:ea typeface="+mn-ea"/>
                          <a:cs typeface="+mn-cs"/>
                        </a:rPr>
                        <a:t> nationality </a:t>
                      </a:r>
                      <a:endParaRPr lang="en-GB" sz="800" u="none" dirty="0" smtClean="0"/>
                    </a:p>
                  </a:txBody>
                  <a:tcPr/>
                </a:tc>
              </a:tr>
              <a:tr h="17078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Look at Secret Annexe using www.annefrank.org</a:t>
                      </a:r>
                    </a:p>
                    <a:p>
                      <a:r>
                        <a:rPr lang="en-GB" sz="800" u="none" baseline="0" dirty="0" smtClean="0"/>
                        <a:t>Watch PPT 2 Part 2/Extract 3</a:t>
                      </a:r>
                    </a:p>
                    <a:p>
                      <a:r>
                        <a:rPr lang="en-GB" sz="1200" u="sng" baseline="0" dirty="0" smtClean="0"/>
                        <a:t>Grammar</a:t>
                      </a:r>
                      <a:r>
                        <a:rPr lang="en-GB" sz="1200" u="none" baseline="0" dirty="0" smtClean="0"/>
                        <a:t>:  </a:t>
                      </a:r>
                      <a:r>
                        <a:rPr lang="en-GB" sz="800" u="none" baseline="0" dirty="0" smtClean="0"/>
                        <a:t>Comparative/superlative adjectives</a:t>
                      </a:r>
                    </a:p>
                    <a:p>
                      <a:r>
                        <a:rPr lang="en-GB" sz="1200" u="sng" baseline="0" dirty="0" err="1" smtClean="0"/>
                        <a:t>Oracy</a:t>
                      </a:r>
                      <a:r>
                        <a:rPr lang="en-GB" sz="1200" u="sng" baseline="0" dirty="0" smtClean="0"/>
                        <a:t>: </a:t>
                      </a:r>
                      <a:r>
                        <a:rPr lang="en-GB" sz="800" u="none" baseline="0" dirty="0" smtClean="0"/>
                        <a:t>Freeze frame different scenarios in the annexe</a:t>
                      </a:r>
                      <a:endParaRPr lang="en-GB" sz="800" u="sng" baseline="0" dirty="0" smtClean="0"/>
                    </a:p>
                    <a:p>
                      <a:r>
                        <a:rPr lang="en-GB" sz="1200" u="sng" dirty="0" smtClean="0"/>
                        <a:t>Mighty Write: </a:t>
                      </a:r>
                      <a:r>
                        <a:rPr lang="en-GB" sz="800" u="none" dirty="0" smtClean="0"/>
                        <a:t>Paragraph</a:t>
                      </a:r>
                      <a:r>
                        <a:rPr lang="en-GB" sz="800" u="none" baseline="0" dirty="0" smtClean="0"/>
                        <a:t> describing how the Gestapo treated the Jewish people using superlative adjectives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US" sz="800" kern="1200" dirty="0" smtClean="0">
                          <a:solidFill>
                            <a:schemeClr val="dk1"/>
                          </a:solidFill>
                          <a:latin typeface="+mn-lt"/>
                          <a:ea typeface="+mn-ea"/>
                          <a:cs typeface="+mn-cs"/>
                        </a:rPr>
                        <a:t> dreadful  cruise</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proceed   clutches   dearest</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kern="1200" dirty="0" smtClean="0">
                          <a:solidFill>
                            <a:schemeClr val="dk1"/>
                          </a:solidFill>
                          <a:latin typeface="+mn-lt"/>
                          <a:ea typeface="+mn-ea"/>
                          <a:cs typeface="+mn-cs"/>
                        </a:rPr>
                        <a:t>cruellest</a:t>
                      </a:r>
                      <a:endParaRPr lang="en-GB" sz="800" u="none" dirty="0" smtClean="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Watch extract from DVD</a:t>
                      </a:r>
                    </a:p>
                    <a:p>
                      <a:r>
                        <a:rPr lang="en-GB" sz="800" u="none" baseline="0" dirty="0" smtClean="0"/>
                        <a:t>Watch PPT – Difference between autobiography/ biography</a:t>
                      </a:r>
                    </a:p>
                    <a:p>
                      <a:r>
                        <a:rPr lang="en-GB" sz="1200" u="sng" baseline="0" dirty="0" smtClean="0"/>
                        <a:t>Grammar</a:t>
                      </a:r>
                      <a:r>
                        <a:rPr lang="en-GB" sz="1200" u="none" baseline="0" dirty="0" smtClean="0"/>
                        <a:t>:  </a:t>
                      </a:r>
                      <a:r>
                        <a:rPr lang="en-GB" sz="800" u="none" baseline="0" dirty="0" smtClean="0"/>
                        <a:t>Personal Pronouns</a:t>
                      </a:r>
                    </a:p>
                    <a:p>
                      <a:r>
                        <a:rPr lang="en-GB" sz="1200" u="sng" baseline="0" dirty="0" err="1" smtClean="0"/>
                        <a:t>Oracy</a:t>
                      </a:r>
                      <a:r>
                        <a:rPr lang="en-GB" sz="1200" u="sng" baseline="0" dirty="0" smtClean="0"/>
                        <a:t>: </a:t>
                      </a:r>
                      <a:r>
                        <a:rPr lang="en-GB" sz="800" u="none" baseline="0" dirty="0" smtClean="0"/>
                        <a:t>Discuss differences between biography and autobiography</a:t>
                      </a:r>
                    </a:p>
                    <a:p>
                      <a:r>
                        <a:rPr lang="en-GB" sz="1200" u="sng" dirty="0" smtClean="0"/>
                        <a:t>Mighty Write: </a:t>
                      </a:r>
                      <a:r>
                        <a:rPr lang="en-GB" sz="800" u="none" dirty="0" smtClean="0"/>
                        <a:t>Short</a:t>
                      </a:r>
                      <a:r>
                        <a:rPr lang="en-GB" sz="800" u="none" baseline="0" dirty="0" smtClean="0"/>
                        <a:t> autobiography about their family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Read Part 1: Who was Anne Frank?</a:t>
                      </a:r>
                    </a:p>
                    <a:p>
                      <a:r>
                        <a:rPr lang="en-GB" sz="1200" u="sng" baseline="0" dirty="0" smtClean="0"/>
                        <a:t>Grammar</a:t>
                      </a:r>
                      <a:r>
                        <a:rPr lang="en-GB" sz="1200" u="none" baseline="0" dirty="0" smtClean="0"/>
                        <a:t>: </a:t>
                      </a:r>
                      <a:r>
                        <a:rPr lang="en-GB" sz="800" u="none" baseline="0" dirty="0" err="1" smtClean="0"/>
                        <a:t>Superspag</a:t>
                      </a:r>
                      <a:r>
                        <a:rPr lang="en-GB" sz="800" u="none" baseline="0" dirty="0" smtClean="0"/>
                        <a:t> 2</a:t>
                      </a:r>
                    </a:p>
                    <a:p>
                      <a:r>
                        <a:rPr lang="en-GB" sz="800" u="none" baseline="0" dirty="0" smtClean="0"/>
                        <a:t>Active/Passive tense NNG </a:t>
                      </a:r>
                      <a:r>
                        <a:rPr lang="en-GB" sz="800" kern="1200" dirty="0" smtClean="0">
                          <a:solidFill>
                            <a:schemeClr val="dk1"/>
                          </a:solidFill>
                          <a:latin typeface="+mn-lt"/>
                          <a:ea typeface="+mn-ea"/>
                          <a:cs typeface="+mn-cs"/>
                        </a:rPr>
                        <a:t>Activity 4.23: Who’s to blame?</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Discuss character of Anne Frank backing up their opinions with extracts from her diary or her actions</a:t>
                      </a:r>
                      <a:endParaRPr lang="en-GB" sz="800" u="none" baseline="0" dirty="0" smtClean="0"/>
                    </a:p>
                    <a:p>
                      <a:r>
                        <a:rPr lang="en-GB" sz="1200" u="sng" dirty="0" smtClean="0"/>
                        <a:t>Mighty Write:</a:t>
                      </a:r>
                      <a:r>
                        <a:rPr lang="en-GB" sz="1200" u="none" dirty="0" smtClean="0"/>
                        <a:t> </a:t>
                      </a:r>
                      <a:r>
                        <a:rPr lang="en-GB" sz="800" u="none" dirty="0" smtClean="0"/>
                        <a:t>Paragraph about her family unit </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u="none" baseline="0" dirty="0" smtClean="0"/>
                        <a:t> </a:t>
                      </a:r>
                      <a:r>
                        <a:rPr lang="en-US" sz="800" u="none" baseline="0" dirty="0" smtClean="0"/>
                        <a:t>published confidence  awkward</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baseline="0" dirty="0" smtClean="0"/>
                        <a:t> discrimination  restricted  thrived</a:t>
                      </a:r>
                      <a:endParaRPr lang="en-GB" sz="800" u="none" dirty="0" smtClean="0"/>
                    </a:p>
                  </a:txBody>
                  <a:tcPr/>
                </a:tc>
              </a:tr>
              <a:tr h="2295751">
                <a:tc>
                  <a:txBody>
                    <a:bodyPr/>
                    <a:lstStyle/>
                    <a:p>
                      <a:r>
                        <a:rPr lang="en-GB" sz="1200" u="sng" dirty="0" smtClean="0"/>
                        <a:t>Lesson 7:</a:t>
                      </a:r>
                    </a:p>
                    <a:p>
                      <a:r>
                        <a:rPr lang="en-GB" sz="1200" u="sng" baseline="0" dirty="0" smtClean="0"/>
                        <a:t>Intro:  </a:t>
                      </a:r>
                      <a:r>
                        <a:rPr lang="en-GB" sz="800" u="none" baseline="0" dirty="0" smtClean="0"/>
                        <a:t>Read Part 2: Anne’s Early Life</a:t>
                      </a:r>
                    </a:p>
                    <a:p>
                      <a:r>
                        <a:rPr lang="en-GB" sz="1200" u="sng" baseline="0" dirty="0" smtClean="0"/>
                        <a:t>Grammar</a:t>
                      </a:r>
                      <a:r>
                        <a:rPr lang="en-GB" sz="1200" u="none" baseline="0" dirty="0" smtClean="0"/>
                        <a:t>: </a:t>
                      </a:r>
                      <a:r>
                        <a:rPr lang="en-GB" sz="800" u="none" baseline="0" dirty="0" smtClean="0"/>
                        <a:t>Multi clause sentences</a:t>
                      </a:r>
                    </a:p>
                    <a:p>
                      <a:r>
                        <a:rPr lang="en-GB" sz="1200" u="sng" baseline="0" dirty="0" err="1" smtClean="0"/>
                        <a:t>Oracy</a:t>
                      </a:r>
                      <a:r>
                        <a:rPr lang="en-GB" sz="1200" u="sng" baseline="0" dirty="0" smtClean="0"/>
                        <a:t>: </a:t>
                      </a:r>
                      <a:r>
                        <a:rPr lang="en-GB" sz="800" u="none" kern="1200" baseline="0" dirty="0" smtClean="0">
                          <a:solidFill>
                            <a:schemeClr val="dk1"/>
                          </a:solidFill>
                          <a:latin typeface="+mn-lt"/>
                          <a:ea typeface="+mn-ea"/>
                          <a:cs typeface="+mn-cs"/>
                        </a:rPr>
                        <a:t>Discuss character of Anne Frank backing up their opinions with extracts from her diary or her actions</a:t>
                      </a:r>
                      <a:endParaRPr lang="en-GB" sz="800" u="sng" baseline="0" dirty="0" smtClean="0"/>
                    </a:p>
                    <a:p>
                      <a:r>
                        <a:rPr lang="en-GB" sz="1200" u="sng" dirty="0" smtClean="0"/>
                        <a:t>Mighty Write: </a:t>
                      </a:r>
                      <a:r>
                        <a:rPr lang="en-GB" sz="800" u="none" dirty="0" smtClean="0"/>
                        <a:t>Writing own multi clause sentences about  Hitler’s increasing power/ adverbials across text to maintain</a:t>
                      </a:r>
                      <a:r>
                        <a:rPr lang="en-GB" sz="800" u="none" baseline="0" dirty="0" smtClean="0"/>
                        <a:t> cohesion NNG </a:t>
                      </a:r>
                      <a:r>
                        <a:rPr lang="en-GB" sz="800" kern="1200" dirty="0" smtClean="0">
                          <a:solidFill>
                            <a:schemeClr val="dk1"/>
                          </a:solidFill>
                          <a:latin typeface="+mn-lt"/>
                          <a:ea typeface="+mn-ea"/>
                          <a:cs typeface="+mn-cs"/>
                        </a:rPr>
                        <a:t>Activity 3.22: Links within texts(2)</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US" sz="12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baseline="0" dirty="0" smtClean="0"/>
                        <a:t>economy  chaos influential  resented  establish  occupied</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u="none" baseline="0" dirty="0" smtClean="0"/>
                        <a:t>Read Part 3: The War</a:t>
                      </a:r>
                    </a:p>
                    <a:p>
                      <a:r>
                        <a:rPr lang="en-GB" sz="1200" u="sng" baseline="0" dirty="0" smtClean="0"/>
                        <a:t>Grammar</a:t>
                      </a:r>
                      <a:r>
                        <a:rPr lang="en-GB" sz="1200" u="none" baseline="0" dirty="0" smtClean="0"/>
                        <a:t>: </a:t>
                      </a:r>
                      <a:r>
                        <a:rPr lang="en-GB" sz="800" u="none" baseline="0" dirty="0" smtClean="0"/>
                        <a:t>Multi Clause sentences</a:t>
                      </a:r>
                    </a:p>
                    <a:p>
                      <a:r>
                        <a:rPr lang="en-GB" sz="1200" u="sng" baseline="0" dirty="0" err="1" smtClean="0"/>
                        <a:t>Oracy</a:t>
                      </a:r>
                      <a:r>
                        <a:rPr lang="en-GB" sz="1200" u="sng" baseline="0" dirty="0" smtClean="0"/>
                        <a:t>: </a:t>
                      </a:r>
                      <a:r>
                        <a:rPr lang="en-GB" sz="800" u="none" kern="1200" baseline="0" dirty="0" smtClean="0">
                          <a:solidFill>
                            <a:schemeClr val="dk1"/>
                          </a:solidFill>
                          <a:latin typeface="+mn-lt"/>
                          <a:ea typeface="+mn-ea"/>
                          <a:cs typeface="+mn-cs"/>
                        </a:rPr>
                        <a:t>Discuss characters of Anne’s family backing up their opinions with extracts from her diary or by their actions</a:t>
                      </a:r>
                      <a:endParaRPr lang="en-GB" sz="800" u="sng" baseline="0" dirty="0" smtClean="0"/>
                    </a:p>
                    <a:p>
                      <a:r>
                        <a:rPr lang="en-GB" sz="1200" u="sng" dirty="0" smtClean="0"/>
                        <a:t>Mighty Write: </a:t>
                      </a:r>
                      <a:r>
                        <a:rPr lang="en-GB" sz="800" u="none" dirty="0" smtClean="0"/>
                        <a:t>Writing own multi clause sentences about</a:t>
                      </a:r>
                      <a:r>
                        <a:rPr lang="en-GB" sz="800" u="none" baseline="0" dirty="0" smtClean="0"/>
                        <a:t> how life changed for Jewish people</a:t>
                      </a:r>
                      <a:r>
                        <a:rPr lang="en-GB" sz="800" u="none" dirty="0" smtClean="0"/>
                        <a:t>/ adverbials across text to maintain</a:t>
                      </a:r>
                      <a:r>
                        <a:rPr lang="en-GB" sz="800" u="none" baseline="0" dirty="0" smtClean="0"/>
                        <a:t> cohesion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u="sng" dirty="0" smtClean="0"/>
                    </a:p>
                    <a:p>
                      <a:r>
                        <a:rPr lang="en-US" sz="1200" dirty="0" smtClean="0"/>
                        <a:t> </a:t>
                      </a:r>
                      <a:r>
                        <a:rPr lang="en-US" sz="800" dirty="0" smtClean="0"/>
                        <a:t>struggled strenuous fled  situated  occupied</a:t>
                      </a:r>
                      <a:endParaRPr lang="en-GB" sz="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a:t>
                      </a:r>
                    </a:p>
                    <a:p>
                      <a:r>
                        <a:rPr lang="en-GB" sz="1200" u="sng" baseline="0" dirty="0" smtClean="0"/>
                        <a:t>Intro: </a:t>
                      </a:r>
                      <a:r>
                        <a:rPr lang="en-GB" sz="800" u="none" baseline="0" dirty="0" smtClean="0"/>
                        <a:t>Read Part 4/5: Anne’s Diary</a:t>
                      </a:r>
                    </a:p>
                    <a:p>
                      <a:r>
                        <a:rPr lang="en-GB" sz="1200" u="sng" baseline="0" dirty="0" smtClean="0"/>
                        <a:t>Grammar</a:t>
                      </a:r>
                      <a:r>
                        <a:rPr lang="en-GB" sz="1200" u="none" baseline="0" dirty="0" smtClean="0"/>
                        <a:t>: </a:t>
                      </a:r>
                      <a:r>
                        <a:rPr lang="en-GB" sz="800" u="none" baseline="0" dirty="0" smtClean="0"/>
                        <a:t>Multi clause sentences</a:t>
                      </a:r>
                    </a:p>
                    <a:p>
                      <a:r>
                        <a:rPr lang="en-GB" sz="1200" u="sng" baseline="0" dirty="0" err="1" smtClean="0"/>
                        <a:t>Oracy</a:t>
                      </a:r>
                      <a:r>
                        <a:rPr lang="en-GB" sz="1200" u="sng" baseline="0" dirty="0" smtClean="0"/>
                        <a:t>: </a:t>
                      </a:r>
                      <a:r>
                        <a:rPr lang="en-GB" sz="800" u="none" baseline="0" dirty="0" smtClean="0"/>
                        <a:t>Discuss how her dairy could be like a physical friend. Discuss why her dad had conflicting emotions on whether to publish her diary.</a:t>
                      </a:r>
                    </a:p>
                    <a:p>
                      <a:r>
                        <a:rPr lang="en-GB" sz="1200" u="sng" dirty="0" smtClean="0"/>
                        <a:t>Mighty Write: </a:t>
                      </a:r>
                      <a:r>
                        <a:rPr lang="en-GB" sz="800" u="none" dirty="0" smtClean="0"/>
                        <a:t>Writing own multi clause sentences about</a:t>
                      </a:r>
                      <a:r>
                        <a:rPr lang="en-GB" sz="800" u="none" baseline="0" dirty="0" smtClean="0"/>
                        <a:t> her diary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u="sng" dirty="0" smtClean="0"/>
                    </a:p>
                    <a:p>
                      <a:r>
                        <a:rPr lang="en-US" sz="800" dirty="0" smtClean="0"/>
                        <a:t>circulated</a:t>
                      </a:r>
                      <a:r>
                        <a:rPr lang="en-US" sz="800" baseline="0" dirty="0" smtClean="0"/>
                        <a:t>  </a:t>
                      </a:r>
                      <a:r>
                        <a:rPr lang="en-US" sz="800" dirty="0" smtClean="0"/>
                        <a:t> identified employees site</a:t>
                      </a:r>
                    </a:p>
                    <a:p>
                      <a:r>
                        <a:rPr lang="en-US" sz="800" dirty="0" smtClean="0"/>
                        <a:t>peril observation</a:t>
                      </a:r>
                    </a:p>
                    <a:p>
                      <a:r>
                        <a:rPr lang="en-GB" sz="1200" u="sng" dirty="0" smtClean="0"/>
                        <a:t>Extended</a:t>
                      </a:r>
                      <a:r>
                        <a:rPr lang="en-GB" sz="1200" u="sng" baseline="0" dirty="0" smtClean="0"/>
                        <a:t> Write: </a:t>
                      </a:r>
                      <a:r>
                        <a:rPr lang="en-GB" sz="1200" baseline="0" dirty="0" smtClean="0"/>
                        <a:t>Use </a:t>
                      </a:r>
                      <a:r>
                        <a:rPr lang="en-GB" sz="800" baseline="0" dirty="0" smtClean="0"/>
                        <a:t>their planning sheet to write  a biography of Anne Frank</a:t>
                      </a:r>
                    </a:p>
                    <a:p>
                      <a:r>
                        <a:rPr lang="en-GB" sz="800" baseline="0" dirty="0" smtClean="0"/>
                        <a:t>Research and write a short biography about a famous person (other subject)</a:t>
                      </a:r>
                      <a:endParaRPr lang="en-GB" sz="800" dirty="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rgbClr val="A50021"/>
          </a:solidFill>
        </p:spPr>
        <p:txBody>
          <a:bodyPr/>
          <a:lstStyle/>
          <a:p>
            <a:endParaRPr lang="en-US" dirty="0"/>
          </a:p>
        </p:txBody>
      </p:sp>
      <p:pic>
        <p:nvPicPr>
          <p:cNvPr id="1026" name="Picture 2" descr="C:\Users\Teacher\Pictures\imagesv.jpg"/>
          <p:cNvPicPr>
            <a:picLocks noGrp="1" noChangeAspect="1" noChangeArrowheads="1"/>
          </p:cNvPicPr>
          <p:nvPr>
            <p:ph idx="1"/>
          </p:nvPr>
        </p:nvPicPr>
        <p:blipFill>
          <a:blip r:embed="rId2"/>
          <a:srcRect/>
          <a:stretch>
            <a:fillRect/>
          </a:stretch>
        </p:blipFill>
        <p:spPr bwMode="auto">
          <a:xfrm>
            <a:off x="1571604" y="0"/>
            <a:ext cx="6072230" cy="6858000"/>
          </a:xfrm>
          <a:prstGeom prst="rect">
            <a:avLst/>
          </a:prstGeom>
          <a:noFill/>
        </p:spPr>
      </p:pic>
      <p:sp>
        <p:nvSpPr>
          <p:cNvPr id="5" name="Rectangle 4"/>
          <p:cNvSpPr/>
          <p:nvPr/>
        </p:nvSpPr>
        <p:spPr>
          <a:xfrm>
            <a:off x="7643834" y="0"/>
            <a:ext cx="1500166" cy="6858000"/>
          </a:xfrm>
          <a:prstGeom prst="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57843"/>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482604">
                <a:tc gridSpan="3">
                  <a:txBody>
                    <a:bodyPr/>
                    <a:lstStyle/>
                    <a:p>
                      <a:r>
                        <a:rPr lang="en-GB" sz="2400" dirty="0"/>
                        <a:t>English Text: </a:t>
                      </a:r>
                      <a:r>
                        <a:rPr lang="en-GB" sz="2400" dirty="0" smtClean="0"/>
                        <a:t>Until</a:t>
                      </a:r>
                      <a:r>
                        <a:rPr lang="en-GB" sz="2400" baseline="0" dirty="0" smtClean="0"/>
                        <a:t> I Met Dudley</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061519">
                <a:tc>
                  <a:txBody>
                    <a:bodyPr/>
                    <a:lstStyle/>
                    <a:p>
                      <a:r>
                        <a:rPr lang="en-GB" sz="1200" u="sng" dirty="0"/>
                        <a:t>Lesson</a:t>
                      </a:r>
                      <a:r>
                        <a:rPr lang="en-GB" sz="1200" u="sng" baseline="0" dirty="0"/>
                        <a:t> 1:</a:t>
                      </a:r>
                    </a:p>
                    <a:p>
                      <a:pPr lvl="0"/>
                      <a:r>
                        <a:rPr lang="en-GB" sz="1200" u="sng" baseline="0" dirty="0"/>
                        <a:t>WOW</a:t>
                      </a:r>
                      <a:r>
                        <a:rPr lang="en-GB" sz="800" u="none" baseline="0" dirty="0" smtClean="0"/>
                        <a:t>: </a:t>
                      </a:r>
                      <a:r>
                        <a:rPr lang="en-GB" sz="800" u="none" kern="1200" baseline="0" dirty="0" smtClean="0">
                          <a:solidFill>
                            <a:schemeClr val="dk1"/>
                          </a:solidFill>
                          <a:latin typeface="+mn-lt"/>
                          <a:ea typeface="+mn-ea"/>
                          <a:cs typeface="+mn-cs"/>
                        </a:rPr>
                        <a:t>Read and discuss </a:t>
                      </a:r>
                      <a:r>
                        <a:rPr lang="en-GB" sz="800" b="1" kern="1200" dirty="0" smtClean="0">
                          <a:solidFill>
                            <a:schemeClr val="dk1"/>
                          </a:solidFill>
                          <a:latin typeface="+mn-lt"/>
                          <a:ea typeface="+mn-ea"/>
                          <a:cs typeface="+mn-cs"/>
                        </a:rPr>
                        <a:t>Before Dudley</a:t>
                      </a:r>
                      <a:r>
                        <a:rPr lang="en-GB" sz="800" i="1" kern="1200" dirty="0" smtClean="0">
                          <a:solidFill>
                            <a:schemeClr val="dk1"/>
                          </a:solidFill>
                          <a:latin typeface="+mn-lt"/>
                          <a:ea typeface="+mn-ea"/>
                          <a:cs typeface="+mn-cs"/>
                        </a:rPr>
                        <a:t>(see resources). </a:t>
                      </a:r>
                      <a:r>
                        <a:rPr lang="en-GB" sz="800" b="1" kern="1200" dirty="0" smtClean="0">
                          <a:solidFill>
                            <a:schemeClr val="dk1"/>
                          </a:solidFill>
                          <a:latin typeface="+mn-lt"/>
                          <a:ea typeface="+mn-ea"/>
                          <a:cs typeface="+mn-cs"/>
                        </a:rPr>
                        <a:t>E</a:t>
                      </a:r>
                      <a:r>
                        <a:rPr lang="en-GB" sz="800" kern="1200" dirty="0" smtClean="0">
                          <a:solidFill>
                            <a:schemeClr val="dk1"/>
                          </a:solidFill>
                          <a:latin typeface="+mn-lt"/>
                          <a:ea typeface="+mn-ea"/>
                          <a:cs typeface="+mn-cs"/>
                        </a:rPr>
                        <a:t>xplain the concept of the book </a:t>
                      </a:r>
                      <a:r>
                        <a:rPr lang="en-GB" sz="800" b="1" kern="1200" dirty="0" smtClean="0">
                          <a:solidFill>
                            <a:schemeClr val="dk1"/>
                          </a:solidFill>
                          <a:latin typeface="+mn-lt"/>
                          <a:ea typeface="+mn-ea"/>
                          <a:cs typeface="+mn-cs"/>
                        </a:rPr>
                        <a:t>Until I met Dudley </a:t>
                      </a:r>
                      <a:r>
                        <a:rPr lang="en-GB" sz="800" kern="1200" dirty="0" smtClean="0">
                          <a:solidFill>
                            <a:schemeClr val="dk1"/>
                          </a:solidFill>
                          <a:latin typeface="+mn-lt"/>
                          <a:ea typeface="+mn-ea"/>
                          <a:cs typeface="+mn-cs"/>
                        </a:rPr>
                        <a:t>  : a child comes up with fanciful explanations of how everyday objects work and then Dudley (a dog) explains how they actually work. Look at </a:t>
                      </a:r>
                      <a:r>
                        <a:rPr lang="en-GB" sz="800" b="1" kern="1200" dirty="0" smtClean="0">
                          <a:solidFill>
                            <a:schemeClr val="dk1"/>
                          </a:solidFill>
                          <a:latin typeface="+mn-lt"/>
                          <a:ea typeface="+mn-ea"/>
                          <a:cs typeface="+mn-cs"/>
                        </a:rPr>
                        <a:t>Dudley Extract 1</a:t>
                      </a:r>
                      <a:r>
                        <a:rPr lang="en-GB" sz="800" i="1" kern="1200" dirty="0" smtClean="0">
                          <a:solidFill>
                            <a:schemeClr val="dk1"/>
                          </a:solidFill>
                          <a:latin typeface="+mn-lt"/>
                          <a:ea typeface="+mn-ea"/>
                          <a:cs typeface="+mn-cs"/>
                        </a:rPr>
                        <a:t>(see resources). This is from the start of Dudley’s explanation.</a:t>
                      </a:r>
                      <a:r>
                        <a:rPr lang="en-GB" sz="800" kern="1200" dirty="0" smtClean="0">
                          <a:solidFill>
                            <a:schemeClr val="dk1"/>
                          </a:solidFill>
                          <a:latin typeface="+mn-lt"/>
                          <a:ea typeface="+mn-ea"/>
                          <a:cs typeface="+mn-cs"/>
                        </a:rPr>
                        <a:t>. Read the first paragraph. </a:t>
                      </a:r>
                      <a:r>
                        <a:rPr lang="en-GB" sz="800" i="1" kern="1200" dirty="0" smtClean="0">
                          <a:solidFill>
                            <a:schemeClr val="dk1"/>
                          </a:solidFill>
                          <a:latin typeface="+mn-lt"/>
                          <a:ea typeface="+mn-ea"/>
                          <a:cs typeface="+mn-cs"/>
                        </a:rPr>
                        <a:t>Which parts here are instructions? </a:t>
                      </a:r>
                      <a:r>
                        <a:rPr lang="en-GB" sz="800" kern="1200" dirty="0" smtClean="0">
                          <a:solidFill>
                            <a:schemeClr val="dk1"/>
                          </a:solidFill>
                          <a:latin typeface="+mn-lt"/>
                          <a:ea typeface="+mn-ea"/>
                          <a:cs typeface="+mn-cs"/>
                        </a:rPr>
                        <a:t>Explain that often we will find writing that mixes instruction and explanation. Read the second paragraph. </a:t>
                      </a:r>
                      <a:r>
                        <a:rPr lang="en-GB" sz="800" i="1" kern="1200" dirty="0" smtClean="0">
                          <a:solidFill>
                            <a:schemeClr val="dk1"/>
                          </a:solidFill>
                          <a:latin typeface="+mn-lt"/>
                          <a:ea typeface="+mn-ea"/>
                          <a:cs typeface="+mn-cs"/>
                        </a:rPr>
                        <a:t>What examples of informal language do you notice? (e.g. ZZZZZP) What example of technical vocabulary is there and how is it marked? (catch – in </a:t>
                      </a:r>
                      <a:r>
                        <a:rPr lang="en-GB" sz="800" b="1" i="1" kern="1200" dirty="0" smtClean="0">
                          <a:solidFill>
                            <a:schemeClr val="dk1"/>
                          </a:solidFill>
                          <a:latin typeface="+mn-lt"/>
                          <a:ea typeface="+mn-ea"/>
                          <a:cs typeface="+mn-cs"/>
                        </a:rPr>
                        <a:t>bold</a:t>
                      </a:r>
                      <a:r>
                        <a:rPr lang="en-GB" sz="800" i="1" kern="1200" dirty="0" smtClean="0">
                          <a:solidFill>
                            <a:schemeClr val="dk1"/>
                          </a:solidFill>
                          <a:latin typeface="+mn-lt"/>
                          <a:ea typeface="+mn-ea"/>
                          <a:cs typeface="+mn-cs"/>
                        </a:rPr>
                        <a:t>) What is the effect of mixing these two types of language?</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Work together to find </a:t>
                      </a:r>
                      <a:r>
                        <a:rPr lang="en-GB" sz="800" b="1" kern="1200" dirty="0" smtClean="0">
                          <a:solidFill>
                            <a:schemeClr val="dk1"/>
                          </a:solidFill>
                          <a:latin typeface="+mn-lt"/>
                          <a:ea typeface="+mn-ea"/>
                          <a:cs typeface="+mn-cs"/>
                        </a:rPr>
                        <a:t>Explanation Features</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in this short extract, annotating the text to show them</a:t>
                      </a:r>
                      <a:endParaRPr lang="en-GB" sz="800" u="none" baseline="0" dirty="0"/>
                    </a:p>
                    <a:p>
                      <a:r>
                        <a:rPr lang="en-GB" sz="1200" u="sng" baseline="0" dirty="0" err="1"/>
                        <a:t>Oracy</a:t>
                      </a:r>
                      <a:r>
                        <a:rPr lang="en-GB" sz="1200" u="sng" baseline="0" dirty="0" smtClean="0"/>
                        <a:t>: </a:t>
                      </a:r>
                      <a:r>
                        <a:rPr lang="en-GB" sz="800" u="none" baseline="0" dirty="0" smtClean="0"/>
                        <a:t>Partner work: Give reasons for their choices </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sng" dirty="0" smtClean="0"/>
                        <a:t>: </a:t>
                      </a:r>
                      <a:r>
                        <a:rPr lang="en-GB" sz="800" kern="1200" dirty="0" smtClean="0">
                          <a:solidFill>
                            <a:schemeClr val="dk1"/>
                          </a:solidFill>
                          <a:latin typeface="+mn-lt"/>
                          <a:ea typeface="+mn-ea"/>
                          <a:cs typeface="+mn-cs"/>
                        </a:rPr>
                        <a:t>Children work with their partner to read </a:t>
                      </a:r>
                      <a:r>
                        <a:rPr lang="en-GB" sz="800" b="1" kern="1200" dirty="0" smtClean="0">
                          <a:solidFill>
                            <a:schemeClr val="dk1"/>
                          </a:solidFill>
                          <a:latin typeface="+mn-lt"/>
                          <a:ea typeface="+mn-ea"/>
                          <a:cs typeface="+mn-cs"/>
                        </a:rPr>
                        <a:t>Dudley Extract 2</a:t>
                      </a:r>
                      <a:r>
                        <a:rPr lang="en-GB" sz="800" kern="1200" dirty="0" smtClean="0">
                          <a:solidFill>
                            <a:schemeClr val="dk1"/>
                          </a:solidFill>
                          <a:latin typeface="+mn-lt"/>
                          <a:ea typeface="+mn-ea"/>
                          <a:cs typeface="+mn-cs"/>
                        </a:rPr>
                        <a:t>. They use </a:t>
                      </a:r>
                      <a:r>
                        <a:rPr lang="en-GB" sz="800" b="1" kern="1200" dirty="0" smtClean="0">
                          <a:solidFill>
                            <a:schemeClr val="dk1"/>
                          </a:solidFill>
                          <a:latin typeface="+mn-lt"/>
                          <a:ea typeface="+mn-ea"/>
                          <a:cs typeface="+mn-cs"/>
                        </a:rPr>
                        <a:t>Explanation Features</a:t>
                      </a:r>
                      <a:r>
                        <a:rPr lang="en-GB" sz="800" kern="1200" dirty="0" smtClean="0">
                          <a:solidFill>
                            <a:schemeClr val="dk1"/>
                          </a:solidFill>
                          <a:latin typeface="+mn-lt"/>
                          <a:ea typeface="+mn-ea"/>
                          <a:cs typeface="+mn-cs"/>
                        </a:rPr>
                        <a:t>, annotating the text to show language and organisational features.</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  Vocabulary associated with explanations</a:t>
                      </a:r>
                      <a:endParaRPr lang="en-GB" sz="800" u="none" baseline="0" dirty="0"/>
                    </a:p>
                  </a:txBody>
                  <a:tcPr/>
                </a:tc>
                <a:tc>
                  <a:txBody>
                    <a:bodyPr/>
                    <a:lstStyle/>
                    <a:p>
                      <a:r>
                        <a:rPr lang="en-GB" sz="1200" u="sng" dirty="0"/>
                        <a:t>Lesson 2</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u="none" baseline="0" dirty="0" smtClean="0"/>
                        <a:t>Read </a:t>
                      </a:r>
                      <a:r>
                        <a:rPr lang="en-GB" sz="800" b="1" u="none" kern="1200" dirty="0" smtClean="0">
                          <a:solidFill>
                            <a:schemeClr val="dk1"/>
                          </a:solidFill>
                          <a:latin typeface="+mn-lt"/>
                          <a:ea typeface="+mn-ea"/>
                          <a:cs typeface="+mn-cs"/>
                        </a:rPr>
                        <a:t>Before </a:t>
                      </a:r>
                      <a:r>
                        <a:rPr lang="en-GB" sz="800" b="1" kern="1200" dirty="0" smtClean="0">
                          <a:solidFill>
                            <a:schemeClr val="dk1"/>
                          </a:solidFill>
                          <a:latin typeface="+mn-lt"/>
                          <a:ea typeface="+mn-ea"/>
                          <a:cs typeface="+mn-cs"/>
                        </a:rPr>
                        <a:t>Dudley</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Look closely at the first sentence and try to count the number of events in this one sentence. Map these into the </a:t>
                      </a:r>
                      <a:r>
                        <a:rPr lang="en-GB" sz="800" b="1" kern="1200" dirty="0" smtClean="0">
                          <a:solidFill>
                            <a:schemeClr val="dk1"/>
                          </a:solidFill>
                          <a:latin typeface="+mn-lt"/>
                          <a:ea typeface="+mn-ea"/>
                          <a:cs typeface="+mn-cs"/>
                        </a:rPr>
                        <a:t>Steps Diagram</a:t>
                      </a:r>
                      <a:r>
                        <a:rPr lang="en-GB" sz="800" i="1"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Look at how the sentence coordinates these five different steps, noticing the use of adverbials (e.g. ‘When you put’); the coordinating conjunction (‘into the toaster </a:t>
                      </a:r>
                      <a:r>
                        <a:rPr lang="en-GB" sz="800" u="sng" kern="1200" dirty="0" smtClean="0">
                          <a:solidFill>
                            <a:schemeClr val="dk1"/>
                          </a:solidFill>
                          <a:latin typeface="+mn-lt"/>
                          <a:ea typeface="+mn-ea"/>
                          <a:cs typeface="+mn-cs"/>
                        </a:rPr>
                        <a:t>and </a:t>
                      </a:r>
                      <a:r>
                        <a:rPr lang="en-GB" sz="800" kern="1200" dirty="0" smtClean="0">
                          <a:solidFill>
                            <a:schemeClr val="dk1"/>
                          </a:solidFill>
                          <a:latin typeface="+mn-lt"/>
                          <a:ea typeface="+mn-ea"/>
                          <a:cs typeface="+mn-cs"/>
                        </a:rPr>
                        <a:t>push the handle down’); the commas separating a clause (‘,an alarm goes off underground,’); the present participle (‘alerting’)  and the relative clause (‘who spring into action’). Work together to write a similar sentence about opening a door (e.g. </a:t>
                      </a:r>
                      <a:r>
                        <a:rPr lang="en-GB" sz="800" u="sng" kern="1200" dirty="0" smtClean="0">
                          <a:solidFill>
                            <a:schemeClr val="dk1"/>
                          </a:solidFill>
                          <a:latin typeface="+mn-lt"/>
                          <a:ea typeface="+mn-ea"/>
                          <a:cs typeface="+mn-cs"/>
                        </a:rPr>
                        <a:t>When</a:t>
                      </a:r>
                      <a:r>
                        <a:rPr lang="en-GB" sz="800" kern="1200" dirty="0" smtClean="0">
                          <a:solidFill>
                            <a:schemeClr val="dk1"/>
                          </a:solidFill>
                          <a:latin typeface="+mn-lt"/>
                          <a:ea typeface="+mn-ea"/>
                          <a:cs typeface="+mn-cs"/>
                        </a:rPr>
                        <a:t> you put the key in the lock </a:t>
                      </a:r>
                      <a:r>
                        <a:rPr lang="en-GB" sz="800" u="sng" kern="1200" dirty="0" smtClean="0">
                          <a:solidFill>
                            <a:schemeClr val="dk1"/>
                          </a:solidFill>
                          <a:latin typeface="+mn-lt"/>
                          <a:ea typeface="+mn-ea"/>
                          <a:cs typeface="+mn-cs"/>
                        </a:rPr>
                        <a:t>and </a:t>
                      </a:r>
                      <a:r>
                        <a:rPr lang="en-GB" sz="800" kern="1200" dirty="0" smtClean="0">
                          <a:solidFill>
                            <a:schemeClr val="dk1"/>
                          </a:solidFill>
                          <a:latin typeface="+mn-lt"/>
                          <a:ea typeface="+mn-ea"/>
                          <a:cs typeface="+mn-cs"/>
                        </a:rPr>
                        <a:t>turn it, an alarm goes off in the wall, warning the door fairies who spring into action). Ask children to work with their partner to write a similar sentence (for example: about opening your pencil case).</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Partner work: rehearse and compose sentences orally</a:t>
                      </a:r>
                      <a:endParaRPr lang="en-GB" sz="800" u="none" baseline="0" dirty="0"/>
                    </a:p>
                    <a:p>
                      <a:r>
                        <a:rPr lang="en-GB" sz="1200" u="sng" dirty="0"/>
                        <a:t>Mighty Write</a:t>
                      </a:r>
                      <a:r>
                        <a:rPr lang="en-GB" sz="1200" u="sng" dirty="0" smtClean="0"/>
                        <a:t>: </a:t>
                      </a:r>
                      <a:r>
                        <a:rPr lang="en-GB" sz="800" u="none" baseline="0" dirty="0" smtClean="0"/>
                        <a:t>Model then </a:t>
                      </a:r>
                      <a:r>
                        <a:rPr lang="en-GB" sz="800" u="none" baseline="0" dirty="0" err="1" smtClean="0"/>
                        <a:t>chn</a:t>
                      </a:r>
                      <a:r>
                        <a:rPr lang="en-GB" sz="800" u="none" baseline="0" dirty="0" smtClean="0"/>
                        <a:t> </a:t>
                      </a:r>
                      <a:r>
                        <a:rPr lang="en-GB" sz="800" u="none" kern="1200" baseline="0" dirty="0" smtClean="0">
                          <a:solidFill>
                            <a:schemeClr val="dk1"/>
                          </a:solidFill>
                          <a:latin typeface="+mn-lt"/>
                          <a:ea typeface="+mn-ea"/>
                          <a:cs typeface="+mn-cs"/>
                        </a:rPr>
                        <a:t>map on a step diagram and the write a </a:t>
                      </a:r>
                      <a:r>
                        <a:rPr lang="en-GB" sz="800" u="none" kern="1200" dirty="0" smtClean="0">
                          <a:solidFill>
                            <a:schemeClr val="dk1"/>
                          </a:solidFill>
                          <a:latin typeface="+mn-lt"/>
                          <a:ea typeface="+mn-ea"/>
                          <a:cs typeface="+mn-cs"/>
                        </a:rPr>
                        <a:t>single paragraph explanations of some of the everyday objects from </a:t>
                      </a:r>
                      <a:r>
                        <a:rPr lang="en-GB" sz="800" b="1" u="none" kern="1200" dirty="0" smtClean="0">
                          <a:solidFill>
                            <a:schemeClr val="dk1"/>
                          </a:solidFill>
                          <a:latin typeface="+mn-lt"/>
                          <a:ea typeface="+mn-ea"/>
                          <a:cs typeface="+mn-cs"/>
                        </a:rPr>
                        <a:t>Writing Ideas.</a:t>
                      </a:r>
                      <a:endParaRPr lang="en-GB" sz="800" u="none" dirty="0"/>
                    </a:p>
                    <a:p>
                      <a:pPr lvl="0"/>
                      <a:r>
                        <a:rPr lang="en-GB" sz="1200" u="sng" baseline="0" dirty="0" smtClean="0"/>
                        <a:t>Vocabulary:  </a:t>
                      </a:r>
                      <a:r>
                        <a:rPr lang="en-GB" sz="800" u="none" baseline="0" dirty="0" smtClean="0"/>
                        <a:t>Features: title  introduction  clear layout  bullet points  sub heading  diagrams  illustrations  technical  vocabulary  casual  language  passive verbs  formal  connectives   formal  register  closing sentence </a:t>
                      </a:r>
                      <a:endParaRPr lang="en-US" sz="800" u="none" kern="1200" dirty="0" smtClean="0">
                        <a:solidFill>
                          <a:schemeClr val="dk1"/>
                        </a:solidFill>
                        <a:latin typeface="+mn-lt"/>
                        <a:ea typeface="+mn-ea"/>
                        <a:cs typeface="+mn-cs"/>
                      </a:endParaRPr>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800" kern="1200" dirty="0" smtClean="0">
                          <a:solidFill>
                            <a:schemeClr val="dk1"/>
                          </a:solidFill>
                          <a:latin typeface="+mn-lt"/>
                          <a:ea typeface="+mn-ea"/>
                          <a:cs typeface="+mn-cs"/>
                        </a:rPr>
                        <a:t>Watch and </a:t>
                      </a:r>
                      <a:r>
                        <a:rPr lang="en-GB" sz="800" kern="1200" dirty="0" err="1" smtClean="0">
                          <a:solidFill>
                            <a:schemeClr val="dk1"/>
                          </a:solidFill>
                          <a:latin typeface="+mn-lt"/>
                          <a:ea typeface="+mn-ea"/>
                          <a:cs typeface="+mn-cs"/>
                        </a:rPr>
                        <a:t>discussthe</a:t>
                      </a:r>
                      <a:r>
                        <a:rPr lang="en-GB" sz="800" kern="1200" dirty="0" smtClean="0">
                          <a:solidFill>
                            <a:schemeClr val="dk1"/>
                          </a:solidFill>
                          <a:latin typeface="+mn-lt"/>
                          <a:ea typeface="+mn-ea"/>
                          <a:cs typeface="+mn-cs"/>
                        </a:rPr>
                        <a:t> video of </a:t>
                      </a:r>
                      <a:r>
                        <a:rPr lang="en-GB" sz="800" kern="1200" dirty="0" err="1" smtClean="0">
                          <a:solidFill>
                            <a:schemeClr val="dk1"/>
                          </a:solidFill>
                          <a:latin typeface="+mn-lt"/>
                          <a:ea typeface="+mn-ea"/>
                          <a:cs typeface="+mn-cs"/>
                        </a:rPr>
                        <a:t>FluTag</a:t>
                      </a:r>
                      <a:r>
                        <a:rPr lang="en-GB" sz="800" kern="1200" dirty="0" smtClean="0">
                          <a:solidFill>
                            <a:schemeClr val="dk1"/>
                          </a:solidFill>
                          <a:latin typeface="+mn-lt"/>
                          <a:ea typeface="+mn-ea"/>
                          <a:cs typeface="+mn-cs"/>
                        </a:rPr>
                        <a:t> (</a:t>
                      </a:r>
                      <a:r>
                        <a:rPr lang="en-GB" sz="800" u="sng" kern="1200" dirty="0" smtClean="0">
                          <a:solidFill>
                            <a:schemeClr val="dk1"/>
                          </a:solidFill>
                          <a:latin typeface="+mn-lt"/>
                          <a:ea typeface="+mn-ea"/>
                          <a:cs typeface="+mn-cs"/>
                          <a:hlinkClick r:id="rId2"/>
                        </a:rPr>
                        <a:t>https://www.youtube.com/watch?v=zehwQueoK3I</a:t>
                      </a:r>
                      <a:r>
                        <a:rPr lang="en-GB" sz="800" kern="1200" dirty="0" smtClean="0">
                          <a:solidFill>
                            <a:schemeClr val="dk1"/>
                          </a:solidFill>
                          <a:latin typeface="+mn-lt"/>
                          <a:ea typeface="+mn-ea"/>
                          <a:cs typeface="+mn-cs"/>
                        </a:rPr>
                        <a:t>) Read </a:t>
                      </a:r>
                      <a:r>
                        <a:rPr lang="en-GB" sz="800" b="1" kern="1200" dirty="0" err="1" smtClean="0">
                          <a:solidFill>
                            <a:schemeClr val="dk1"/>
                          </a:solidFill>
                          <a:latin typeface="+mn-lt"/>
                          <a:ea typeface="+mn-ea"/>
                          <a:cs typeface="+mn-cs"/>
                        </a:rPr>
                        <a:t>FluTag</a:t>
                      </a:r>
                      <a:r>
                        <a:rPr lang="en-GB" sz="800" b="1" kern="1200" dirty="0" smtClean="0">
                          <a:solidFill>
                            <a:schemeClr val="dk1"/>
                          </a:solidFill>
                          <a:latin typeface="+mn-lt"/>
                          <a:ea typeface="+mn-ea"/>
                          <a:cs typeface="+mn-cs"/>
                        </a:rPr>
                        <a:t> Explanation</a:t>
                      </a:r>
                      <a:r>
                        <a:rPr lang="en-GB" sz="800" i="1" kern="1200" dirty="0" smtClean="0">
                          <a:solidFill>
                            <a:schemeClr val="dk1"/>
                          </a:solidFill>
                          <a:latin typeface="+mn-lt"/>
                          <a:ea typeface="+mn-ea"/>
                          <a:cs typeface="+mn-cs"/>
                        </a:rPr>
                        <a:t>(see resources)</a:t>
                      </a:r>
                      <a:r>
                        <a:rPr lang="en-GB" sz="800" i="1" kern="1200" baseline="0" dirty="0" smtClean="0">
                          <a:solidFill>
                            <a:schemeClr val="dk1"/>
                          </a:solidFill>
                          <a:latin typeface="+mn-lt"/>
                          <a:ea typeface="+mn-ea"/>
                          <a:cs typeface="+mn-cs"/>
                        </a:rPr>
                        <a:t> C</a:t>
                      </a:r>
                      <a:r>
                        <a:rPr lang="en-GB" sz="800" kern="1200" dirty="0" smtClean="0">
                          <a:solidFill>
                            <a:schemeClr val="dk1"/>
                          </a:solidFill>
                          <a:latin typeface="+mn-lt"/>
                          <a:ea typeface="+mn-ea"/>
                          <a:cs typeface="+mn-cs"/>
                        </a:rPr>
                        <a:t>hildren work in pairs to highlight the punctuation in the writing. </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smtClean="0"/>
                        <a:t>: </a:t>
                      </a:r>
                      <a:r>
                        <a:rPr lang="en-GB" sz="800" u="none" kern="1200" baseline="0" dirty="0" smtClean="0">
                          <a:solidFill>
                            <a:schemeClr val="dk1"/>
                          </a:solidFill>
                          <a:latin typeface="+mn-lt"/>
                          <a:ea typeface="+mn-ea"/>
                          <a:cs typeface="+mn-cs"/>
                        </a:rPr>
                        <a:t>U</a:t>
                      </a:r>
                      <a:r>
                        <a:rPr lang="en-GB" sz="800" kern="1200" dirty="0" smtClean="0">
                          <a:solidFill>
                            <a:schemeClr val="dk1"/>
                          </a:solidFill>
                          <a:latin typeface="+mn-lt"/>
                          <a:ea typeface="+mn-ea"/>
                          <a:cs typeface="+mn-cs"/>
                        </a:rPr>
                        <a:t>se </a:t>
                      </a:r>
                      <a:r>
                        <a:rPr lang="en-GB" sz="800" b="1" kern="1200" dirty="0" smtClean="0">
                          <a:solidFill>
                            <a:schemeClr val="dk1"/>
                          </a:solidFill>
                          <a:latin typeface="+mn-lt"/>
                          <a:ea typeface="+mn-ea"/>
                          <a:cs typeface="+mn-cs"/>
                        </a:rPr>
                        <a:t>Punctuation PowerPoint</a:t>
                      </a:r>
                      <a:r>
                        <a:rPr lang="en-GB" sz="800" kern="1200" dirty="0" smtClean="0">
                          <a:solidFill>
                            <a:schemeClr val="dk1"/>
                          </a:solidFill>
                          <a:latin typeface="+mn-lt"/>
                          <a:ea typeface="+mn-ea"/>
                          <a:cs typeface="+mn-cs"/>
                        </a:rPr>
                        <a:t>, slides 1-4</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the use of semi-colons, colons and dashes to mark independent clauses.  Make sure children understand the difference between semi-colons and colons – colons link a clause that </a:t>
                      </a:r>
                      <a:r>
                        <a:rPr lang="en-GB" sz="800" u="sng" kern="1200" dirty="0" smtClean="0">
                          <a:solidFill>
                            <a:schemeClr val="dk1"/>
                          </a:solidFill>
                          <a:latin typeface="+mn-lt"/>
                          <a:ea typeface="+mn-ea"/>
                          <a:cs typeface="+mn-cs"/>
                        </a:rPr>
                        <a:t>expands </a:t>
                      </a:r>
                      <a:r>
                        <a:rPr lang="en-GB" sz="800" kern="1200" dirty="0" smtClean="0">
                          <a:solidFill>
                            <a:schemeClr val="dk1"/>
                          </a:solidFill>
                          <a:latin typeface="+mn-lt"/>
                          <a:ea typeface="+mn-ea"/>
                          <a:cs typeface="+mn-cs"/>
                        </a:rPr>
                        <a:t>the first part of the sentence – try replacing the colon with ‘because’.  Semi-colons link clauses that are of equal weight.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Discussion- give reasons for their opinions</a:t>
                      </a:r>
                      <a:endParaRPr lang="en-GB" sz="800" u="none" baseline="0" dirty="0"/>
                    </a:p>
                    <a:p>
                      <a:r>
                        <a:rPr lang="en-GB" sz="1200" u="sng" dirty="0"/>
                        <a:t>Mighty Write</a:t>
                      </a:r>
                      <a:r>
                        <a:rPr lang="en-GB" sz="1200" u="sng" dirty="0" smtClean="0"/>
                        <a:t>: </a:t>
                      </a:r>
                      <a:r>
                        <a:rPr lang="en-GB" sz="800" kern="1200" dirty="0" smtClean="0">
                          <a:solidFill>
                            <a:schemeClr val="dk1"/>
                          </a:solidFill>
                          <a:latin typeface="+mn-lt"/>
                          <a:ea typeface="+mn-ea"/>
                          <a:cs typeface="+mn-cs"/>
                        </a:rPr>
                        <a:t>Children complete the tasks on </a:t>
                      </a:r>
                      <a:r>
                        <a:rPr lang="en-GB" sz="800" b="1" kern="1200" dirty="0" smtClean="0">
                          <a:solidFill>
                            <a:schemeClr val="dk1"/>
                          </a:solidFill>
                          <a:latin typeface="+mn-lt"/>
                          <a:ea typeface="+mn-ea"/>
                          <a:cs typeface="+mn-cs"/>
                        </a:rPr>
                        <a:t>Using Semi-Colons, Colons and Dashes 1 or 2.</a:t>
                      </a:r>
                      <a:r>
                        <a:rPr lang="en-GB"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Children</a:t>
                      </a:r>
                      <a:r>
                        <a:rPr lang="en-GB" sz="800" kern="1200" baseline="0" dirty="0" smtClean="0">
                          <a:solidFill>
                            <a:schemeClr val="dk1"/>
                          </a:solidFill>
                          <a:latin typeface="+mn-lt"/>
                          <a:ea typeface="+mn-ea"/>
                          <a:cs typeface="+mn-cs"/>
                        </a:rPr>
                        <a:t> write</a:t>
                      </a:r>
                      <a:r>
                        <a:rPr lang="en-GB" sz="800" kern="1200" dirty="0" smtClean="0">
                          <a:solidFill>
                            <a:schemeClr val="dk1"/>
                          </a:solidFill>
                          <a:latin typeface="+mn-lt"/>
                          <a:ea typeface="+mn-ea"/>
                          <a:cs typeface="+mn-cs"/>
                        </a:rPr>
                        <a:t> their own two-clause sentences  about the </a:t>
                      </a:r>
                      <a:r>
                        <a:rPr lang="en-GB" sz="800" b="1" kern="1200" dirty="0" smtClean="0">
                          <a:solidFill>
                            <a:schemeClr val="dk1"/>
                          </a:solidFill>
                          <a:latin typeface="+mn-lt"/>
                          <a:ea typeface="+mn-ea"/>
                          <a:cs typeface="+mn-cs"/>
                        </a:rPr>
                        <a:t>Giant Flying Techno Badger</a:t>
                      </a:r>
                      <a:r>
                        <a:rPr lang="en-GB" sz="800" kern="1200" dirty="0" smtClean="0">
                          <a:solidFill>
                            <a:schemeClr val="dk1"/>
                          </a:solidFill>
                          <a:latin typeface="+mn-lt"/>
                          <a:ea typeface="+mn-ea"/>
                          <a:cs typeface="+mn-cs"/>
                        </a:rPr>
                        <a:t> design</a:t>
                      </a:r>
                      <a:r>
                        <a:rPr lang="en-GB" sz="800" kern="1200" baseline="0" dirty="0" smtClean="0">
                          <a:solidFill>
                            <a:schemeClr val="dk1"/>
                          </a:solidFill>
                          <a:latin typeface="+mn-lt"/>
                          <a:ea typeface="+mn-ea"/>
                          <a:cs typeface="+mn-cs"/>
                        </a:rPr>
                        <a:t> using semi-colons and colons. </a:t>
                      </a:r>
                      <a:endParaRPr lang="en-GB" sz="800" u="none" dirty="0"/>
                    </a:p>
                    <a:p>
                      <a:pPr lvl="0"/>
                      <a:r>
                        <a:rPr lang="en-GB" sz="1200" u="sng" baseline="0" dirty="0" smtClean="0"/>
                        <a:t>Vocabulary: </a:t>
                      </a:r>
                      <a:r>
                        <a:rPr lang="en-GB" sz="800" u="none" baseline="0" dirty="0" smtClean="0"/>
                        <a:t>competitors  criteria  according  creativity  limited  ultimately  pier  value  launched  rarely  original  format</a:t>
                      </a:r>
                      <a:endParaRPr lang="en-US" sz="800" u="none"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a:p>
                  </a:txBody>
                  <a:tcPr/>
                </a:tc>
                <a:extLst>
                  <a:ext uri="{0D108BD9-81ED-4DB2-BD59-A6C34878D82A}">
                    <a16:rowId xmlns:a16="http://schemas.microsoft.com/office/drawing/2014/main" xmlns="" val="10001"/>
                  </a:ext>
                </a:extLst>
              </a:tr>
              <a:tr h="33138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u="sng" kern="1200" baseline="0" dirty="0" smtClean="0">
                          <a:solidFill>
                            <a:schemeClr val="dk1"/>
                          </a:solidFill>
                          <a:latin typeface="+mn-lt"/>
                          <a:ea typeface="+mn-ea"/>
                          <a:cs typeface="+mn-cs"/>
                        </a:rPr>
                        <a:t>R</a:t>
                      </a:r>
                      <a:r>
                        <a:rPr lang="en-GB" sz="800" kern="1200" dirty="0" smtClean="0">
                          <a:solidFill>
                            <a:schemeClr val="dk1"/>
                          </a:solidFill>
                          <a:latin typeface="+mn-lt"/>
                          <a:ea typeface="+mn-ea"/>
                          <a:cs typeface="+mn-cs"/>
                        </a:rPr>
                        <a:t>ead  and discuss </a:t>
                      </a:r>
                      <a:r>
                        <a:rPr lang="en-GB" sz="800" b="1" kern="1200" dirty="0" smtClean="0">
                          <a:solidFill>
                            <a:schemeClr val="dk1"/>
                          </a:solidFill>
                          <a:latin typeface="+mn-lt"/>
                          <a:ea typeface="+mn-ea"/>
                          <a:cs typeface="+mn-cs"/>
                        </a:rPr>
                        <a:t>Terms of Participation 1</a:t>
                      </a:r>
                      <a:r>
                        <a:rPr lang="en-GB" sz="800" i="1" kern="1200" dirty="0" smtClean="0">
                          <a:solidFill>
                            <a:schemeClr val="dk1"/>
                          </a:solidFill>
                          <a:latin typeface="+mn-lt"/>
                          <a:ea typeface="+mn-ea"/>
                          <a:cs typeface="+mn-cs"/>
                        </a:rPr>
                        <a:t>(see resources). What do you think this piece of text is about? (It explains the rules for </a:t>
                      </a:r>
                      <a:r>
                        <a:rPr lang="en-GB" sz="800" i="1" kern="1200" dirty="0" err="1" smtClean="0">
                          <a:solidFill>
                            <a:schemeClr val="dk1"/>
                          </a:solidFill>
                          <a:latin typeface="+mn-lt"/>
                          <a:ea typeface="+mn-ea"/>
                          <a:cs typeface="+mn-cs"/>
                        </a:rPr>
                        <a:t>Flutag</a:t>
                      </a:r>
                      <a:r>
                        <a:rPr lang="en-GB" sz="800" i="1" kern="1200" dirty="0" smtClean="0">
                          <a:solidFill>
                            <a:schemeClr val="dk1"/>
                          </a:solidFill>
                          <a:latin typeface="+mn-lt"/>
                          <a:ea typeface="+mn-ea"/>
                          <a:cs typeface="+mn-cs"/>
                        </a:rPr>
                        <a:t>) Discuss</a:t>
                      </a:r>
                      <a:r>
                        <a:rPr lang="en-GB" sz="800" kern="1200" dirty="0" smtClean="0">
                          <a:solidFill>
                            <a:schemeClr val="dk1"/>
                          </a:solidFill>
                          <a:latin typeface="+mn-lt"/>
                          <a:ea typeface="+mn-ea"/>
                          <a:cs typeface="+mn-cs"/>
                        </a:rPr>
                        <a:t> how colons and semi-colons </a:t>
                      </a:r>
                      <a:r>
                        <a:rPr lang="en-GB" sz="800" kern="1200" baseline="0" dirty="0" smtClean="0">
                          <a:solidFill>
                            <a:schemeClr val="dk1"/>
                          </a:solidFill>
                          <a:latin typeface="+mn-lt"/>
                          <a:ea typeface="+mn-ea"/>
                          <a:cs typeface="+mn-cs"/>
                        </a:rPr>
                        <a:t> are </a:t>
                      </a:r>
                      <a:r>
                        <a:rPr lang="en-GB" sz="800" kern="1200" dirty="0" smtClean="0">
                          <a:solidFill>
                            <a:schemeClr val="dk1"/>
                          </a:solidFill>
                          <a:latin typeface="+mn-lt"/>
                          <a:ea typeface="+mn-ea"/>
                          <a:cs typeface="+mn-cs"/>
                        </a:rPr>
                        <a:t>used . Look together at </a:t>
                      </a:r>
                      <a:r>
                        <a:rPr lang="en-GB" sz="800" b="1" kern="1200" dirty="0" smtClean="0">
                          <a:solidFill>
                            <a:schemeClr val="dk1"/>
                          </a:solidFill>
                          <a:latin typeface="+mn-lt"/>
                          <a:ea typeface="+mn-ea"/>
                          <a:cs typeface="+mn-cs"/>
                        </a:rPr>
                        <a:t>Crazy Competitions</a:t>
                      </a:r>
                      <a:r>
                        <a:rPr lang="en-GB" sz="800" kern="1200" dirty="0" smtClean="0">
                          <a:solidFill>
                            <a:schemeClr val="dk1"/>
                          </a:solidFill>
                          <a:latin typeface="+mn-lt"/>
                          <a:ea typeface="+mn-ea"/>
                          <a:cs typeface="+mn-cs"/>
                        </a:rPr>
                        <a:t> (see resources). Children imagine what types of rules these competitions might have.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Punctuation PowerPoint, </a:t>
                      </a:r>
                      <a:r>
                        <a:rPr lang="en-GB" sz="800" kern="1200" dirty="0" smtClean="0">
                          <a:solidFill>
                            <a:schemeClr val="dk1"/>
                          </a:solidFill>
                          <a:latin typeface="+mn-lt"/>
                          <a:ea typeface="+mn-ea"/>
                          <a:cs typeface="+mn-cs"/>
                        </a:rPr>
                        <a:t>slides 5 and 6</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the use of colons and semi-colons in lists. Come back to the text and see how this writing has a colon, following an independent clause, introducing a list of items that are separated by semi-colons. Use </a:t>
                      </a:r>
                      <a:r>
                        <a:rPr lang="en-GB" sz="800" b="1" kern="1200" dirty="0" smtClean="0">
                          <a:solidFill>
                            <a:schemeClr val="dk1"/>
                          </a:solidFill>
                          <a:latin typeface="+mn-lt"/>
                          <a:ea typeface="+mn-ea"/>
                          <a:cs typeface="+mn-cs"/>
                        </a:rPr>
                        <a:t>Punctuation PowerPoint</a:t>
                      </a:r>
                      <a:r>
                        <a:rPr lang="en-GB" sz="800" kern="1200" dirty="0" smtClean="0">
                          <a:solidFill>
                            <a:schemeClr val="dk1"/>
                          </a:solidFill>
                          <a:latin typeface="+mn-lt"/>
                          <a:ea typeface="+mn-ea"/>
                          <a:cs typeface="+mn-cs"/>
                        </a:rPr>
                        <a:t>, slides 7-9</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about Bullet Points, explaining that this is a particular way of presenting a list</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Partner work: rehearse and compose sentences orally</a:t>
                      </a:r>
                      <a:endParaRPr lang="en-GB" sz="800" u="none" baseline="0" dirty="0"/>
                    </a:p>
                    <a:p>
                      <a:r>
                        <a:rPr lang="en-GB" sz="1200" u="sng" dirty="0"/>
                        <a:t>Mighty Write</a:t>
                      </a:r>
                      <a:r>
                        <a:rPr lang="en-GB" sz="1200" u="sng"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Beard and Moustache Championship rules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model how this can be turned into a list in the same pattern as </a:t>
                      </a:r>
                      <a:r>
                        <a:rPr lang="en-GB" sz="800" b="1" kern="1200" dirty="0" smtClean="0">
                          <a:solidFill>
                            <a:schemeClr val="dk1"/>
                          </a:solidFill>
                          <a:latin typeface="+mn-lt"/>
                          <a:ea typeface="+mn-ea"/>
                          <a:cs typeface="+mn-cs"/>
                        </a:rPr>
                        <a:t>Terms of Participation.</a:t>
                      </a:r>
                      <a:r>
                        <a:rPr lang="en-GB"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Children choose competitions and write the rules as single sentences using a colon to introduce the list and semi-colons to separate items. </a:t>
                      </a:r>
                      <a:endParaRPr lang="en-GB" sz="800"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craft  maximum pyrotechnics  permitted exception  dozen  deducted  duration  remove  necessary  </a:t>
                      </a:r>
                      <a:endParaRPr lang="en-US" sz="800" u="none"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r>
                        <a:rPr lang="en-GB" sz="1200" u="sng" dirty="0"/>
                        <a:t>Lesson 5</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800" u="none"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Headlines</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and ask children to read it to themselves and then with a partner. Ask if they can find different ways that these headlines can be read, modelling this for them if necessary (e.g. the toe wrestling champion, or a toe-wrestling champion; six year-old children or six-year-old children…)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a:t>
                      </a:r>
                      <a:r>
                        <a:rPr lang="en-GB" sz="800" b="1" kern="1200" dirty="0" smtClean="0">
                          <a:solidFill>
                            <a:schemeClr val="dk1"/>
                          </a:solidFill>
                          <a:latin typeface="+mn-lt"/>
                          <a:ea typeface="+mn-ea"/>
                          <a:cs typeface="+mn-cs"/>
                        </a:rPr>
                        <a:t> Punctuation PowerPoint</a:t>
                      </a:r>
                      <a:r>
                        <a:rPr lang="en-GB" sz="800" kern="1200" dirty="0" smtClean="0">
                          <a:solidFill>
                            <a:schemeClr val="dk1"/>
                          </a:solidFill>
                          <a:latin typeface="+mn-lt"/>
                          <a:ea typeface="+mn-ea"/>
                          <a:cs typeface="+mn-cs"/>
                        </a:rPr>
                        <a:t>, slide 10 (see resources) to teach how hyphens can be used to avoid ambiguity.</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aloud to a partner</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individually to add hyphens to the sentences on </a:t>
                      </a:r>
                      <a:r>
                        <a:rPr lang="en-GB" sz="800" b="1" kern="1200" dirty="0" smtClean="0">
                          <a:solidFill>
                            <a:schemeClr val="dk1"/>
                          </a:solidFill>
                          <a:latin typeface="+mn-lt"/>
                          <a:ea typeface="+mn-ea"/>
                          <a:cs typeface="+mn-cs"/>
                        </a:rPr>
                        <a:t>Hyphens. </a:t>
                      </a:r>
                      <a:r>
                        <a:rPr lang="en-GB" sz="800" kern="1200" dirty="0" smtClean="0">
                          <a:solidFill>
                            <a:schemeClr val="dk1"/>
                          </a:solidFill>
                          <a:latin typeface="+mn-lt"/>
                          <a:ea typeface="+mn-ea"/>
                          <a:cs typeface="+mn-cs"/>
                        </a:rPr>
                        <a:t>They compare their answers with their partner, discussing any differences.</a:t>
                      </a:r>
                      <a:r>
                        <a:rPr lang="en-US" sz="800" kern="1200" dirty="0" smtClean="0">
                          <a:solidFill>
                            <a:schemeClr val="dk1"/>
                          </a:solidFill>
                          <a:latin typeface="+mn-lt"/>
                          <a:ea typeface="+mn-ea"/>
                          <a:cs typeface="+mn-cs"/>
                        </a:rPr>
                        <a:t>S</a:t>
                      </a:r>
                      <a:r>
                        <a:rPr lang="en-GB" sz="800" kern="1200" dirty="0" err="1" smtClean="0">
                          <a:solidFill>
                            <a:schemeClr val="dk1"/>
                          </a:solidFill>
                          <a:latin typeface="+mn-lt"/>
                          <a:ea typeface="+mn-ea"/>
                          <a:cs typeface="+mn-cs"/>
                        </a:rPr>
                        <a:t>earch</a:t>
                      </a:r>
                      <a:r>
                        <a:rPr lang="en-GB" sz="800" kern="1200" dirty="0" smtClean="0">
                          <a:solidFill>
                            <a:schemeClr val="dk1"/>
                          </a:solidFill>
                          <a:latin typeface="+mn-lt"/>
                          <a:ea typeface="+mn-ea"/>
                          <a:cs typeface="+mn-cs"/>
                        </a:rPr>
                        <a:t> non-fiction books, for examples of hyphens and for examples of punctuation from Day 1 and Day 2 as well. Write and illustrate their own examples of possible ambiguities when hyphens are missing.</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examples of  hyphenated words</a:t>
                      </a:r>
                      <a:endParaRPr lang="en-GB" sz="800" u="none" dirty="0"/>
                    </a:p>
                  </a:txBody>
                  <a:tcPr/>
                </a:tc>
                <a:tc>
                  <a:txBody>
                    <a:bodyPr/>
                    <a:lstStyle/>
                    <a:p>
                      <a:r>
                        <a:rPr lang="en-GB" sz="1200" u="sng" dirty="0"/>
                        <a:t>Lesson 6</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read </a:t>
                      </a:r>
                      <a:r>
                        <a:rPr lang="en-GB" sz="800" b="1" kern="1200" dirty="0" smtClean="0">
                          <a:solidFill>
                            <a:schemeClr val="dk1"/>
                          </a:solidFill>
                          <a:latin typeface="+mn-lt"/>
                          <a:ea typeface="+mn-ea"/>
                          <a:cs typeface="+mn-cs"/>
                        </a:rPr>
                        <a:t>Richard Platt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Explain that we are going to learn about the process that Richard Platt uses when he writes an information book.</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Cohesive Devices PowerPoint</a:t>
                      </a:r>
                      <a:r>
                        <a:rPr lang="en-GB" sz="800" kern="1200" dirty="0" smtClean="0">
                          <a:solidFill>
                            <a:schemeClr val="dk1"/>
                          </a:solidFill>
                          <a:latin typeface="+mn-lt"/>
                          <a:ea typeface="+mn-ea"/>
                          <a:cs typeface="+mn-cs"/>
                        </a:rPr>
                        <a:t>, slides 1-8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to show the stages that Richard Platt goes through. </a:t>
                      </a:r>
                      <a:r>
                        <a:rPr lang="en-GB" sz="800" i="1" kern="1200" dirty="0" smtClean="0">
                          <a:solidFill>
                            <a:schemeClr val="dk1"/>
                          </a:solidFill>
                          <a:latin typeface="+mn-lt"/>
                          <a:ea typeface="+mn-ea"/>
                          <a:cs typeface="+mn-cs"/>
                        </a:rPr>
                        <a:t>What do you think he means by ‘divide into chunks’? Why is it important that each double-page spread in the book is about the same subject?</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Give reasons for their judgements</a:t>
                      </a:r>
                      <a:endParaRPr lang="en-GB" sz="800" u="none" baseline="0" dirty="0"/>
                    </a:p>
                    <a:p>
                      <a:pPr lvl="0"/>
                      <a:r>
                        <a:rPr lang="en-GB" sz="1200" u="sng" dirty="0" smtClean="0"/>
                        <a:t>Mighty</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Children work together to read the captions. They cut them out and decide which category to put them.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compare their decisions with another group or pair of children, identifying captions that could be placed in more than one category.  </a:t>
                      </a:r>
                      <a:endParaRPr lang="en-US" sz="800" kern="1200" dirty="0" smtClean="0">
                        <a:solidFill>
                          <a:schemeClr val="dk1"/>
                        </a:solidFill>
                        <a:latin typeface="+mn-lt"/>
                        <a:ea typeface="+mn-ea"/>
                        <a:cs typeface="+mn-cs"/>
                      </a:endParaRPr>
                    </a:p>
                    <a:p>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published  illustrated  shortlist  corporate  interpretation  preserves  provides  skinning  network  guardians  sacred</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5552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79524">
                <a:tc gridSpan="3">
                  <a:txBody>
                    <a:bodyPr/>
                    <a:lstStyle/>
                    <a:p>
                      <a:r>
                        <a:rPr lang="en-GB" sz="2400" dirty="0"/>
                        <a:t>English Text: </a:t>
                      </a:r>
                      <a:r>
                        <a:rPr lang="en-GB" sz="2400" dirty="0" smtClean="0"/>
                        <a:t>Explanations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smtClean="0"/>
                        <a:t>Intro </a:t>
                      </a:r>
                      <a:r>
                        <a:rPr lang="en-GB" sz="800" u="none" baseline="0" dirty="0" smtClean="0"/>
                        <a:t>: </a:t>
                      </a:r>
                      <a:r>
                        <a:rPr lang="en-GB" sz="800" u="none" kern="1200" baseline="0" dirty="0" smtClean="0">
                          <a:solidFill>
                            <a:schemeClr val="dk1"/>
                          </a:solidFill>
                          <a:latin typeface="+mn-lt"/>
                          <a:ea typeface="+mn-ea"/>
                          <a:cs typeface="+mn-cs"/>
                        </a:rPr>
                        <a:t>R</a:t>
                      </a:r>
                      <a:r>
                        <a:rPr lang="en-GB" sz="800" kern="1200" dirty="0" smtClean="0">
                          <a:solidFill>
                            <a:schemeClr val="dk1"/>
                          </a:solidFill>
                          <a:latin typeface="+mn-lt"/>
                          <a:ea typeface="+mn-ea"/>
                          <a:cs typeface="+mn-cs"/>
                        </a:rPr>
                        <a:t>ead </a:t>
                      </a:r>
                      <a:r>
                        <a:rPr lang="en-GB" sz="800" b="1" kern="1200" dirty="0" smtClean="0">
                          <a:solidFill>
                            <a:schemeClr val="dk1"/>
                          </a:solidFill>
                          <a:latin typeface="+mn-lt"/>
                          <a:ea typeface="+mn-ea"/>
                          <a:cs typeface="+mn-cs"/>
                        </a:rPr>
                        <a:t>The Water</a:t>
                      </a:r>
                      <a:r>
                        <a:rPr lang="en-GB" sz="800" i="1" kern="1200" dirty="0" smtClean="0">
                          <a:solidFill>
                            <a:schemeClr val="dk1"/>
                          </a:solidFill>
                          <a:latin typeface="+mn-lt"/>
                          <a:ea typeface="+mn-ea"/>
                          <a:cs typeface="+mn-cs"/>
                        </a:rPr>
                        <a:t>(see resources). Although this is set out like a paragraph and although all the information is to do with the same subject, it does not flow properly yet.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Green Island Home</a:t>
                      </a:r>
                      <a:r>
                        <a:rPr lang="en-GB" sz="800" kern="1200" dirty="0" smtClean="0">
                          <a:solidFill>
                            <a:schemeClr val="dk1"/>
                          </a:solidFill>
                          <a:latin typeface="+mn-lt"/>
                          <a:ea typeface="+mn-ea"/>
                          <a:cs typeface="+mn-cs"/>
                        </a:rPr>
                        <a:t> (see resources). Explain that these are paragraphs that Richard Platt wrote and that they flow much better. </a:t>
                      </a:r>
                      <a:r>
                        <a:rPr lang="en-GB" sz="800" i="1" kern="1200" dirty="0" smtClean="0">
                          <a:solidFill>
                            <a:schemeClr val="dk1"/>
                          </a:solidFill>
                          <a:latin typeface="+mn-lt"/>
                          <a:ea typeface="+mn-ea"/>
                          <a:cs typeface="+mn-cs"/>
                        </a:rPr>
                        <a:t>They are much more cohesive. </a:t>
                      </a:r>
                      <a:r>
                        <a:rPr lang="en-GB" sz="800" kern="1200" dirty="0" smtClean="0">
                          <a:solidFill>
                            <a:schemeClr val="dk1"/>
                          </a:solidFill>
                          <a:latin typeface="+mn-lt"/>
                          <a:ea typeface="+mn-ea"/>
                          <a:cs typeface="+mn-cs"/>
                        </a:rPr>
                        <a:t>Give out one copy of Green Island Home.</a:t>
                      </a:r>
                      <a:r>
                        <a:rPr lang="en-GB" sz="800" kern="1200" baseline="0" dirty="0" smtClean="0">
                          <a:solidFill>
                            <a:schemeClr val="dk1"/>
                          </a:solidFill>
                          <a:latin typeface="+mn-lt"/>
                          <a:ea typeface="+mn-ea"/>
                          <a:cs typeface="+mn-cs"/>
                        </a:rPr>
                        <a:t> Discuss</a:t>
                      </a:r>
                      <a:r>
                        <a:rPr lang="en-GB" sz="800" kern="1200" dirty="0" smtClean="0">
                          <a:solidFill>
                            <a:schemeClr val="dk1"/>
                          </a:solidFill>
                          <a:latin typeface="+mn-lt"/>
                          <a:ea typeface="+mn-ea"/>
                          <a:cs typeface="+mn-cs"/>
                        </a:rPr>
                        <a:t> cohesive devices in</a:t>
                      </a:r>
                      <a:r>
                        <a:rPr lang="en-GB" sz="800" kern="1200" baseline="0" dirty="0" smtClean="0">
                          <a:solidFill>
                            <a:schemeClr val="dk1"/>
                          </a:solidFill>
                          <a:latin typeface="+mn-lt"/>
                          <a:ea typeface="+mn-ea"/>
                          <a:cs typeface="+mn-cs"/>
                        </a:rPr>
                        <a:t> text.</a:t>
                      </a:r>
                      <a:r>
                        <a:rPr lang="en-GB" sz="800" kern="1200" dirty="0" smtClean="0">
                          <a:solidFill>
                            <a:schemeClr val="dk1"/>
                          </a:solidFill>
                          <a:latin typeface="+mn-lt"/>
                          <a:ea typeface="+mn-ea"/>
                          <a:cs typeface="+mn-cs"/>
                        </a:rPr>
                        <a:t> Take feedback, using this as an opportunity to check their current understanding.</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Cohesive Devices PowerPoint</a:t>
                      </a:r>
                      <a:r>
                        <a:rPr lang="en-GB" sz="800" kern="1200" dirty="0" smtClean="0">
                          <a:solidFill>
                            <a:schemeClr val="dk1"/>
                          </a:solidFill>
                          <a:latin typeface="+mn-lt"/>
                          <a:ea typeface="+mn-ea"/>
                          <a:cs typeface="+mn-cs"/>
                        </a:rPr>
                        <a:t>, slides 9-18</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to teach about five cohesive devices. Children use their copies of </a:t>
                      </a:r>
                      <a:r>
                        <a:rPr lang="en-GB" sz="800" b="1" kern="1200" dirty="0" smtClean="0">
                          <a:solidFill>
                            <a:schemeClr val="dk1"/>
                          </a:solidFill>
                          <a:latin typeface="+mn-lt"/>
                          <a:ea typeface="+mn-ea"/>
                          <a:cs typeface="+mn-cs"/>
                        </a:rPr>
                        <a:t>Green Island Home</a:t>
                      </a:r>
                      <a:r>
                        <a:rPr lang="en-GB" sz="800" kern="1200" dirty="0" smtClean="0">
                          <a:solidFill>
                            <a:schemeClr val="dk1"/>
                          </a:solidFill>
                          <a:latin typeface="+mn-lt"/>
                          <a:ea typeface="+mn-ea"/>
                          <a:cs typeface="+mn-cs"/>
                        </a:rPr>
                        <a:t> throughout this presentation.  Display </a:t>
                      </a:r>
                      <a:r>
                        <a:rPr lang="en-GB" sz="800" b="1" kern="1200" dirty="0" smtClean="0">
                          <a:solidFill>
                            <a:schemeClr val="dk1"/>
                          </a:solidFill>
                          <a:latin typeface="+mn-lt"/>
                          <a:ea typeface="+mn-ea"/>
                          <a:cs typeface="+mn-cs"/>
                        </a:rPr>
                        <a:t>Five Cohesive Devices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as a summary.</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Give reasons for their choices</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a:t>
                      </a:r>
                      <a:r>
                        <a:rPr lang="en-GB" sz="1200" u="sng" dirty="0"/>
                        <a:t>Write</a:t>
                      </a:r>
                      <a:r>
                        <a:rPr lang="en-GB" sz="1200" u="sng" dirty="0" smtClean="0"/>
                        <a:t>: </a:t>
                      </a:r>
                      <a:r>
                        <a:rPr lang="en-GB" sz="800" u="sng" kern="1200" dirty="0" smtClean="0">
                          <a:solidFill>
                            <a:schemeClr val="dk1"/>
                          </a:solidFill>
                          <a:latin typeface="+mn-lt"/>
                          <a:ea typeface="+mn-ea"/>
                          <a:cs typeface="+mn-cs"/>
                        </a:rPr>
                        <a:t>M</a:t>
                      </a:r>
                      <a:r>
                        <a:rPr lang="en-GB" sz="800" kern="1200" dirty="0" smtClean="0">
                          <a:solidFill>
                            <a:schemeClr val="dk1"/>
                          </a:solidFill>
                          <a:latin typeface="+mn-lt"/>
                          <a:ea typeface="+mn-ea"/>
                          <a:cs typeface="+mn-cs"/>
                        </a:rPr>
                        <a:t>odel how to turn </a:t>
                      </a:r>
                      <a:r>
                        <a:rPr lang="en-GB" sz="800" b="1" kern="1200" dirty="0" smtClean="0">
                          <a:solidFill>
                            <a:schemeClr val="dk1"/>
                          </a:solidFill>
                          <a:latin typeface="+mn-lt"/>
                          <a:ea typeface="+mn-ea"/>
                          <a:cs typeface="+mn-cs"/>
                        </a:rPr>
                        <a:t>The</a:t>
                      </a:r>
                      <a:r>
                        <a:rPr lang="en-GB" sz="800" b="1" kern="1200" baseline="0" dirty="0" smtClean="0">
                          <a:solidFill>
                            <a:schemeClr val="dk1"/>
                          </a:solidFill>
                          <a:latin typeface="+mn-lt"/>
                          <a:ea typeface="+mn-ea"/>
                          <a:cs typeface="+mn-cs"/>
                        </a:rPr>
                        <a:t> Water </a:t>
                      </a:r>
                      <a:r>
                        <a:rPr lang="en-GB" sz="800" kern="1200" dirty="0" smtClean="0">
                          <a:solidFill>
                            <a:schemeClr val="dk1"/>
                          </a:solidFill>
                          <a:latin typeface="+mn-lt"/>
                          <a:ea typeface="+mn-ea"/>
                          <a:cs typeface="+mn-cs"/>
                        </a:rPr>
                        <a:t>into a cohesive paragraph. Think about changing the order that information is giving, re-structuring sentences, adding sentences and using any of the five cohesive devices. Children use the grouped captions from Day 6 to write cohesive paragraphs. They re-order the information, add new sentences, change sentences and choose from the five cohesive devices.</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 skinning  harbour  creek  community  rich  scoop  network    preserves  </a:t>
                      </a:r>
                      <a:endParaRPr lang="en-GB" sz="800" u="none" baseline="0" dirty="0"/>
                    </a:p>
                  </a:txBody>
                  <a:tcPr/>
                </a:tc>
                <a:tc>
                  <a:txBody>
                    <a:bodyPr/>
                    <a:lstStyle/>
                    <a:p>
                      <a:r>
                        <a:rPr lang="en-GB" sz="1200" u="sng" dirty="0"/>
                        <a:t>Lesson </a:t>
                      </a:r>
                      <a:r>
                        <a:rPr lang="en-GB" sz="1200" u="sng" dirty="0" smtClean="0"/>
                        <a:t>8</a:t>
                      </a:r>
                      <a:r>
                        <a:rPr lang="en-GB" sz="1200" dirty="0" smtClean="0"/>
                        <a:t>:</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Play ‘Pass it on’ with a set of illustrated information books. Give each pair of children a book and ask them to choose a page and then to identify the layout devices used on it. They explain these to another pair of children, listen to theirs and then swap their book with them. Keep playing until children have seen at least five sets of books. </a:t>
                      </a:r>
                      <a:endParaRPr lang="en-US" sz="800" kern="1200" dirty="0" smtClean="0">
                        <a:solidFill>
                          <a:schemeClr val="dk1"/>
                        </a:solidFill>
                        <a:latin typeface="+mn-lt"/>
                        <a:ea typeface="+mn-ea"/>
                        <a:cs typeface="+mn-cs"/>
                      </a:endParaRPr>
                    </a:p>
                    <a:p>
                      <a:pPr lvl="0"/>
                      <a:r>
                        <a:rPr lang="en-GB" sz="1200" u="sng" baseline="0" dirty="0" smtClean="0"/>
                        <a:t>Grammar</a:t>
                      </a:r>
                      <a:r>
                        <a:rPr lang="en-GB" sz="800" u="none" baseline="0" dirty="0" smtClean="0"/>
                        <a:t>: </a:t>
                      </a:r>
                      <a:r>
                        <a:rPr lang="en-GB" sz="800" kern="1200" dirty="0" smtClean="0">
                          <a:solidFill>
                            <a:schemeClr val="dk1"/>
                          </a:solidFill>
                          <a:latin typeface="+mn-lt"/>
                          <a:ea typeface="+mn-ea"/>
                          <a:cs typeface="+mn-cs"/>
                        </a:rPr>
                        <a:t>Display slide 6 of </a:t>
                      </a:r>
                      <a:r>
                        <a:rPr lang="en-GB" sz="800" b="1" kern="1200" dirty="0" smtClean="0">
                          <a:solidFill>
                            <a:schemeClr val="dk1"/>
                          </a:solidFill>
                          <a:latin typeface="+mn-lt"/>
                          <a:ea typeface="+mn-ea"/>
                          <a:cs typeface="+mn-cs"/>
                        </a:rPr>
                        <a:t>Cohesive/Layout Devices PowerPoint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Compare this early draft with the final </a:t>
                      </a:r>
                      <a:r>
                        <a:rPr lang="en-GB" sz="800" kern="1200" dirty="0" err="1" smtClean="0">
                          <a:solidFill>
                            <a:schemeClr val="dk1"/>
                          </a:solidFill>
                          <a:latin typeface="+mn-lt"/>
                          <a:ea typeface="+mn-ea"/>
                          <a:cs typeface="+mn-cs"/>
                        </a:rPr>
                        <a:t>version.</a:t>
                      </a:r>
                      <a:r>
                        <a:rPr lang="en-GB" sz="800" i="1" kern="1200" dirty="0" err="1" smtClean="0">
                          <a:solidFill>
                            <a:schemeClr val="dk1"/>
                          </a:solidFill>
                          <a:latin typeface="+mn-lt"/>
                          <a:ea typeface="+mn-ea"/>
                          <a:cs typeface="+mn-cs"/>
                        </a:rPr>
                        <a:t>The</a:t>
                      </a:r>
                      <a:r>
                        <a:rPr lang="en-GB" sz="800" i="1" kern="1200" dirty="0" smtClean="0">
                          <a:solidFill>
                            <a:schemeClr val="dk1"/>
                          </a:solidFill>
                          <a:latin typeface="+mn-lt"/>
                          <a:ea typeface="+mn-ea"/>
                          <a:cs typeface="+mn-cs"/>
                        </a:rPr>
                        <a:t> layout of a book helps the reader to make sense of the information that it </a:t>
                      </a:r>
                      <a:r>
                        <a:rPr lang="en-GB" sz="800" i="1" kern="1200" dirty="0" err="1" smtClean="0">
                          <a:solidFill>
                            <a:schemeClr val="dk1"/>
                          </a:solidFill>
                          <a:latin typeface="+mn-lt"/>
                          <a:ea typeface="+mn-ea"/>
                          <a:cs typeface="+mn-cs"/>
                        </a:rPr>
                        <a:t>contains.It</a:t>
                      </a:r>
                      <a:r>
                        <a:rPr lang="en-GB" sz="800" i="1" kern="1200" dirty="0" smtClean="0">
                          <a:solidFill>
                            <a:schemeClr val="dk1"/>
                          </a:solidFill>
                          <a:latin typeface="+mn-lt"/>
                          <a:ea typeface="+mn-ea"/>
                          <a:cs typeface="+mn-cs"/>
                        </a:rPr>
                        <a:t> can suggest the order that the text is read, make links and can make the writing more attractive.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Layout Devices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check children’s understanding of each of the elements.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a:t>
                      </a:r>
                      <a:r>
                        <a:rPr lang="en-GB" sz="800" u="none" baseline="0" dirty="0" smtClean="0"/>
                        <a:t> Explain the layout devices used in a text</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with their partner to decide how to layout the paragraphs from Day 6. They create a table and a bullet-point list to add to their design. They make a rough layout of their design, by creating elements and then cutting and sticking them on to a master page.</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title  sub heading  captions  columns  diagrams  illustrations  summarise  particular  paragraph  cohesive  devices determiners  pronouns  conjunctions  adverbials  ellipses  repetition</a:t>
                      </a:r>
                      <a:endParaRPr lang="en-GB" sz="800" u="none" dirty="0"/>
                    </a:p>
                  </a:txBody>
                  <a:tcPr/>
                </a:tc>
                <a:tc>
                  <a:txBody>
                    <a:bodyPr/>
                    <a:lstStyle/>
                    <a:p>
                      <a:r>
                        <a:rPr lang="en-GB" sz="1200" u="sng" dirty="0"/>
                        <a:t>Lesson </a:t>
                      </a:r>
                      <a:r>
                        <a:rPr lang="en-GB" sz="1200" u="sng" dirty="0" smtClean="0"/>
                        <a:t>9</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Discuss</a:t>
                      </a:r>
                      <a:r>
                        <a:rPr lang="en-GB" sz="800" kern="1200" baseline="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Headlines</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Discuss these news stories.(see planning)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Play </a:t>
                      </a:r>
                      <a:r>
                        <a:rPr lang="en-GB" sz="800" u="none" strike="noStrike" kern="1200" dirty="0" smtClean="0">
                          <a:solidFill>
                            <a:schemeClr val="dk1"/>
                          </a:solidFill>
                          <a:latin typeface="+mn-lt"/>
                          <a:ea typeface="+mn-ea"/>
                          <a:cs typeface="+mn-cs"/>
                          <a:hlinkClick r:id="rId2"/>
                        </a:rPr>
                        <a:t>Kimberley</a:t>
                      </a:r>
                      <a:r>
                        <a:rPr lang="en-GB" sz="800" kern="1200" dirty="0" smtClean="0">
                          <a:solidFill>
                            <a:schemeClr val="dk1"/>
                          </a:solidFill>
                          <a:latin typeface="+mn-lt"/>
                          <a:ea typeface="+mn-ea"/>
                          <a:cs typeface="+mn-cs"/>
                        </a:rPr>
                        <a:t> Walsh and Johnny Ball clips from BBC series Strictly Come Dancing.</a:t>
                      </a:r>
                      <a:endParaRPr lang="en-US" sz="800" kern="1200" dirty="0" smtClean="0">
                        <a:solidFill>
                          <a:schemeClr val="dk1"/>
                        </a:solidFill>
                        <a:latin typeface="+mn-lt"/>
                        <a:ea typeface="+mn-ea"/>
                        <a:cs typeface="+mn-cs"/>
                      </a:endParaRPr>
                    </a:p>
                    <a:p>
                      <a:r>
                        <a:rPr lang="en-GB" sz="800" u="sng" kern="1200" dirty="0" smtClean="0">
                          <a:solidFill>
                            <a:schemeClr val="dk1"/>
                          </a:solidFill>
                          <a:latin typeface="+mn-lt"/>
                          <a:ea typeface="+mn-ea"/>
                          <a:cs typeface="+mn-cs"/>
                          <a:hlinkClick r:id="rId2"/>
                        </a:rPr>
                        <a:t>https://www.youtube.com/watch?v=AlGHLcJenx0</a:t>
                      </a:r>
                      <a:endParaRPr lang="en-US" sz="800" kern="1200" dirty="0" smtClean="0">
                        <a:solidFill>
                          <a:schemeClr val="dk1"/>
                        </a:solidFill>
                        <a:latin typeface="+mn-lt"/>
                        <a:ea typeface="+mn-ea"/>
                        <a:cs typeface="+mn-cs"/>
                      </a:endParaRPr>
                    </a:p>
                    <a:p>
                      <a:r>
                        <a:rPr lang="en-GB" sz="800" u="sng" kern="1200" dirty="0" smtClean="0">
                          <a:solidFill>
                            <a:schemeClr val="dk1"/>
                          </a:solidFill>
                          <a:latin typeface="+mn-lt"/>
                          <a:ea typeface="+mn-ea"/>
                          <a:cs typeface="+mn-cs"/>
                          <a:hlinkClick r:id="rId3"/>
                        </a:rPr>
                        <a:t>https://www.youtube.com/watch?v=vElnk0ZnX0I</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make brief notes about the performance after watching each. </a:t>
                      </a:r>
                      <a:r>
                        <a:rPr lang="en-GB" sz="800" i="1" kern="1200" dirty="0" smtClean="0">
                          <a:solidFill>
                            <a:schemeClr val="dk1"/>
                          </a:solidFill>
                          <a:latin typeface="+mn-lt"/>
                          <a:ea typeface="+mn-ea"/>
                          <a:cs typeface="+mn-cs"/>
                        </a:rPr>
                        <a:t>Which did you think was most successful and why?</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and discuss </a:t>
                      </a:r>
                      <a:r>
                        <a:rPr lang="en-GB" sz="800" b="1" kern="1200" dirty="0" smtClean="0">
                          <a:solidFill>
                            <a:schemeClr val="dk1"/>
                          </a:solidFill>
                          <a:latin typeface="+mn-lt"/>
                          <a:ea typeface="+mn-ea"/>
                          <a:cs typeface="+mn-cs"/>
                        </a:rPr>
                        <a:t>Judges explain their voting – Kimberley Walsh/Johnny Ball</a:t>
                      </a:r>
                      <a:r>
                        <a:rPr lang="en-GB" sz="800" kern="1200" dirty="0" smtClean="0">
                          <a:solidFill>
                            <a:schemeClr val="dk1"/>
                          </a:solidFill>
                          <a:latin typeface="+mn-lt"/>
                          <a:ea typeface="+mn-ea"/>
                          <a:cs typeface="+mn-cs"/>
                        </a:rPr>
                        <a:t> (see resources). Pick out </a:t>
                      </a:r>
                      <a:r>
                        <a:rPr lang="en-GB" sz="800" b="1" kern="1200" dirty="0" smtClean="0">
                          <a:solidFill>
                            <a:schemeClr val="dk1"/>
                          </a:solidFill>
                          <a:latin typeface="+mn-lt"/>
                          <a:ea typeface="+mn-ea"/>
                          <a:cs typeface="+mn-cs"/>
                        </a:rPr>
                        <a:t>Explanation Features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Discuss the contrast in register and structure to previously examined texts. Discuss the reasons for this. Point out use of dashes. </a:t>
                      </a:r>
                      <a:r>
                        <a:rPr lang="en-GB" sz="800" i="1" kern="1200" dirty="0" smtClean="0">
                          <a:solidFill>
                            <a:schemeClr val="dk1"/>
                          </a:solidFill>
                          <a:latin typeface="+mn-lt"/>
                          <a:ea typeface="+mn-ea"/>
                          <a:cs typeface="+mn-cs"/>
                        </a:rPr>
                        <a:t>How are they being used here?</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cohesive devices / dashes</a:t>
                      </a:r>
                    </a:p>
                    <a:p>
                      <a:r>
                        <a:rPr lang="en-GB" sz="1200" u="sng" baseline="0" dirty="0" err="1" smtClean="0"/>
                        <a:t>Oracy</a:t>
                      </a:r>
                      <a:r>
                        <a:rPr lang="en-GB" sz="1200" u="sng" baseline="0" dirty="0" smtClean="0"/>
                        <a:t>: </a:t>
                      </a:r>
                      <a:r>
                        <a:rPr lang="en-GB" sz="800" u="sng" kern="1200" baseline="0" dirty="0" smtClean="0">
                          <a:solidFill>
                            <a:schemeClr val="dk1"/>
                          </a:solidFill>
                          <a:latin typeface="+mn-lt"/>
                          <a:ea typeface="+mn-ea"/>
                          <a:cs typeface="+mn-cs"/>
                        </a:rPr>
                        <a:t>P</a:t>
                      </a:r>
                      <a:r>
                        <a:rPr lang="en-GB" sz="800" kern="1200" dirty="0" smtClean="0">
                          <a:solidFill>
                            <a:schemeClr val="dk1"/>
                          </a:solidFill>
                          <a:latin typeface="+mn-lt"/>
                          <a:ea typeface="+mn-ea"/>
                          <a:cs typeface="+mn-cs"/>
                        </a:rPr>
                        <a:t>erform their writing using appropriate intonation, volume and movement.</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Allocate children to judge either of the clips distributing </a:t>
                      </a:r>
                      <a:r>
                        <a:rPr lang="en-GB" sz="800" b="1" kern="1200" dirty="0" smtClean="0">
                          <a:solidFill>
                            <a:schemeClr val="dk1"/>
                          </a:solidFill>
                          <a:latin typeface="+mn-lt"/>
                          <a:ea typeface="+mn-ea"/>
                          <a:cs typeface="+mn-cs"/>
                        </a:rPr>
                        <a:t>Judging Sheets.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watch</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clip, write  and role-play explanations for their scoring. </a:t>
                      </a:r>
                      <a:endParaRPr lang="en-GB" sz="800" u="none" dirty="0"/>
                    </a:p>
                    <a:p>
                      <a:r>
                        <a:rPr lang="en-GB" sz="1200" u="sng" baseline="0" dirty="0"/>
                        <a:t>Vocabulary</a:t>
                      </a:r>
                      <a:r>
                        <a:rPr lang="en-GB" sz="1200" u="sng" baseline="0" dirty="0" smtClean="0"/>
                        <a:t>:  </a:t>
                      </a:r>
                      <a:r>
                        <a:rPr lang="en-GB" sz="800" u="none" baseline="0" dirty="0" smtClean="0"/>
                        <a:t>precise  exuberance  anxious  efficient  pose  technique  distracting  fluidity  content  posture  </a:t>
                      </a:r>
                      <a:r>
                        <a:rPr lang="en-GB" sz="800" u="none" dirty="0" smtClean="0"/>
                        <a:t>choreography</a:t>
                      </a:r>
                      <a:endParaRPr lang="en-US" sz="800" u="none" dirty="0" smtClean="0"/>
                    </a:p>
                    <a:p>
                      <a:r>
                        <a:rPr lang="en-GB" sz="800" u="none" dirty="0" smtClean="0"/>
                        <a:t>Crisp</a:t>
                      </a:r>
                      <a:r>
                        <a:rPr lang="en-GB" sz="800" u="none" baseline="0" dirty="0" smtClean="0"/>
                        <a:t>  </a:t>
                      </a:r>
                      <a:r>
                        <a:rPr lang="en-GB" sz="800" u="none" dirty="0" smtClean="0"/>
                        <a:t>passion </a:t>
                      </a:r>
                      <a:r>
                        <a:rPr lang="en-GB" sz="800" u="none" baseline="0" dirty="0" smtClean="0"/>
                        <a:t> </a:t>
                      </a:r>
                      <a:r>
                        <a:rPr lang="en-GB" sz="800" u="none" dirty="0" smtClean="0"/>
                        <a:t>entertaining  transitions </a:t>
                      </a:r>
                      <a:r>
                        <a:rPr lang="en-GB" sz="800" u="none" baseline="0" dirty="0" smtClean="0"/>
                        <a:t> </a:t>
                      </a:r>
                      <a:r>
                        <a:rPr lang="en-GB" sz="800" u="none" dirty="0" smtClean="0"/>
                        <a:t>posture</a:t>
                      </a:r>
                      <a:r>
                        <a:rPr lang="en-GB" sz="800" u="none" baseline="0" dirty="0" smtClean="0"/>
                        <a:t>  </a:t>
                      </a:r>
                      <a:r>
                        <a:rPr lang="en-GB" sz="800" u="none" dirty="0" smtClean="0"/>
                        <a:t>rhythm</a:t>
                      </a:r>
                      <a:endParaRPr lang="en-US"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10:</a:t>
                      </a:r>
                      <a:endParaRPr lang="en-GB" sz="1200" dirty="0"/>
                    </a:p>
                    <a:p>
                      <a:pPr lvl="0"/>
                      <a:r>
                        <a:rPr lang="en-GB" sz="1200" u="sng" baseline="0" dirty="0"/>
                        <a:t>Intro</a:t>
                      </a:r>
                      <a:r>
                        <a:rPr lang="en-GB" sz="1200" u="sng" baseline="0" dirty="0" smtClean="0"/>
                        <a:t>: </a:t>
                      </a:r>
                      <a:r>
                        <a:rPr lang="en-GB" sz="800" u="none" kern="1200" baseline="0" dirty="0" smtClean="0">
                          <a:solidFill>
                            <a:schemeClr val="dk1"/>
                          </a:solidFill>
                          <a:latin typeface="+mn-lt"/>
                          <a:ea typeface="+mn-ea"/>
                          <a:cs typeface="+mn-cs"/>
                        </a:rPr>
                        <a:t>Read and annotate </a:t>
                      </a:r>
                      <a:r>
                        <a:rPr lang="en-GB" sz="800" b="1" u="none" kern="1200" dirty="0" smtClean="0">
                          <a:solidFill>
                            <a:schemeClr val="dk1"/>
                          </a:solidFill>
                          <a:latin typeface="+mn-lt"/>
                          <a:ea typeface="+mn-ea"/>
                          <a:cs typeface="+mn-cs"/>
                        </a:rPr>
                        <a:t>What </a:t>
                      </a:r>
                      <a:r>
                        <a:rPr lang="en-GB" sz="800" b="1" kern="1200" dirty="0" smtClean="0">
                          <a:solidFill>
                            <a:schemeClr val="dk1"/>
                          </a:solidFill>
                          <a:latin typeface="+mn-lt"/>
                          <a:ea typeface="+mn-ea"/>
                          <a:cs typeface="+mn-cs"/>
                        </a:rPr>
                        <a:t>makes Green Vale School Football Team So Successful?</a:t>
                      </a:r>
                      <a:r>
                        <a:rPr lang="en-GB" sz="800" i="1" kern="1200" dirty="0" smtClean="0">
                          <a:solidFill>
                            <a:schemeClr val="dk1"/>
                          </a:solidFill>
                          <a:latin typeface="+mn-lt"/>
                          <a:ea typeface="+mn-ea"/>
                          <a:cs typeface="+mn-cs"/>
                        </a:rPr>
                        <a:t>(see resources)This is a more formal text than we wrote on Day 9. How is this achieved? </a:t>
                      </a:r>
                      <a:r>
                        <a:rPr lang="en-GB" sz="800" kern="1200" dirty="0" smtClean="0">
                          <a:solidFill>
                            <a:schemeClr val="dk1"/>
                          </a:solidFill>
                          <a:latin typeface="+mn-lt"/>
                          <a:ea typeface="+mn-ea"/>
                          <a:cs typeface="+mn-cs"/>
                        </a:rPr>
                        <a:t>Ask children to discuss with partners and then work together to make a class list on the flipchart. </a:t>
                      </a:r>
                      <a:r>
                        <a:rPr lang="en-GB" sz="800" i="1" kern="1200" dirty="0" smtClean="0">
                          <a:solidFill>
                            <a:schemeClr val="dk1"/>
                          </a:solidFill>
                          <a:latin typeface="+mn-lt"/>
                          <a:ea typeface="+mn-ea"/>
                          <a:cs typeface="+mn-cs"/>
                        </a:rPr>
                        <a:t>What sort of text is the recommendation section? (Instructions).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Revise</a:t>
                      </a:r>
                      <a:r>
                        <a:rPr lang="en-GB" sz="800" kern="1200" dirty="0" smtClean="0">
                          <a:solidFill>
                            <a:schemeClr val="dk1"/>
                          </a:solidFill>
                          <a:latin typeface="+mn-lt"/>
                          <a:ea typeface="+mn-ea"/>
                          <a:cs typeface="+mn-cs"/>
                        </a:rPr>
                        <a:t> imperative verbs with</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instructions</a:t>
                      </a:r>
                      <a:endParaRPr lang="en-GB" sz="800" u="none" baseline="0" dirty="0"/>
                    </a:p>
                    <a:p>
                      <a:r>
                        <a:rPr lang="en-GB" sz="1200" u="sng" baseline="0" dirty="0" err="1" smtClean="0"/>
                        <a:t>Oracy</a:t>
                      </a:r>
                      <a:r>
                        <a:rPr lang="en-GB" sz="1200" u="sng" baseline="0" dirty="0" smtClean="0"/>
                        <a:t>: </a:t>
                      </a:r>
                      <a:r>
                        <a:rPr lang="en-GB" sz="800" u="none" baseline="0" dirty="0" smtClean="0"/>
                        <a:t>Give developed reasons for their opinions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choose an explanation topic based on their own interests, explaining why a performance is leading to success/failure. </a:t>
                      </a:r>
                      <a:r>
                        <a:rPr lang="en-GB" sz="800" kern="1200" dirty="0" smtClean="0">
                          <a:solidFill>
                            <a:schemeClr val="dk1"/>
                          </a:solidFill>
                          <a:latin typeface="+mn-lt"/>
                          <a:ea typeface="+mn-ea"/>
                          <a:cs typeface="+mn-cs"/>
                        </a:rPr>
                        <a:t>Children </a:t>
                      </a:r>
                      <a:r>
                        <a:rPr lang="en-GB" sz="800" kern="1200" dirty="0" smtClean="0">
                          <a:solidFill>
                            <a:schemeClr val="dk1"/>
                          </a:solidFill>
                          <a:latin typeface="+mn-lt"/>
                          <a:ea typeface="+mn-ea"/>
                          <a:cs typeface="+mn-cs"/>
                        </a:rPr>
                        <a:t>plan explanations, developing ideas using research. Children begin first drafts, referring to explanation features displayed.</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 produce  comprising  whereas  siblings  communication  informed  initial  unfavourable  unpredictability  agility  poise  conceded</a:t>
                      </a:r>
                      <a:endParaRPr lang="en-GB" sz="800" u="none" dirty="0"/>
                    </a:p>
                  </a:txBody>
                  <a:tcPr/>
                </a:tc>
                <a:tc>
                  <a:txBody>
                    <a:bodyPr/>
                    <a:lstStyle/>
                    <a:p>
                      <a:r>
                        <a:rPr lang="en-GB" sz="1200" u="sng" dirty="0"/>
                        <a:t>Lesson </a:t>
                      </a:r>
                      <a:r>
                        <a:rPr lang="en-GB" sz="1200" u="sng" dirty="0" smtClean="0"/>
                        <a:t>11</a:t>
                      </a:r>
                      <a:r>
                        <a:rPr lang="en-GB" sz="1200" dirty="0" smtClean="0"/>
                        <a:t>:</a:t>
                      </a:r>
                      <a:endParaRPr lang="en-GB" sz="1200" dirty="0"/>
                    </a:p>
                    <a:p>
                      <a:r>
                        <a:rPr lang="en-GB" sz="1200" u="sng" baseline="0" dirty="0"/>
                        <a:t>Intro</a:t>
                      </a:r>
                      <a:r>
                        <a:rPr lang="en-GB" sz="800" u="none" baseline="0" dirty="0" smtClean="0"/>
                        <a:t>:  Research a  current class </a:t>
                      </a:r>
                      <a:r>
                        <a:rPr lang="en-GB" sz="800" u="none" baseline="0" dirty="0" smtClean="0"/>
                        <a:t>topic. </a:t>
                      </a:r>
                      <a:r>
                        <a:rPr lang="en-GB" sz="800" u="none" baseline="0" dirty="0" err="1" smtClean="0"/>
                        <a:t>Chn</a:t>
                      </a:r>
                      <a:r>
                        <a:rPr lang="en-GB" sz="800" u="none" baseline="0" dirty="0" smtClean="0"/>
                        <a:t> use research skills to gather information. Plan writing using the design sheet as previous lessons.</a:t>
                      </a:r>
                      <a:endParaRPr lang="en-GB" sz="800" u="none" baseline="0" dirty="0"/>
                    </a:p>
                    <a:p>
                      <a:r>
                        <a:rPr lang="en-GB" sz="1200" u="sng" baseline="0" dirty="0"/>
                        <a:t>Grammar</a:t>
                      </a:r>
                      <a:r>
                        <a:rPr lang="en-GB" sz="1200" u="none" baseline="0" dirty="0" smtClean="0"/>
                        <a:t>: </a:t>
                      </a:r>
                      <a:r>
                        <a:rPr lang="en-GB" sz="800" u="none" baseline="0" dirty="0" smtClean="0"/>
                        <a:t>Revise cohesive devices</a:t>
                      </a:r>
                      <a:endParaRPr lang="en-GB" sz="800" u="none" baseline="0" dirty="0"/>
                    </a:p>
                    <a:p>
                      <a:r>
                        <a:rPr lang="en-GB" sz="1200" u="sng" baseline="0" dirty="0" err="1"/>
                        <a:t>Oracy</a:t>
                      </a:r>
                      <a:r>
                        <a:rPr lang="en-GB" sz="1200" u="sng" baseline="0" dirty="0" smtClean="0"/>
                        <a:t>: </a:t>
                      </a:r>
                      <a:r>
                        <a:rPr lang="en-GB" sz="800" u="none" baseline="0" dirty="0" smtClean="0"/>
                        <a:t>Share information with a partner. </a:t>
                      </a:r>
                      <a:endParaRPr lang="en-GB" sz="800" u="none" baseline="0" dirty="0"/>
                    </a:p>
                    <a:p>
                      <a:r>
                        <a:rPr lang="en-GB" sz="1200" u="sng" dirty="0" smtClean="0"/>
                        <a:t>Extended </a:t>
                      </a:r>
                      <a:r>
                        <a:rPr lang="en-GB" sz="1200" u="sng" dirty="0"/>
                        <a:t>Write</a:t>
                      </a:r>
                      <a:r>
                        <a:rPr lang="en-GB" sz="1200" u="sng" dirty="0" smtClean="0"/>
                        <a:t>: </a:t>
                      </a:r>
                      <a:r>
                        <a:rPr lang="en-GB" sz="800" u="none" dirty="0" smtClean="0"/>
                        <a:t>Plan, write and edit an</a:t>
                      </a:r>
                      <a:r>
                        <a:rPr lang="en-GB" sz="800" u="none" baseline="0" dirty="0" smtClean="0"/>
                        <a:t> explanation from their research.</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Choose vocabulary linked to their topic.</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none" baseline="0" dirty="0" smtClean="0"/>
                        <a:t>Address any issues from your class marking. Repeat explanation task in future topic – best piece can then be used as evidence for writing moderation</a:t>
                      </a:r>
                      <a:endParaRPr lang="en-GB" sz="12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chemeClr val="bg1">
              <a:lumMod val="75000"/>
            </a:schemeClr>
          </a:solidFill>
        </p:spPr>
        <p:txBody>
          <a:bodyPr/>
          <a:lstStyle/>
          <a:p>
            <a:endParaRPr lang="en-US" dirty="0"/>
          </a:p>
        </p:txBody>
      </p:sp>
      <p:pic>
        <p:nvPicPr>
          <p:cNvPr id="2050" name="Picture 2" descr="C:\Users\Teacher\Pictures\image-2jb42k.jpg"/>
          <p:cNvPicPr>
            <a:picLocks noGrp="1" noChangeAspect="1" noChangeArrowheads="1"/>
          </p:cNvPicPr>
          <p:nvPr>
            <p:ph idx="1"/>
          </p:nvPr>
        </p:nvPicPr>
        <p:blipFill>
          <a:blip r:embed="rId2"/>
          <a:srcRect/>
          <a:stretch>
            <a:fillRect/>
          </a:stretch>
        </p:blipFill>
        <p:spPr bwMode="auto">
          <a:xfrm>
            <a:off x="1500166" y="0"/>
            <a:ext cx="6286544" cy="6858000"/>
          </a:xfrm>
          <a:prstGeom prst="rect">
            <a:avLst/>
          </a:prstGeom>
          <a:noFill/>
        </p:spPr>
      </p:pic>
      <p:sp>
        <p:nvSpPr>
          <p:cNvPr id="5" name="Rectangle 4"/>
          <p:cNvSpPr/>
          <p:nvPr/>
        </p:nvSpPr>
        <p:spPr>
          <a:xfrm>
            <a:off x="7786710" y="0"/>
            <a:ext cx="1357290" cy="6858000"/>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586865">
                <a:tc gridSpan="3">
                  <a:txBody>
                    <a:bodyPr/>
                    <a:lstStyle/>
                    <a:p>
                      <a:r>
                        <a:rPr lang="en-GB" sz="2400" dirty="0" smtClean="0"/>
                        <a:t>English Text: The Lighthouse (Story with a flashback)</a:t>
                      </a:r>
                      <a:endParaRPr lang="en-GB" sz="2400" dirty="0"/>
                    </a:p>
                  </a:txBody>
                  <a:tcPr/>
                </a:tc>
                <a:tc hMerge="1">
                  <a:txBody>
                    <a:bodyPr/>
                    <a:lstStyle/>
                    <a:p>
                      <a:endParaRPr lang="en-GB" dirty="0"/>
                    </a:p>
                  </a:txBody>
                  <a:tcPr/>
                </a:tc>
                <a:tc hMerge="1">
                  <a:txBody>
                    <a:bodyPr/>
                    <a:lstStyle/>
                    <a:p>
                      <a:endParaRPr lang="en-GB" dirty="0"/>
                    </a:p>
                  </a:txBody>
                  <a:tcPr/>
                </a:tc>
              </a:tr>
              <a:tr h="1901518">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Watch film clip (literacy shed)</a:t>
                      </a:r>
                    </a:p>
                    <a:p>
                      <a:r>
                        <a:rPr lang="en-GB" sz="1200" u="sng" baseline="0" dirty="0" smtClean="0"/>
                        <a:t>Grammar</a:t>
                      </a:r>
                      <a:r>
                        <a:rPr lang="en-GB" sz="1200" u="none" baseline="0" dirty="0" smtClean="0"/>
                        <a:t>: </a:t>
                      </a:r>
                      <a:r>
                        <a:rPr lang="en-GB" sz="800" u="none" baseline="0" dirty="0" smtClean="0"/>
                        <a:t>Reported/ direct speech NNG </a:t>
                      </a:r>
                      <a:r>
                        <a:rPr lang="en-GB" sz="800" kern="1200" dirty="0" smtClean="0">
                          <a:solidFill>
                            <a:schemeClr val="dk1"/>
                          </a:solidFill>
                          <a:latin typeface="+mn-lt"/>
                          <a:ea typeface="+mn-ea"/>
                          <a:cs typeface="+mn-cs"/>
                        </a:rPr>
                        <a:t>Activity 1b.18: Dressing up!</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Hot seating: Views of the coastguard</a:t>
                      </a:r>
                      <a:endParaRPr lang="en-GB" sz="800" u="none" baseline="0" dirty="0" smtClean="0"/>
                    </a:p>
                    <a:p>
                      <a:r>
                        <a:rPr lang="en-GB" sz="1200" u="sng" dirty="0" smtClean="0"/>
                        <a:t>Mighty Write: </a:t>
                      </a:r>
                      <a:r>
                        <a:rPr lang="en-GB" sz="800" u="none" dirty="0" smtClean="0"/>
                        <a:t>Short</a:t>
                      </a:r>
                      <a:r>
                        <a:rPr lang="en-GB" sz="800" u="none" baseline="0" dirty="0" smtClean="0"/>
                        <a:t> coastguard report on The Night the Bulb Smashed</a:t>
                      </a:r>
                    </a:p>
                    <a:p>
                      <a:r>
                        <a:rPr lang="en-GB" sz="1200" u="sng" baseline="0" dirty="0" smtClean="0"/>
                        <a:t>Vocabulary: </a:t>
                      </a:r>
                      <a:r>
                        <a:rPr lang="en-GB" sz="800" dirty="0" smtClean="0"/>
                        <a:t>Hauled</a:t>
                      </a:r>
                      <a:r>
                        <a:rPr lang="en-GB" sz="800" baseline="0" dirty="0" smtClean="0"/>
                        <a:t>  </a:t>
                      </a:r>
                      <a:r>
                        <a:rPr lang="en-GB" sz="800" dirty="0" smtClean="0"/>
                        <a:t>Winched</a:t>
                      </a:r>
                    </a:p>
                    <a:p>
                      <a:r>
                        <a:rPr lang="en-GB" sz="800" dirty="0" smtClean="0"/>
                        <a:t>Launched</a:t>
                      </a:r>
                      <a:r>
                        <a:rPr lang="en-GB" sz="800" baseline="0" dirty="0" smtClean="0"/>
                        <a:t>   </a:t>
                      </a:r>
                      <a:r>
                        <a:rPr lang="en-GB" sz="800" dirty="0" smtClean="0"/>
                        <a:t>aground</a:t>
                      </a:r>
                      <a:endParaRPr lang="en-US" sz="800" dirty="0" smtClean="0"/>
                    </a:p>
                    <a:p>
                      <a:endParaRPr lang="en-GB" sz="1400" u="sng" baseline="0" dirty="0" smtClean="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Read WAGOLL 1 paragraph 1</a:t>
                      </a:r>
                    </a:p>
                    <a:p>
                      <a:r>
                        <a:rPr lang="en-GB" sz="1200" u="sng" baseline="0" dirty="0" smtClean="0"/>
                        <a:t>Grammar</a:t>
                      </a:r>
                      <a:r>
                        <a:rPr lang="en-GB" sz="1200" u="none" baseline="0" dirty="0" smtClean="0"/>
                        <a:t>: </a:t>
                      </a:r>
                      <a:r>
                        <a:rPr lang="en-GB" sz="800" u="none" baseline="0" dirty="0" smtClean="0"/>
                        <a:t>Expanded noun phrases</a:t>
                      </a:r>
                    </a:p>
                    <a:p>
                      <a:r>
                        <a:rPr lang="en-GB" sz="800" u="none" baseline="0" dirty="0" smtClean="0"/>
                        <a:t> NNG </a:t>
                      </a:r>
                      <a:r>
                        <a:rPr lang="en-GB" sz="800" kern="1200" dirty="0" smtClean="0">
                          <a:solidFill>
                            <a:schemeClr val="dk1"/>
                          </a:solidFill>
                          <a:latin typeface="+mn-lt"/>
                          <a:ea typeface="+mn-ea"/>
                          <a:cs typeface="+mn-cs"/>
                        </a:rPr>
                        <a:t>Activity 2.22: Revising noun phrases</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Discuss ideas for figurative language/ Perform their written scene setting in dramatic form</a:t>
                      </a:r>
                      <a:endParaRPr lang="en-GB" sz="800" u="none" baseline="0" dirty="0" smtClean="0"/>
                    </a:p>
                    <a:p>
                      <a:r>
                        <a:rPr lang="en-GB" sz="1200" u="sng" dirty="0" smtClean="0"/>
                        <a:t>Mighty Write: </a:t>
                      </a:r>
                      <a:r>
                        <a:rPr lang="en-GB" sz="800" u="none" baseline="0" dirty="0" smtClean="0"/>
                        <a:t>Scene setting of a stormy night at sea</a:t>
                      </a:r>
                    </a:p>
                    <a:p>
                      <a:pPr>
                        <a:buNone/>
                      </a:pPr>
                      <a:r>
                        <a:rPr lang="en-GB" sz="1200" u="sng" baseline="0" dirty="0" smtClean="0"/>
                        <a:t>Vocabulary: </a:t>
                      </a:r>
                      <a:r>
                        <a:rPr lang="en-GB" sz="800" dirty="0" smtClean="0"/>
                        <a:t>Jagged </a:t>
                      </a:r>
                      <a:r>
                        <a:rPr lang="en-GB" sz="800" baseline="0" dirty="0" smtClean="0"/>
                        <a:t>  </a:t>
                      </a:r>
                      <a:r>
                        <a:rPr lang="en-GB" sz="800" dirty="0" smtClean="0"/>
                        <a:t>Stalking </a:t>
                      </a:r>
                      <a:r>
                        <a:rPr lang="en-GB" sz="800" baseline="0" dirty="0" smtClean="0"/>
                        <a:t> </a:t>
                      </a:r>
                      <a:r>
                        <a:rPr lang="en-GB" sz="800" dirty="0" smtClean="0"/>
                        <a:t>Prey</a:t>
                      </a:r>
                    </a:p>
                    <a:p>
                      <a:pPr>
                        <a:buNone/>
                      </a:pPr>
                      <a:r>
                        <a:rPr lang="en-GB" sz="800" dirty="0" smtClean="0"/>
                        <a:t>Morphed</a:t>
                      </a:r>
                      <a:r>
                        <a:rPr lang="en-GB" sz="800" baseline="0" dirty="0" smtClean="0"/>
                        <a:t>  </a:t>
                      </a:r>
                      <a:r>
                        <a:rPr lang="en-GB" sz="800" dirty="0" err="1" smtClean="0"/>
                        <a:t>striken</a:t>
                      </a:r>
                      <a:endParaRPr lang="en-GB" sz="800" dirty="0" smtClean="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Read WAGOLL 1</a:t>
                      </a:r>
                    </a:p>
                    <a:p>
                      <a:r>
                        <a:rPr lang="en-GB" sz="1200" u="sng" baseline="0" dirty="0" smtClean="0"/>
                        <a:t>Grammar</a:t>
                      </a:r>
                      <a:r>
                        <a:rPr lang="en-GB" sz="1200" u="none" baseline="0" dirty="0" smtClean="0"/>
                        <a:t>: </a:t>
                      </a:r>
                      <a:r>
                        <a:rPr lang="en-GB" sz="800" u="none" baseline="0" dirty="0" smtClean="0"/>
                        <a:t>Revision of sentence types/ Use of question in different forms NNG </a:t>
                      </a:r>
                      <a:r>
                        <a:rPr lang="en-GB" sz="800" kern="1200" dirty="0" smtClean="0">
                          <a:solidFill>
                            <a:schemeClr val="dk1"/>
                          </a:solidFill>
                          <a:latin typeface="+mn-lt"/>
                          <a:ea typeface="+mn-ea"/>
                          <a:cs typeface="+mn-cs"/>
                        </a:rPr>
                        <a:t>Activity 1c.10: Question this</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Freeze frame parts of the story</a:t>
                      </a:r>
                      <a:endParaRPr lang="en-GB" sz="800" u="none" baseline="0" dirty="0" smtClean="0"/>
                    </a:p>
                    <a:p>
                      <a:r>
                        <a:rPr lang="en-GB" sz="1200" u="sng" dirty="0" smtClean="0"/>
                        <a:t>Mighty Write:</a:t>
                      </a:r>
                      <a:r>
                        <a:rPr lang="en-GB" sz="1200" u="none" baseline="0" dirty="0" smtClean="0"/>
                        <a:t> </a:t>
                      </a:r>
                      <a:r>
                        <a:rPr lang="en-GB" sz="800" u="none" baseline="0" dirty="0" smtClean="0"/>
                        <a:t>Plan retell</a:t>
                      </a:r>
                    </a:p>
                    <a:p>
                      <a:pPr>
                        <a:buNone/>
                      </a:pPr>
                      <a:r>
                        <a:rPr lang="en-GB" sz="1200" u="sng" baseline="0" dirty="0" smtClean="0"/>
                        <a:t>Vocabulary: </a:t>
                      </a:r>
                      <a:r>
                        <a:rPr lang="en-GB" sz="800" dirty="0" smtClean="0"/>
                        <a:t>Engrossed</a:t>
                      </a:r>
                      <a:r>
                        <a:rPr lang="en-GB" sz="800" baseline="0" dirty="0" smtClean="0"/>
                        <a:t>  </a:t>
                      </a:r>
                      <a:r>
                        <a:rPr lang="en-GB" sz="800" dirty="0" smtClean="0"/>
                        <a:t>imprinted</a:t>
                      </a:r>
                    </a:p>
                    <a:p>
                      <a:pPr>
                        <a:buNone/>
                      </a:pPr>
                      <a:r>
                        <a:rPr lang="en-GB" sz="800" dirty="0" smtClean="0"/>
                        <a:t>Spiralled</a:t>
                      </a:r>
                      <a:r>
                        <a:rPr lang="en-GB" sz="800" baseline="0" dirty="0" smtClean="0"/>
                        <a:t>  </a:t>
                      </a:r>
                      <a:r>
                        <a:rPr lang="en-GB" sz="800" dirty="0" smtClean="0"/>
                        <a:t>Ferocious</a:t>
                      </a:r>
                      <a:r>
                        <a:rPr lang="en-GB" sz="800" baseline="0" dirty="0" smtClean="0"/>
                        <a:t> </a:t>
                      </a:r>
                      <a:r>
                        <a:rPr lang="en-GB" sz="800" dirty="0" smtClean="0"/>
                        <a:t>Rickety</a:t>
                      </a:r>
                    </a:p>
                    <a:p>
                      <a:pPr>
                        <a:buNone/>
                      </a:pPr>
                      <a:r>
                        <a:rPr lang="en-GB" sz="800" dirty="0" smtClean="0"/>
                        <a:t>Frustratingly</a:t>
                      </a:r>
                      <a:r>
                        <a:rPr lang="en-GB" sz="800" baseline="0" dirty="0" smtClean="0"/>
                        <a:t> </a:t>
                      </a:r>
                      <a:r>
                        <a:rPr lang="en-GB" sz="800" dirty="0" smtClean="0"/>
                        <a:t>harmony</a:t>
                      </a:r>
                    </a:p>
                  </a:txBody>
                  <a:tcPr/>
                </a:tc>
              </a:tr>
              <a:tr h="18486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Read WAGOLL 2/Swipe phrases</a:t>
                      </a:r>
                    </a:p>
                    <a:p>
                      <a:r>
                        <a:rPr lang="en-GB" sz="1200" u="sng" baseline="0" dirty="0" smtClean="0"/>
                        <a:t>Grammar</a:t>
                      </a:r>
                      <a:r>
                        <a:rPr lang="en-GB" sz="1200" u="none" baseline="0" dirty="0" smtClean="0"/>
                        <a:t>:</a:t>
                      </a:r>
                      <a:r>
                        <a:rPr lang="en-GB" sz="800" u="none" baseline="0" dirty="0" smtClean="0"/>
                        <a:t> Features of narrative/connectives/punctuation</a:t>
                      </a:r>
                    </a:p>
                    <a:p>
                      <a:r>
                        <a:rPr lang="en-GB" sz="800" u="none" baseline="0" dirty="0" smtClean="0"/>
                        <a:t>NNG </a:t>
                      </a:r>
                      <a:r>
                        <a:rPr lang="en-GB" sz="800" kern="1200" dirty="0" smtClean="0">
                          <a:solidFill>
                            <a:schemeClr val="dk1"/>
                          </a:solidFill>
                          <a:latin typeface="+mn-lt"/>
                          <a:ea typeface="+mn-ea"/>
                          <a:cs typeface="+mn-cs"/>
                        </a:rPr>
                        <a:t>Activity 1b.17: Brackets, dashes, commas</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Summarise the story o a talk partner</a:t>
                      </a:r>
                      <a:endParaRPr lang="en-GB" sz="800" u="none" baseline="0" dirty="0" smtClean="0"/>
                    </a:p>
                    <a:p>
                      <a:r>
                        <a:rPr lang="en-GB" sz="1200" u="sng" dirty="0" smtClean="0"/>
                        <a:t>Extended Write:</a:t>
                      </a:r>
                      <a:r>
                        <a:rPr lang="en-GB" sz="1200" u="none" baseline="0" dirty="0" smtClean="0"/>
                        <a:t> </a:t>
                      </a:r>
                      <a:r>
                        <a:rPr lang="en-GB" sz="800" u="none" baseline="0" dirty="0" smtClean="0"/>
                        <a:t>Write and edit narrative retell</a:t>
                      </a:r>
                    </a:p>
                    <a:p>
                      <a:r>
                        <a:rPr lang="en-GB" sz="1200" u="sng" baseline="0" dirty="0" smtClean="0"/>
                        <a:t>Vocabulary: </a:t>
                      </a:r>
                      <a:r>
                        <a:rPr lang="en-GB" sz="800" u="none" baseline="0" dirty="0" smtClean="0"/>
                        <a:t>Revise all previous words</a:t>
                      </a:r>
                    </a:p>
                    <a:p>
                      <a:endParaRPr lang="en-GB"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Film Clip of The Lost Lighthouse Keepers of </a:t>
                      </a:r>
                      <a:r>
                        <a:rPr lang="en-GB" sz="800" u="none" baseline="0" dirty="0" err="1" smtClean="0"/>
                        <a:t>Eilean</a:t>
                      </a:r>
                      <a:r>
                        <a:rPr lang="en-GB" sz="800" u="none" baseline="0" dirty="0" smtClean="0"/>
                        <a:t> </a:t>
                      </a:r>
                      <a:r>
                        <a:rPr lang="en-GB" sz="800" u="none" baseline="0" dirty="0" err="1" smtClean="0"/>
                        <a:t>Mor</a:t>
                      </a:r>
                      <a:endParaRPr lang="en-GB" sz="800" u="none" baseline="0" dirty="0" smtClean="0"/>
                    </a:p>
                    <a:p>
                      <a:r>
                        <a:rPr lang="en-GB" sz="1200" u="sng" baseline="0" dirty="0" smtClean="0"/>
                        <a:t>Grammar</a:t>
                      </a:r>
                      <a:r>
                        <a:rPr lang="en-GB" sz="1200" u="none" baseline="0" dirty="0" smtClean="0"/>
                        <a:t>: </a:t>
                      </a:r>
                      <a:r>
                        <a:rPr lang="en-GB" sz="800" u="none" baseline="0" dirty="0" smtClean="0"/>
                        <a:t>Bullet points</a:t>
                      </a:r>
                    </a:p>
                    <a:p>
                      <a:r>
                        <a:rPr lang="en-GB" sz="1200" u="sng" baseline="0" dirty="0" err="1" smtClean="0"/>
                        <a:t>Oracy</a:t>
                      </a:r>
                      <a:r>
                        <a:rPr lang="en-GB" sz="1200" u="sng" baseline="0" dirty="0" smtClean="0"/>
                        <a:t>:</a:t>
                      </a:r>
                      <a:r>
                        <a:rPr lang="en-GB" sz="800" u="none" baseline="0" dirty="0" smtClean="0"/>
                        <a:t> Debate about what happened to the men</a:t>
                      </a:r>
                    </a:p>
                    <a:p>
                      <a:r>
                        <a:rPr lang="en-GB" sz="1200" u="sng" dirty="0" smtClean="0"/>
                        <a:t>Mighty Write: </a:t>
                      </a:r>
                      <a:r>
                        <a:rPr lang="en-GB" sz="800" u="sng" dirty="0" smtClean="0"/>
                        <a:t>(S/L) </a:t>
                      </a:r>
                      <a:r>
                        <a:rPr lang="en-GB" sz="800" u="none" dirty="0" smtClean="0"/>
                        <a:t>Evidence against</a:t>
                      </a:r>
                      <a:r>
                        <a:rPr lang="en-GB" sz="800" u="none" baseline="0" dirty="0" smtClean="0"/>
                        <a:t> the theory that the men were washed away by the sea</a:t>
                      </a:r>
                    </a:p>
                    <a:p>
                      <a:r>
                        <a:rPr lang="en-GB" sz="1200" u="sng" baseline="0" dirty="0" smtClean="0"/>
                        <a:t>Vocabulary: </a:t>
                      </a:r>
                    </a:p>
                    <a:p>
                      <a:r>
                        <a:rPr lang="en-GB" sz="800" dirty="0" smtClean="0"/>
                        <a:t>Trepidation supernatural eerie  aura lured uninhabited  superstitions perilously engulfed  amiss exposed</a:t>
                      </a:r>
                      <a:endParaRPr lang="en-GB" sz="800"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Watch haunted Lighthouse 4D trailer/Read Haunted House WAGOLL</a:t>
                      </a:r>
                    </a:p>
                    <a:p>
                      <a:r>
                        <a:rPr lang="en-GB" sz="1200" u="sng" baseline="0" dirty="0" smtClean="0"/>
                        <a:t>Grammar</a:t>
                      </a:r>
                      <a:r>
                        <a:rPr lang="en-GB" sz="1200" u="none" baseline="0" dirty="0" smtClean="0"/>
                        <a:t>: </a:t>
                      </a:r>
                      <a:r>
                        <a:rPr lang="en-GB" sz="800" u="none" baseline="0" dirty="0" err="1" smtClean="0"/>
                        <a:t>Superspag</a:t>
                      </a:r>
                      <a:r>
                        <a:rPr lang="en-GB" sz="800" u="none" baseline="0" dirty="0" smtClean="0"/>
                        <a:t> slide</a:t>
                      </a:r>
                    </a:p>
                    <a:p>
                      <a:r>
                        <a:rPr lang="en-GB" sz="1200" u="sng" baseline="0" dirty="0" err="1" smtClean="0"/>
                        <a:t>Oracy</a:t>
                      </a:r>
                      <a:r>
                        <a:rPr lang="en-GB" sz="1200" u="sng" baseline="0" dirty="0" smtClean="0"/>
                        <a:t>: </a:t>
                      </a:r>
                      <a:r>
                        <a:rPr lang="en-GB" sz="800" u="none" baseline="0" dirty="0" smtClean="0"/>
                        <a:t>Mime walking into a haunted house as talk partner reads extract</a:t>
                      </a:r>
                    </a:p>
                    <a:p>
                      <a:r>
                        <a:rPr lang="en-GB" sz="1200" u="sng" dirty="0" smtClean="0"/>
                        <a:t>Mighty Write:</a:t>
                      </a:r>
                      <a:r>
                        <a:rPr lang="en-GB" sz="800" u="none" baseline="0" dirty="0" smtClean="0"/>
                        <a:t> Description of a haunted lighthouse</a:t>
                      </a:r>
                    </a:p>
                    <a:p>
                      <a:pPr>
                        <a:buNone/>
                      </a:pPr>
                      <a:r>
                        <a:rPr lang="en-GB" sz="1200" u="sng" baseline="0" dirty="0" smtClean="0"/>
                        <a:t>Vocabulary: </a:t>
                      </a:r>
                      <a:r>
                        <a:rPr lang="en-GB" sz="800" dirty="0" smtClean="0"/>
                        <a:t>Penetrated</a:t>
                      </a:r>
                      <a:r>
                        <a:rPr lang="en-GB" sz="800" baseline="0" dirty="0" smtClean="0"/>
                        <a:t> </a:t>
                      </a:r>
                      <a:r>
                        <a:rPr lang="en-GB" sz="800" dirty="0" smtClean="0"/>
                        <a:t>Aromas</a:t>
                      </a:r>
                    </a:p>
                    <a:p>
                      <a:pPr>
                        <a:buNone/>
                      </a:pPr>
                      <a:r>
                        <a:rPr lang="en-GB" sz="800" dirty="0" smtClean="0"/>
                        <a:t>Uneasiness</a:t>
                      </a:r>
                      <a:r>
                        <a:rPr lang="en-GB" sz="800" baseline="0" dirty="0" smtClean="0"/>
                        <a:t> </a:t>
                      </a:r>
                      <a:r>
                        <a:rPr lang="en-GB" sz="800" dirty="0" smtClean="0"/>
                        <a:t>Dilapidated</a:t>
                      </a:r>
                      <a:r>
                        <a:rPr lang="en-GB" sz="800" baseline="0" dirty="0" smtClean="0"/>
                        <a:t> </a:t>
                      </a:r>
                      <a:r>
                        <a:rPr lang="en-GB" sz="800" dirty="0" smtClean="0"/>
                        <a:t>Reeked</a:t>
                      </a:r>
                    </a:p>
                    <a:p>
                      <a:pPr>
                        <a:buNone/>
                      </a:pPr>
                      <a:r>
                        <a:rPr lang="en-GB" sz="800" dirty="0" smtClean="0"/>
                        <a:t>consumed</a:t>
                      </a:r>
                    </a:p>
                  </a:txBody>
                  <a:tcPr/>
                </a:tc>
              </a:tr>
              <a:tr h="2520934">
                <a:tc>
                  <a:txBody>
                    <a:bodyPr/>
                    <a:lstStyle/>
                    <a:p>
                      <a:r>
                        <a:rPr lang="en-GB" sz="1200" u="sng" dirty="0" smtClean="0"/>
                        <a:t>Lesson 7:</a:t>
                      </a:r>
                    </a:p>
                    <a:p>
                      <a:r>
                        <a:rPr lang="en-GB" sz="1200" u="sng" baseline="0" dirty="0" smtClean="0"/>
                        <a:t>Intro: </a:t>
                      </a:r>
                      <a:r>
                        <a:rPr lang="en-GB" sz="800" u="none" baseline="0" dirty="0" smtClean="0"/>
                        <a:t>Debate on what may have happened to the men (S/L)</a:t>
                      </a:r>
                    </a:p>
                    <a:p>
                      <a:r>
                        <a:rPr lang="en-GB" sz="1200" u="sng" baseline="0" dirty="0" smtClean="0"/>
                        <a:t>Grammar</a:t>
                      </a:r>
                      <a:r>
                        <a:rPr lang="en-GB" sz="1200" u="none" baseline="0" dirty="0" smtClean="0"/>
                        <a:t>: </a:t>
                      </a:r>
                      <a:r>
                        <a:rPr lang="en-GB" sz="800" u="none" baseline="0" dirty="0" smtClean="0"/>
                        <a:t>Debate formal language/Quotations from different formalities NNG </a:t>
                      </a:r>
                      <a:r>
                        <a:rPr lang="en-GB" sz="800" kern="1200" dirty="0" smtClean="0">
                          <a:solidFill>
                            <a:schemeClr val="dk1"/>
                          </a:solidFill>
                          <a:latin typeface="+mn-lt"/>
                          <a:ea typeface="+mn-ea"/>
                          <a:cs typeface="+mn-cs"/>
                        </a:rPr>
                        <a:t>Activity 4.26: If I was... /Activity 4.30: Man on the moon</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Debate</a:t>
                      </a:r>
                      <a:endParaRPr lang="en-GB" sz="800" u="none" baseline="0" dirty="0" smtClean="0"/>
                    </a:p>
                    <a:p>
                      <a:r>
                        <a:rPr lang="en-GB" sz="1200" u="sng" dirty="0" smtClean="0"/>
                        <a:t>Mighty Write:</a:t>
                      </a:r>
                      <a:r>
                        <a:rPr lang="en-GB" sz="1200" u="none" baseline="0" dirty="0" smtClean="0"/>
                        <a:t> </a:t>
                      </a:r>
                      <a:r>
                        <a:rPr lang="en-GB" sz="800" u="none" baseline="0" dirty="0" smtClean="0"/>
                        <a:t>Plan narrative story of The Lost Lighthouse Keepers of </a:t>
                      </a:r>
                      <a:r>
                        <a:rPr lang="en-GB" sz="800" u="none" baseline="0" dirty="0" err="1" smtClean="0"/>
                        <a:t>Eilean</a:t>
                      </a:r>
                      <a:r>
                        <a:rPr lang="en-GB" sz="800" u="none" baseline="0" dirty="0" smtClean="0"/>
                        <a:t> </a:t>
                      </a:r>
                      <a:r>
                        <a:rPr lang="en-GB" sz="800" u="none" baseline="0" dirty="0" err="1" smtClean="0"/>
                        <a:t>Mor</a:t>
                      </a:r>
                      <a:endParaRPr lang="en-GB" sz="800" u="none" baseline="0" dirty="0" smtClean="0"/>
                    </a:p>
                    <a:p>
                      <a:pPr>
                        <a:buNone/>
                      </a:pPr>
                      <a:r>
                        <a:rPr lang="en-GB" sz="1200" u="sng" baseline="0" dirty="0" smtClean="0"/>
                        <a:t>Vocabulary: </a:t>
                      </a:r>
                      <a:r>
                        <a:rPr lang="en-GB" sz="800" dirty="0" smtClean="0"/>
                        <a:t>Opinion</a:t>
                      </a:r>
                      <a:r>
                        <a:rPr lang="en-GB" sz="800" baseline="0" dirty="0" smtClean="0"/>
                        <a:t>  </a:t>
                      </a:r>
                      <a:r>
                        <a:rPr lang="en-GB" sz="800" dirty="0" smtClean="0"/>
                        <a:t>Opponent</a:t>
                      </a:r>
                      <a:r>
                        <a:rPr lang="en-GB" sz="800" baseline="0" dirty="0" smtClean="0"/>
                        <a:t> </a:t>
                      </a:r>
                      <a:r>
                        <a:rPr lang="en-GB" sz="800" dirty="0" smtClean="0"/>
                        <a:t>Position</a:t>
                      </a:r>
                      <a:r>
                        <a:rPr lang="en-GB" sz="800" baseline="0" dirty="0" smtClean="0"/>
                        <a:t> </a:t>
                      </a:r>
                      <a:r>
                        <a:rPr lang="en-GB" sz="800" dirty="0" smtClean="0"/>
                        <a:t>Raise</a:t>
                      </a:r>
                      <a:r>
                        <a:rPr lang="en-GB" sz="800" baseline="0" dirty="0" smtClean="0"/>
                        <a:t>  </a:t>
                      </a:r>
                      <a:r>
                        <a:rPr lang="en-GB" sz="800" dirty="0" smtClean="0"/>
                        <a:t>Respond</a:t>
                      </a:r>
                      <a:r>
                        <a:rPr lang="en-GB" sz="800" baseline="0" dirty="0" smtClean="0"/>
                        <a:t>  </a:t>
                      </a:r>
                      <a:r>
                        <a:rPr lang="en-GB" sz="800" dirty="0" smtClean="0"/>
                        <a:t>Claimed</a:t>
                      </a:r>
                    </a:p>
                    <a:p>
                      <a:pPr>
                        <a:buNone/>
                      </a:pPr>
                      <a:r>
                        <a:rPr lang="en-GB" sz="800" dirty="0" smtClean="0"/>
                        <a:t>Dispute</a:t>
                      </a:r>
                      <a:r>
                        <a:rPr lang="en-GB" sz="800" baseline="0" dirty="0" smtClean="0"/>
                        <a:t>  </a:t>
                      </a:r>
                      <a:r>
                        <a:rPr lang="en-GB" sz="800" dirty="0" smtClean="0"/>
                        <a:t>Recap</a:t>
                      </a:r>
                    </a:p>
                    <a:p>
                      <a:endParaRPr lang="en-GB" sz="1400" u="sng" baseline="0"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u="none" baseline="0" dirty="0" smtClean="0"/>
                        <a:t>Poem Creating mystery analysis</a:t>
                      </a:r>
                    </a:p>
                    <a:p>
                      <a:r>
                        <a:rPr lang="en-GB" sz="1200" u="sng" baseline="0" dirty="0" smtClean="0"/>
                        <a:t>Grammar</a:t>
                      </a:r>
                      <a:r>
                        <a:rPr lang="en-GB" sz="1200" u="none" baseline="0" dirty="0" smtClean="0"/>
                        <a:t>: </a:t>
                      </a:r>
                      <a:r>
                        <a:rPr lang="en-GB" sz="800" u="none" baseline="0" dirty="0" smtClean="0"/>
                        <a:t>Word that can fit both </a:t>
                      </a:r>
                    </a:p>
                    <a:p>
                      <a:r>
                        <a:rPr lang="en-GB" sz="1200" u="sng" baseline="0" dirty="0" err="1" smtClean="0"/>
                        <a:t>Oracy</a:t>
                      </a:r>
                      <a:r>
                        <a:rPr lang="en-GB" sz="1200" u="sng" baseline="0" dirty="0" smtClean="0"/>
                        <a:t>: </a:t>
                      </a:r>
                      <a:r>
                        <a:rPr lang="en-GB" sz="800" u="none" baseline="0" dirty="0" smtClean="0"/>
                        <a:t>Reading their own stories to Year 5</a:t>
                      </a:r>
                    </a:p>
                    <a:p>
                      <a:r>
                        <a:rPr lang="en-GB" sz="1200" u="sng" dirty="0" smtClean="0"/>
                        <a:t>Mighty Write: </a:t>
                      </a:r>
                      <a:r>
                        <a:rPr lang="en-GB" sz="800" u="none" dirty="0" smtClean="0"/>
                        <a:t>Write and edit their narrative story- The Lost Lighthouse</a:t>
                      </a:r>
                      <a:r>
                        <a:rPr lang="en-GB" sz="800" u="none" baseline="0" dirty="0" smtClean="0"/>
                        <a:t> Keepers</a:t>
                      </a:r>
                    </a:p>
                    <a:p>
                      <a:r>
                        <a:rPr lang="en-GB" sz="1200" u="sng" baseline="0" dirty="0" smtClean="0"/>
                        <a:t>Vocabulary: </a:t>
                      </a:r>
                    </a:p>
                    <a:p>
                      <a:r>
                        <a:rPr lang="en-GB" sz="800" u="none" baseline="0" dirty="0" smtClean="0"/>
                        <a:t>Dwell ail  gallant  wonder   foreboding</a:t>
                      </a:r>
                    </a:p>
                    <a:p>
                      <a:r>
                        <a:rPr lang="en-GB" sz="800" u="none" baseline="0" dirty="0" smtClean="0"/>
                        <a:t>Ransacked   forsaken   ill-chance  befall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428728" cy="6858000"/>
          </a:xfrm>
          <a:solidFill>
            <a:srgbClr val="4F81BD"/>
          </a:solidFill>
        </p:spPr>
        <p:txBody>
          <a:bodyPr/>
          <a:lstStyle/>
          <a:p>
            <a:endParaRPr lang="en-US" dirty="0"/>
          </a:p>
        </p:txBody>
      </p:sp>
      <p:pic>
        <p:nvPicPr>
          <p:cNvPr id="1026" name="Picture 2" descr="C:\Users\Teacher\Pictures\394098_original.jpg"/>
          <p:cNvPicPr>
            <a:picLocks noGrp="1" noChangeAspect="1" noChangeArrowheads="1"/>
          </p:cNvPicPr>
          <p:nvPr>
            <p:ph idx="1"/>
          </p:nvPr>
        </p:nvPicPr>
        <p:blipFill>
          <a:blip r:embed="rId2"/>
          <a:srcRect/>
          <a:stretch>
            <a:fillRect/>
          </a:stretch>
        </p:blipFill>
        <p:spPr bwMode="auto">
          <a:xfrm>
            <a:off x="1428728" y="0"/>
            <a:ext cx="6215105" cy="6858000"/>
          </a:xfrm>
          <a:prstGeom prst="rect">
            <a:avLst/>
          </a:prstGeom>
          <a:noFill/>
        </p:spPr>
      </p:pic>
      <p:sp>
        <p:nvSpPr>
          <p:cNvPr id="5" name="Rectangle 4"/>
          <p:cNvSpPr/>
          <p:nvPr/>
        </p:nvSpPr>
        <p:spPr>
          <a:xfrm>
            <a:off x="7643834" y="0"/>
            <a:ext cx="1500166" cy="6858000"/>
          </a:xfrm>
          <a:prstGeom prst="rect">
            <a:avLst/>
          </a:prstGeom>
          <a:solidFill>
            <a:srgbClr val="4F81B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495366"/>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Performance Poetry</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u="sng" dirty="0" smtClean="0"/>
                        <a:t>Lesson</a:t>
                      </a:r>
                      <a:r>
                        <a:rPr lang="en-GB" u="sng" baseline="0" dirty="0" smtClean="0"/>
                        <a:t> 1:</a:t>
                      </a:r>
                    </a:p>
                    <a:p>
                      <a:r>
                        <a:rPr lang="en-GB" sz="1200" u="sng" baseline="0" dirty="0" smtClean="0"/>
                        <a:t>WOW: </a:t>
                      </a:r>
                      <a:r>
                        <a:rPr lang="en-GB" sz="1800" b="0" u="none" kern="1200" baseline="0" dirty="0" smtClean="0">
                          <a:solidFill>
                            <a:schemeClr val="dk1"/>
                          </a:solidFill>
                          <a:latin typeface="+mn-lt"/>
                          <a:ea typeface="+mn-ea"/>
                          <a:cs typeface="+mn-cs"/>
                        </a:rPr>
                        <a:t> </a:t>
                      </a:r>
                      <a:r>
                        <a:rPr lang="en-GB" sz="800" b="0" u="none" kern="1200" baseline="0" dirty="0" smtClean="0">
                          <a:solidFill>
                            <a:schemeClr val="dk1"/>
                          </a:solidFill>
                          <a:latin typeface="+mn-lt"/>
                          <a:ea typeface="+mn-ea"/>
                          <a:cs typeface="+mn-cs"/>
                        </a:rPr>
                        <a:t>De</a:t>
                      </a:r>
                      <a:r>
                        <a:rPr lang="en-GB" sz="800" b="0" u="none" kern="1200" dirty="0" smtClean="0">
                          <a:solidFill>
                            <a:schemeClr val="dk1"/>
                          </a:solidFill>
                          <a:latin typeface="+mn-lt"/>
                          <a:ea typeface="+mn-ea"/>
                          <a:cs typeface="+mn-cs"/>
                        </a:rPr>
                        <a:t>fine </a:t>
                      </a:r>
                      <a:r>
                        <a:rPr lang="en-GB" sz="800" kern="1200" dirty="0" smtClean="0">
                          <a:solidFill>
                            <a:schemeClr val="dk1"/>
                          </a:solidFill>
                          <a:latin typeface="+mn-lt"/>
                          <a:ea typeface="+mn-ea"/>
                          <a:cs typeface="+mn-cs"/>
                        </a:rPr>
                        <a:t>the terms.</a:t>
                      </a:r>
                      <a:r>
                        <a:rPr lang="en-GB" sz="800" i="1" kern="1200" dirty="0" smtClean="0">
                          <a:solidFill>
                            <a:schemeClr val="dk1"/>
                          </a:solidFill>
                          <a:latin typeface="+mn-lt"/>
                          <a:ea typeface="+mn-ea"/>
                          <a:cs typeface="+mn-cs"/>
                        </a:rPr>
                        <a:t> ‘performance poem</a:t>
                      </a:r>
                      <a:r>
                        <a:rPr lang="en-GB" sz="800" i="1" kern="1200" baseline="0" dirty="0" smtClean="0">
                          <a:solidFill>
                            <a:schemeClr val="dk1"/>
                          </a:solidFill>
                          <a:latin typeface="+mn-lt"/>
                          <a:ea typeface="+mn-ea"/>
                          <a:cs typeface="+mn-cs"/>
                        </a:rPr>
                        <a:t> and</a:t>
                      </a:r>
                      <a:r>
                        <a:rPr lang="en-GB" sz="800" i="1" kern="1200" dirty="0" smtClean="0">
                          <a:solidFill>
                            <a:schemeClr val="dk1"/>
                          </a:solidFill>
                          <a:latin typeface="+mn-lt"/>
                          <a:ea typeface="+mn-ea"/>
                          <a:cs typeface="+mn-cs"/>
                        </a:rPr>
                        <a:t> ‘choral poem’? </a:t>
                      </a:r>
                      <a:r>
                        <a:rPr lang="en-GB" sz="800" kern="1200" dirty="0" smtClean="0">
                          <a:solidFill>
                            <a:schemeClr val="dk1"/>
                          </a:solidFill>
                          <a:latin typeface="+mn-lt"/>
                          <a:ea typeface="+mn-ea"/>
                          <a:cs typeface="+mn-cs"/>
                        </a:rPr>
                        <a:t>Can they work out the meaning from other linked words? (</a:t>
                      </a:r>
                      <a:r>
                        <a:rPr lang="en-GB" sz="800" i="1" kern="1200" dirty="0" smtClean="0">
                          <a:solidFill>
                            <a:schemeClr val="dk1"/>
                          </a:solidFill>
                          <a:latin typeface="+mn-lt"/>
                          <a:ea typeface="+mn-ea"/>
                          <a:cs typeface="+mn-cs"/>
                        </a:rPr>
                        <a:t>chorus, choir</a:t>
                      </a:r>
                      <a:r>
                        <a:rPr lang="en-GB" sz="800" kern="1200" dirty="0" smtClean="0">
                          <a:solidFill>
                            <a:schemeClr val="dk1"/>
                          </a:solidFill>
                          <a:latin typeface="+mn-lt"/>
                          <a:ea typeface="+mn-ea"/>
                          <a:cs typeface="+mn-cs"/>
                        </a:rPr>
                        <a:t>)</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Watch some performance poems (</a:t>
                      </a:r>
                      <a:r>
                        <a:rPr lang="en-GB" sz="800" i="1" kern="1200" dirty="0" smtClean="0">
                          <a:solidFill>
                            <a:schemeClr val="dk1"/>
                          </a:solidFill>
                          <a:latin typeface="+mn-lt"/>
                          <a:ea typeface="+mn-ea"/>
                          <a:cs typeface="+mn-cs"/>
                        </a:rPr>
                        <a:t>see websites</a:t>
                      </a:r>
                      <a:r>
                        <a:rPr lang="en-GB" sz="800" kern="1200" dirty="0" smtClean="0">
                          <a:solidFill>
                            <a:schemeClr val="dk1"/>
                          </a:solidFill>
                          <a:latin typeface="+mn-lt"/>
                          <a:ea typeface="+mn-ea"/>
                          <a:cs typeface="+mn-cs"/>
                        </a:rPr>
                        <a:t>). Ask children if they thought that these were good poems for performance. What sort of features makes a poem good to perform? Start a list for display which you can develop and add to during the unit (</a:t>
                      </a:r>
                      <a:r>
                        <a:rPr lang="en-GB" sz="800" i="1" kern="1200" dirty="0" smtClean="0">
                          <a:solidFill>
                            <a:schemeClr val="dk1"/>
                          </a:solidFill>
                          <a:latin typeface="+mn-lt"/>
                          <a:ea typeface="+mn-ea"/>
                          <a:cs typeface="+mn-cs"/>
                        </a:rPr>
                        <a:t>see resources for ideas</a:t>
                      </a:r>
                      <a:r>
                        <a:rPr lang="en-GB" sz="800" kern="1200" dirty="0" smtClean="0">
                          <a:solidFill>
                            <a:schemeClr val="dk1"/>
                          </a:solidFill>
                          <a:latin typeface="+mn-lt"/>
                          <a:ea typeface="+mn-ea"/>
                          <a:cs typeface="+mn-cs"/>
                        </a:rPr>
                        <a:t>). Read the opening lines of </a:t>
                      </a:r>
                      <a:r>
                        <a:rPr lang="en-GB" sz="800" b="1" kern="1200" dirty="0" smtClean="0">
                          <a:solidFill>
                            <a:schemeClr val="dk1"/>
                          </a:solidFill>
                          <a:latin typeface="+mn-lt"/>
                          <a:ea typeface="+mn-ea"/>
                          <a:cs typeface="+mn-cs"/>
                        </a:rPr>
                        <a:t>Jack and the Beanstalk </a:t>
                      </a:r>
                      <a:r>
                        <a:rPr lang="en-GB" sz="800" kern="1200" dirty="0" smtClean="0">
                          <a:solidFill>
                            <a:schemeClr val="dk1"/>
                          </a:solidFill>
                          <a:latin typeface="+mn-lt"/>
                          <a:ea typeface="+mn-ea"/>
                          <a:cs typeface="+mn-cs"/>
                        </a:rPr>
                        <a:t>,explaining that it is from the </a:t>
                      </a:r>
                      <a:r>
                        <a:rPr lang="en-GB" sz="800" i="1" kern="1200" dirty="0" smtClean="0">
                          <a:solidFill>
                            <a:schemeClr val="dk1"/>
                          </a:solidFill>
                          <a:latin typeface="+mn-lt"/>
                          <a:ea typeface="+mn-ea"/>
                          <a:cs typeface="+mn-cs"/>
                        </a:rPr>
                        <a:t>Revolting Rhymes</a:t>
                      </a:r>
                      <a:r>
                        <a:rPr lang="en-GB" sz="800" kern="1200" dirty="0" smtClean="0">
                          <a:solidFill>
                            <a:schemeClr val="dk1"/>
                          </a:solidFill>
                          <a:latin typeface="+mn-lt"/>
                          <a:ea typeface="+mn-ea"/>
                          <a:cs typeface="+mn-cs"/>
                        </a:rPr>
                        <a:t> collection by </a:t>
                      </a:r>
                      <a:r>
                        <a:rPr lang="en-GB" sz="800" kern="1200" dirty="0" err="1" smtClean="0">
                          <a:solidFill>
                            <a:schemeClr val="dk1"/>
                          </a:solidFill>
                          <a:latin typeface="+mn-lt"/>
                          <a:ea typeface="+mn-ea"/>
                          <a:cs typeface="+mn-cs"/>
                        </a:rPr>
                        <a:t>Roald</a:t>
                      </a:r>
                      <a:r>
                        <a:rPr lang="en-GB" sz="800" kern="1200" dirty="0" smtClean="0">
                          <a:solidFill>
                            <a:schemeClr val="dk1"/>
                          </a:solidFill>
                          <a:latin typeface="+mn-lt"/>
                          <a:ea typeface="+mn-ea"/>
                          <a:cs typeface="+mn-cs"/>
                        </a:rPr>
                        <a:t> Dahl. Model the performance nature of the poem as you read (</a:t>
                      </a:r>
                      <a:r>
                        <a:rPr lang="en-GB" sz="800" i="1" kern="1200" dirty="0" smtClean="0">
                          <a:solidFill>
                            <a:schemeClr val="dk1"/>
                          </a:solidFill>
                          <a:latin typeface="+mn-lt"/>
                          <a:ea typeface="+mn-ea"/>
                          <a:cs typeface="+mn-cs"/>
                        </a:rPr>
                        <a:t>expression, intonation, taking on characters,</a:t>
                      </a:r>
                      <a:r>
                        <a:rPr lang="en-GB" sz="800" kern="1200" dirty="0" smtClean="0">
                          <a:solidFill>
                            <a:schemeClr val="dk1"/>
                          </a:solidFill>
                          <a:latin typeface="+mn-lt"/>
                          <a:ea typeface="+mn-ea"/>
                          <a:cs typeface="+mn-cs"/>
                        </a:rPr>
                        <a:t> etc.).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b="0" kern="1200" dirty="0" smtClean="0">
                          <a:solidFill>
                            <a:schemeClr val="dk1"/>
                          </a:solidFill>
                          <a:latin typeface="+mn-lt"/>
                          <a:ea typeface="+mn-ea"/>
                          <a:cs typeface="+mn-cs"/>
                        </a:rPr>
                        <a:t>Building Expanded Noun Phrases :</a:t>
                      </a:r>
                      <a:r>
                        <a:rPr lang="en-GB" sz="800" b="0" kern="1200" baseline="0" dirty="0" smtClean="0">
                          <a:solidFill>
                            <a:schemeClr val="dk1"/>
                          </a:solidFill>
                          <a:latin typeface="+mn-lt"/>
                          <a:ea typeface="+mn-ea"/>
                          <a:cs typeface="+mn-cs"/>
                        </a:rPr>
                        <a:t>  PPT slides 1 - 7</a:t>
                      </a:r>
                      <a:endParaRPr lang="en-GB" sz="800" b="0" u="none" baseline="0" dirty="0" smtClean="0"/>
                    </a:p>
                    <a:p>
                      <a:r>
                        <a:rPr lang="en-GB" sz="1200" u="sng" baseline="0" dirty="0" err="1" smtClean="0"/>
                        <a:t>Oracy</a:t>
                      </a:r>
                      <a:r>
                        <a:rPr lang="en-GB" sz="1200" u="sng" baseline="0" dirty="0" smtClean="0"/>
                        <a:t>: </a:t>
                      </a:r>
                      <a:r>
                        <a:rPr lang="en-GB" sz="800" u="none" baseline="0" dirty="0" smtClean="0"/>
                        <a:t>Discuss and identify features of a poem. Read verse of a poem as a mini performance to their partner.</a:t>
                      </a:r>
                    </a:p>
                    <a:p>
                      <a:r>
                        <a:rPr lang="en-GB" sz="1200" u="sng" dirty="0" smtClean="0"/>
                        <a:t>Mighty Write: </a:t>
                      </a:r>
                      <a:r>
                        <a:rPr lang="en-GB" sz="800" u="none" dirty="0" smtClean="0"/>
                        <a:t>Write their own expanded</a:t>
                      </a:r>
                      <a:r>
                        <a:rPr lang="en-GB" sz="800" u="none" baseline="0" dirty="0" smtClean="0"/>
                        <a:t> noun phrases ( worksheet)</a:t>
                      </a:r>
                      <a:endParaRPr lang="en-GB" sz="800" u="none" dirty="0" smtClean="0"/>
                    </a:p>
                    <a:p>
                      <a:r>
                        <a:rPr lang="en-GB" sz="1200" u="sng" baseline="0" dirty="0" smtClean="0"/>
                        <a:t>Vocabulary: </a:t>
                      </a:r>
                      <a:r>
                        <a:rPr lang="en-GB" sz="800" b="0" kern="1200" dirty="0" smtClean="0">
                          <a:solidFill>
                            <a:schemeClr val="dk1"/>
                          </a:solidFill>
                          <a:latin typeface="+mn-lt"/>
                          <a:ea typeface="+mn-ea"/>
                          <a:cs typeface="+mn-cs"/>
                        </a:rPr>
                        <a:t>Stanzas</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Rhythm</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Rhyme</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Alliteration</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Onomatopoeia</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Repetition</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Simile</a:t>
                      </a:r>
                      <a:r>
                        <a:rPr lang="en-US"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Metaphor</a:t>
                      </a:r>
                      <a:r>
                        <a:rPr lang="en-GB"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Narrative</a:t>
                      </a:r>
                      <a:endParaRPr lang="en-GB" sz="800" b="0" u="sng" dirty="0"/>
                    </a:p>
                  </a:txBody>
                  <a:tcPr/>
                </a:tc>
                <a:tc>
                  <a:txBody>
                    <a:bodyPr/>
                    <a:lstStyle/>
                    <a:p>
                      <a:r>
                        <a:rPr lang="en-GB" u="sng" dirty="0" smtClean="0"/>
                        <a:t>Lesson 2</a:t>
                      </a:r>
                      <a:r>
                        <a:rPr lang="en-GB"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Poem opening</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give children reading time. Discuss which story is being told and at which point they were sure. Are some clues more obvious than others? Children read </a:t>
                      </a:r>
                      <a:r>
                        <a:rPr lang="en-GB" sz="800" b="1" kern="1200" dirty="0" smtClean="0">
                          <a:solidFill>
                            <a:schemeClr val="dk1"/>
                          </a:solidFill>
                          <a:latin typeface="+mn-lt"/>
                          <a:ea typeface="+mn-ea"/>
                          <a:cs typeface="+mn-cs"/>
                        </a:rPr>
                        <a:t>Fuss </a:t>
                      </a:r>
                      <a:r>
                        <a:rPr lang="en-GB" sz="800" b="1" kern="1200" dirty="0" err="1" smtClean="0">
                          <a:solidFill>
                            <a:schemeClr val="dk1"/>
                          </a:solidFill>
                          <a:latin typeface="+mn-lt"/>
                          <a:ea typeface="+mn-ea"/>
                          <a:cs typeface="+mn-cs"/>
                        </a:rPr>
                        <a:t>Fuss</a:t>
                      </a:r>
                      <a:r>
                        <a:rPr lang="en-GB" sz="800" b="1" kern="1200" dirty="0" smtClean="0">
                          <a:solidFill>
                            <a:schemeClr val="dk1"/>
                          </a:solidFill>
                          <a:latin typeface="+mn-lt"/>
                          <a:ea typeface="+mn-ea"/>
                          <a:cs typeface="+mn-cs"/>
                        </a:rPr>
                        <a:t>  </a:t>
                      </a:r>
                      <a:r>
                        <a:rPr lang="en-GB" sz="800" b="1" kern="1200" dirty="0" err="1" smtClean="0">
                          <a:solidFill>
                            <a:schemeClr val="dk1"/>
                          </a:solidFill>
                          <a:latin typeface="+mn-lt"/>
                          <a:ea typeface="+mn-ea"/>
                          <a:cs typeface="+mn-cs"/>
                        </a:rPr>
                        <a:t>Fuss</a:t>
                      </a:r>
                      <a:r>
                        <a:rPr lang="en-GB" sz="800" b="1" kern="1200" dirty="0" smtClean="0">
                          <a:solidFill>
                            <a:schemeClr val="dk1"/>
                          </a:solidFill>
                          <a:latin typeface="+mn-lt"/>
                          <a:ea typeface="+mn-ea"/>
                          <a:cs typeface="+mn-cs"/>
                        </a:rPr>
                        <a:t> or The Goldilocks Rap </a:t>
                      </a:r>
                      <a:r>
                        <a:rPr lang="en-GB" sz="800" kern="1200" dirty="0" smtClean="0">
                          <a:solidFill>
                            <a:schemeClr val="dk1"/>
                          </a:solidFill>
                          <a:latin typeface="+mn-lt"/>
                          <a:ea typeface="+mn-ea"/>
                          <a:cs typeface="+mn-cs"/>
                        </a:rPr>
                        <a:t>and answer </a:t>
                      </a:r>
                      <a:r>
                        <a:rPr lang="en-GB" sz="800" b="1" kern="1200" dirty="0" smtClean="0">
                          <a:solidFill>
                            <a:schemeClr val="dk1"/>
                          </a:solidFill>
                          <a:latin typeface="+mn-lt"/>
                          <a:ea typeface="+mn-ea"/>
                          <a:cs typeface="+mn-cs"/>
                        </a:rPr>
                        <a:t>Questions A</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b="0" u="none" kern="1200" baseline="0" dirty="0" smtClean="0">
                          <a:solidFill>
                            <a:schemeClr val="dk1"/>
                          </a:solidFill>
                          <a:latin typeface="+mn-lt"/>
                          <a:ea typeface="+mn-ea"/>
                          <a:cs typeface="+mn-cs"/>
                        </a:rPr>
                        <a:t>Making Complicated Information Concise</a:t>
                      </a:r>
                      <a:r>
                        <a:rPr lang="en-GB" sz="800" b="0" kern="1200" dirty="0" smtClean="0">
                          <a:solidFill>
                            <a:schemeClr val="dk1"/>
                          </a:solidFill>
                          <a:latin typeface="+mn-lt"/>
                          <a:ea typeface="+mn-ea"/>
                          <a:cs typeface="+mn-cs"/>
                        </a:rPr>
                        <a:t> :</a:t>
                      </a:r>
                      <a:r>
                        <a:rPr lang="en-GB" sz="800" b="0" kern="1200" baseline="0" dirty="0" smtClean="0">
                          <a:solidFill>
                            <a:schemeClr val="dk1"/>
                          </a:solidFill>
                          <a:latin typeface="+mn-lt"/>
                          <a:ea typeface="+mn-ea"/>
                          <a:cs typeface="+mn-cs"/>
                        </a:rPr>
                        <a:t>  PPT slides 7-11</a:t>
                      </a:r>
                      <a:endParaRPr lang="en-GB" sz="800" u="none" baseline="0" dirty="0" smtClean="0"/>
                    </a:p>
                    <a:p>
                      <a:r>
                        <a:rPr lang="en-GB" sz="1200" u="sng" baseline="0" dirty="0" err="1" smtClean="0"/>
                        <a:t>Oracy</a:t>
                      </a:r>
                      <a:r>
                        <a:rPr lang="en-GB" sz="1200" u="sng" baseline="0" dirty="0" smtClean="0"/>
                        <a:t>: </a:t>
                      </a:r>
                      <a:r>
                        <a:rPr lang="en-GB" sz="800" u="none" baseline="0" dirty="0" smtClean="0"/>
                        <a:t>Perform the poem </a:t>
                      </a:r>
                      <a:r>
                        <a:rPr lang="en-GB" sz="800" b="1" u="none" kern="1200" dirty="0" smtClean="0">
                          <a:solidFill>
                            <a:schemeClr val="dk1"/>
                          </a:solidFill>
                          <a:latin typeface="+mn-lt"/>
                          <a:ea typeface="+mn-ea"/>
                          <a:cs typeface="+mn-cs"/>
                        </a:rPr>
                        <a:t>Fuss </a:t>
                      </a:r>
                      <a:r>
                        <a:rPr lang="en-GB" sz="800" b="1" u="none" kern="1200" dirty="0" err="1" smtClean="0">
                          <a:solidFill>
                            <a:schemeClr val="dk1"/>
                          </a:solidFill>
                          <a:latin typeface="+mn-lt"/>
                          <a:ea typeface="+mn-ea"/>
                          <a:cs typeface="+mn-cs"/>
                        </a:rPr>
                        <a:t>Fuss</a:t>
                      </a:r>
                      <a:r>
                        <a:rPr lang="en-GB" sz="800" b="1" u="none" kern="1200" dirty="0" smtClean="0">
                          <a:solidFill>
                            <a:schemeClr val="dk1"/>
                          </a:solidFill>
                          <a:latin typeface="+mn-lt"/>
                          <a:ea typeface="+mn-ea"/>
                          <a:cs typeface="+mn-cs"/>
                        </a:rPr>
                        <a:t> </a:t>
                      </a:r>
                      <a:r>
                        <a:rPr lang="en-GB" sz="800" b="1" u="none" kern="1200" dirty="0" err="1" smtClean="0">
                          <a:solidFill>
                            <a:schemeClr val="dk1"/>
                          </a:solidFill>
                          <a:latin typeface="+mn-lt"/>
                          <a:ea typeface="+mn-ea"/>
                          <a:cs typeface="+mn-cs"/>
                        </a:rPr>
                        <a:t>Fuss</a:t>
                      </a:r>
                      <a:r>
                        <a:rPr lang="en-GB" sz="800" b="1" u="none" kern="1200" dirty="0" smtClean="0">
                          <a:solidFill>
                            <a:schemeClr val="dk1"/>
                          </a:solidFill>
                          <a:latin typeface="+mn-lt"/>
                          <a:ea typeface="+mn-ea"/>
                          <a:cs typeface="+mn-cs"/>
                        </a:rPr>
                        <a:t> or The Goldilocks Rap </a:t>
                      </a:r>
                      <a:endParaRPr lang="en-GB" sz="800" u="none" baseline="0" dirty="0" smtClean="0"/>
                    </a:p>
                    <a:p>
                      <a:pPr lvl="0"/>
                      <a:r>
                        <a:rPr lang="en-GB" sz="1200" u="sng" dirty="0" smtClean="0"/>
                        <a:t>Mighty Write: </a:t>
                      </a:r>
                      <a:r>
                        <a:rPr lang="en-GB" sz="800" kern="1200" dirty="0" smtClean="0">
                          <a:solidFill>
                            <a:schemeClr val="dk1"/>
                          </a:solidFill>
                          <a:latin typeface="+mn-lt"/>
                          <a:ea typeface="+mn-ea"/>
                          <a:cs typeface="+mn-cs"/>
                        </a:rPr>
                        <a:t>Distribute the</a:t>
                      </a:r>
                      <a:r>
                        <a:rPr lang="en-GB" sz="800" b="1" kern="1200" dirty="0" smtClean="0">
                          <a:solidFill>
                            <a:schemeClr val="dk1"/>
                          </a:solidFill>
                          <a:latin typeface="+mn-lt"/>
                          <a:ea typeface="+mn-ea"/>
                          <a:cs typeface="+mn-cs"/>
                        </a:rPr>
                        <a:t> Instruction sheet </a:t>
                      </a:r>
                      <a:r>
                        <a:rPr lang="en-GB" sz="800" kern="1200" dirty="0" smtClean="0">
                          <a:solidFill>
                            <a:schemeClr val="dk1"/>
                          </a:solidFill>
                          <a:latin typeface="+mn-lt"/>
                          <a:ea typeface="+mn-ea"/>
                          <a:cs typeface="+mn-cs"/>
                        </a:rPr>
                        <a:t>and </a:t>
                      </a:r>
                      <a:r>
                        <a:rPr lang="en-GB" sz="800" b="1" kern="1200" dirty="0" smtClean="0">
                          <a:solidFill>
                            <a:schemeClr val="dk1"/>
                          </a:solidFill>
                          <a:latin typeface="+mn-lt"/>
                          <a:ea typeface="+mn-ea"/>
                          <a:cs typeface="+mn-cs"/>
                        </a:rPr>
                        <a:t>Sentences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Children work in pairs to generate information </a:t>
                      </a:r>
                      <a:endParaRPr lang="en-GB" sz="800" u="sng" dirty="0" smtClean="0"/>
                    </a:p>
                    <a:p>
                      <a:r>
                        <a:rPr lang="en-GB" sz="1200" u="sng" baseline="0" dirty="0" smtClean="0"/>
                        <a:t>Vocabulary: </a:t>
                      </a:r>
                      <a:r>
                        <a:rPr lang="en-GB" sz="800" u="none" baseline="0" dirty="0" smtClean="0"/>
                        <a:t> Revise comparative/ superlative adjectives and the spelling rule : fussy, fussier, fussiest     deep, deeper, deepest </a:t>
                      </a:r>
                    </a:p>
                    <a:p>
                      <a:endParaRPr lang="en-GB" sz="800" u="none" baseline="0" dirty="0" smtClean="0"/>
                    </a:p>
                    <a:p>
                      <a:r>
                        <a:rPr lang="en-GB" sz="800" u="none" baseline="0" dirty="0" smtClean="0"/>
                        <a:t>Slumber   forensic   justice   vindicated    sedated </a:t>
                      </a:r>
                      <a:endParaRPr lang="en-GB" sz="800" u="none" dirty="0" smtClean="0"/>
                    </a:p>
                    <a:p>
                      <a:endParaRPr lang="en-GB" dirty="0"/>
                    </a:p>
                  </a:txBody>
                  <a:tcPr/>
                </a:tc>
                <a:tc>
                  <a:txBody>
                    <a:bodyPr/>
                    <a:lstStyle/>
                    <a:p>
                      <a:r>
                        <a:rPr lang="en-GB" u="sng" dirty="0" smtClean="0"/>
                        <a:t>Lesson 3</a:t>
                      </a:r>
                      <a:r>
                        <a:rPr lang="en-GB" dirty="0" smtClean="0"/>
                        <a:t>:</a:t>
                      </a:r>
                    </a:p>
                    <a:p>
                      <a:r>
                        <a:rPr lang="en-GB" sz="1200" u="sng" baseline="0" dirty="0" smtClean="0"/>
                        <a:t>Intro: </a:t>
                      </a:r>
                      <a:r>
                        <a:rPr lang="en-GB" sz="800" b="0" u="none" kern="1200" baseline="0" dirty="0" smtClean="0">
                          <a:solidFill>
                            <a:schemeClr val="dk1"/>
                          </a:solidFill>
                          <a:latin typeface="+mn-lt"/>
                          <a:ea typeface="+mn-ea"/>
                          <a:cs typeface="+mn-cs"/>
                        </a:rPr>
                        <a:t>R</a:t>
                      </a:r>
                      <a:r>
                        <a:rPr lang="en-GB" sz="800" b="0" u="none" kern="1200" dirty="0" smtClean="0">
                          <a:solidFill>
                            <a:schemeClr val="dk1"/>
                          </a:solidFill>
                          <a:latin typeface="+mn-lt"/>
                          <a:ea typeface="+mn-ea"/>
                          <a:cs typeface="+mn-cs"/>
                        </a:rPr>
                        <a:t>ead Goldilocks on CCTV.</a:t>
                      </a:r>
                      <a:r>
                        <a:rPr lang="en-GB" sz="800" b="0" u="none" kern="1200" baseline="0" dirty="0" smtClean="0">
                          <a:solidFill>
                            <a:schemeClr val="dk1"/>
                          </a:solidFill>
                          <a:latin typeface="+mn-lt"/>
                          <a:ea typeface="+mn-ea"/>
                          <a:cs typeface="+mn-cs"/>
                        </a:rPr>
                        <a:t>  As a class answer Questions  B.  Discuss which Goldilocks poem they prefer and why. </a:t>
                      </a:r>
                      <a:endParaRPr lang="en-GB" sz="800" b="0" u="none" kern="1200" baseline="0" dirty="0" err="1" smtClean="0">
                        <a:solidFill>
                          <a:schemeClr val="dk1"/>
                        </a:solidFill>
                        <a:latin typeface="+mn-lt"/>
                        <a:ea typeface="+mn-ea"/>
                        <a:cs typeface="+mn-cs"/>
                      </a:endParaRPr>
                    </a:p>
                    <a:p>
                      <a:r>
                        <a:rPr lang="en-GB" sz="1200" u="sng" baseline="0" smtClean="0"/>
                        <a:t>Grammar</a:t>
                      </a:r>
                      <a:r>
                        <a:rPr lang="en-GB" sz="1200" u="none" baseline="0" dirty="0" smtClean="0"/>
                        <a:t>: </a:t>
                      </a:r>
                      <a:r>
                        <a:rPr lang="en-GB" sz="800" kern="1200" dirty="0" smtClean="0">
                          <a:solidFill>
                            <a:schemeClr val="dk1"/>
                          </a:solidFill>
                          <a:latin typeface="+mn-lt"/>
                          <a:ea typeface="+mn-ea"/>
                          <a:cs typeface="+mn-cs"/>
                        </a:rPr>
                        <a:t>Changing perceptions through expanded noun phrases:</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PPT slides 12- 14</a:t>
                      </a:r>
                      <a:endParaRPr lang="en-US" sz="800" kern="1200" dirty="0" smtClean="0">
                        <a:solidFill>
                          <a:schemeClr val="dk1"/>
                        </a:solidFill>
                        <a:latin typeface="+mn-lt"/>
                        <a:ea typeface="+mn-ea"/>
                        <a:cs typeface="+mn-cs"/>
                      </a:endParaRPr>
                    </a:p>
                    <a:p>
                      <a:pPr lvl="0"/>
                      <a:r>
                        <a:rPr lang="en-GB" sz="1200" u="sng" baseline="0" dirty="0" err="1" smtClean="0"/>
                        <a:t>Oracy</a:t>
                      </a:r>
                      <a:r>
                        <a:rPr lang="en-GB" sz="1200" u="sng" baseline="0" dirty="0" smtClean="0"/>
                        <a:t>: </a:t>
                      </a:r>
                      <a:r>
                        <a:rPr lang="en-GB" sz="800" u="none" baseline="0" dirty="0" smtClean="0"/>
                        <a:t>Discuss which Goldilocks poem they would like to perform. Read and watch </a:t>
                      </a:r>
                      <a:r>
                        <a:rPr lang="en-GB" sz="800" b="0" kern="1200" dirty="0" smtClean="0">
                          <a:solidFill>
                            <a:schemeClr val="dk1"/>
                          </a:solidFill>
                          <a:latin typeface="+mn-lt"/>
                          <a:ea typeface="+mn-ea"/>
                          <a:cs typeface="+mn-cs"/>
                        </a:rPr>
                        <a:t>Michael Rosen’s Tips for Performing Poetry(</a:t>
                      </a:r>
                      <a:r>
                        <a:rPr lang="en-GB" sz="800" b="0" i="1" kern="1200" dirty="0" smtClean="0">
                          <a:solidFill>
                            <a:schemeClr val="dk1"/>
                          </a:solidFill>
                          <a:latin typeface="+mn-lt"/>
                          <a:ea typeface="+mn-ea"/>
                          <a:cs typeface="+mn-cs"/>
                        </a:rPr>
                        <a:t>see resources</a:t>
                      </a:r>
                      <a:r>
                        <a:rPr lang="en-GB" sz="800" b="0" kern="1200" dirty="0" smtClean="0">
                          <a:solidFill>
                            <a:schemeClr val="dk1"/>
                          </a:solidFill>
                          <a:latin typeface="+mn-lt"/>
                          <a:ea typeface="+mn-ea"/>
                          <a:cs typeface="+mn-cs"/>
                        </a:rPr>
                        <a:t>). Explain that each box has space for children to make notes of tips they think will be useful for them.</a:t>
                      </a:r>
                      <a:endParaRPr lang="en-US" sz="800" b="0" kern="1200" dirty="0" smtClean="0">
                        <a:solidFill>
                          <a:schemeClr val="dk1"/>
                        </a:solidFill>
                        <a:latin typeface="+mn-lt"/>
                        <a:ea typeface="+mn-ea"/>
                        <a:cs typeface="+mn-cs"/>
                      </a:endParaRPr>
                    </a:p>
                    <a:p>
                      <a:r>
                        <a:rPr lang="en-GB" sz="800" b="0" kern="1200" dirty="0" smtClean="0">
                          <a:solidFill>
                            <a:schemeClr val="dk1"/>
                          </a:solidFill>
                          <a:latin typeface="+mn-lt"/>
                          <a:ea typeface="+mn-ea"/>
                          <a:cs typeface="+mn-cs"/>
                        </a:rPr>
                        <a:t>Play the video at </a:t>
                      </a:r>
                      <a:r>
                        <a:rPr lang="en-GB" sz="800" b="0" u="sng" kern="1200" dirty="0" smtClean="0">
                          <a:solidFill>
                            <a:schemeClr val="dk1"/>
                          </a:solidFill>
                          <a:latin typeface="+mn-lt"/>
                          <a:ea typeface="+mn-ea"/>
                          <a:cs typeface="+mn-cs"/>
                          <a:hlinkClick r:id="rId2"/>
                        </a:rPr>
                        <a:t>https://www.youtube.com/watch?v=RvV23xoZRkI</a:t>
                      </a:r>
                      <a:r>
                        <a:rPr lang="en-GB" sz="800" b="0" kern="1200" dirty="0" smtClean="0">
                          <a:solidFill>
                            <a:schemeClr val="dk1"/>
                          </a:solidFill>
                          <a:latin typeface="+mn-lt"/>
                          <a:ea typeface="+mn-ea"/>
                          <a:cs typeface="+mn-cs"/>
                        </a:rPr>
                        <a:t> </a:t>
                      </a:r>
                    </a:p>
                    <a:p>
                      <a:r>
                        <a:rPr lang="en-GB" sz="800" b="0" u="none" kern="1200" baseline="0" dirty="0" smtClean="0">
                          <a:solidFill>
                            <a:schemeClr val="dk1"/>
                          </a:solidFill>
                          <a:latin typeface="+mn-lt"/>
                          <a:ea typeface="+mn-ea"/>
                          <a:cs typeface="+mn-cs"/>
                        </a:rPr>
                        <a:t>Assessment opportunity: </a:t>
                      </a:r>
                      <a:r>
                        <a:rPr lang="en-GB" sz="800" b="0" u="none" kern="1200" baseline="0" dirty="0" err="1" smtClean="0">
                          <a:solidFill>
                            <a:schemeClr val="dk1"/>
                          </a:solidFill>
                          <a:latin typeface="+mn-lt"/>
                          <a:ea typeface="+mn-ea"/>
                          <a:cs typeface="+mn-cs"/>
                        </a:rPr>
                        <a:t>Chn</a:t>
                      </a:r>
                      <a:r>
                        <a:rPr lang="en-GB" sz="800" b="0" u="none" kern="1200" baseline="0" dirty="0" smtClean="0">
                          <a:solidFill>
                            <a:schemeClr val="dk1"/>
                          </a:solidFill>
                          <a:latin typeface="+mn-lt"/>
                          <a:ea typeface="+mn-ea"/>
                          <a:cs typeface="+mn-cs"/>
                        </a:rPr>
                        <a:t> practise and perform their chosen Goldilocks poem  as a choral performance to the class. </a:t>
                      </a:r>
                      <a:endParaRPr lang="en-GB" sz="800" b="0" u="none"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 </a:t>
                      </a:r>
                      <a:r>
                        <a:rPr lang="en-GB" sz="800" kern="1200" dirty="0" smtClean="0">
                          <a:solidFill>
                            <a:schemeClr val="dk1"/>
                          </a:solidFill>
                          <a:latin typeface="+mn-lt"/>
                          <a:ea typeface="+mn-ea"/>
                          <a:cs typeface="+mn-cs"/>
                        </a:rPr>
                        <a:t>Distribute </a:t>
                      </a:r>
                      <a:r>
                        <a:rPr lang="en-GB" sz="800" b="1" kern="1200" dirty="0" smtClean="0">
                          <a:solidFill>
                            <a:schemeClr val="dk1"/>
                          </a:solidFill>
                          <a:latin typeface="+mn-lt"/>
                          <a:ea typeface="+mn-ea"/>
                          <a:cs typeface="+mn-cs"/>
                        </a:rPr>
                        <a:t>Changing Perceptions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model how to do this with the first sentence (e.g. </a:t>
                      </a:r>
                      <a:r>
                        <a:rPr lang="en-GB" sz="800" i="1" kern="1200" dirty="0" smtClean="0">
                          <a:solidFill>
                            <a:schemeClr val="dk1"/>
                          </a:solidFill>
                          <a:latin typeface="+mn-lt"/>
                          <a:ea typeface="+mn-ea"/>
                          <a:cs typeface="+mn-cs"/>
                        </a:rPr>
                        <a:t>The cruel children with axes and hammers, who had already smashed up three homes in the wood, ran to the cottage</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Children choose starter sentences and add expanded noun phrases to change the perception of the characters.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razors  merry  cackled  cheery  wicked  scheming  destruction  </a:t>
                      </a:r>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4:</a:t>
                      </a:r>
                      <a:endParaRPr lang="en-GB" dirty="0" smtClean="0"/>
                    </a:p>
                    <a:p>
                      <a:r>
                        <a:rPr lang="en-GB" sz="1200" u="sng" baseline="0" dirty="0" smtClean="0"/>
                        <a:t>Intro: </a:t>
                      </a:r>
                      <a:r>
                        <a:rPr lang="en-GB" sz="800" kern="1200" dirty="0" smtClean="0">
                          <a:solidFill>
                            <a:schemeClr val="dk1"/>
                          </a:solidFill>
                          <a:latin typeface="+mn-lt"/>
                          <a:ea typeface="+mn-ea"/>
                          <a:cs typeface="+mn-cs"/>
                        </a:rPr>
                        <a:t>Read the beginning of </a:t>
                      </a:r>
                      <a:r>
                        <a:rPr lang="en-GB" sz="800" b="1" kern="1200" dirty="0" smtClean="0">
                          <a:solidFill>
                            <a:schemeClr val="dk1"/>
                          </a:solidFill>
                          <a:latin typeface="+mn-lt"/>
                          <a:ea typeface="+mn-ea"/>
                          <a:cs typeface="+mn-cs"/>
                        </a:rPr>
                        <a:t>The Language of Cat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emphasising the onomatopoeic words as you say them, and ask children to fold their arms when they hear onomatopoeia. Discuss some of the examples the class spotted and why they think the poet has used them. Emphasise the impact:</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draws attention to certain words, captures the sound powerfully; enables performers to say words like sound effects; makes it fun to perform and listen to.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read the rest of the poem and highlight examples of  onomatopoeic .</a:t>
                      </a:r>
                      <a:endParaRPr lang="en-GB" sz="800" u="sng" baseline="0" dirty="0" smtClean="0"/>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Display and share slides 1-6 </a:t>
                      </a:r>
                      <a:r>
                        <a:rPr lang="en-GB" sz="800" b="1" kern="1200" dirty="0" smtClean="0">
                          <a:solidFill>
                            <a:schemeClr val="dk1"/>
                          </a:solidFill>
                          <a:latin typeface="+mn-lt"/>
                          <a:ea typeface="+mn-ea"/>
                          <a:cs typeface="+mn-cs"/>
                        </a:rPr>
                        <a:t>Grammar Presentation: Subjunctive Form</a:t>
                      </a:r>
                      <a:r>
                        <a:rPr lang="en-GB" sz="800" kern="1200" dirty="0" smtClean="0">
                          <a:solidFill>
                            <a:schemeClr val="dk1"/>
                          </a:solidFill>
                          <a:latin typeface="+mn-lt"/>
                          <a:ea typeface="+mn-ea"/>
                          <a:cs typeface="+mn-cs"/>
                        </a:rPr>
                        <a:t>. Distribute activity sheets,</a:t>
                      </a:r>
                      <a:r>
                        <a:rPr lang="en-GB" sz="800" b="1" kern="1200" dirty="0" smtClean="0">
                          <a:solidFill>
                            <a:schemeClr val="dk1"/>
                          </a:solidFill>
                          <a:latin typeface="+mn-lt"/>
                          <a:ea typeface="+mn-ea"/>
                          <a:cs typeface="+mn-cs"/>
                        </a:rPr>
                        <a:t> Subjunctive Form for Wishes and </a:t>
                      </a:r>
                      <a:r>
                        <a:rPr lang="en-GB" sz="800" b="1" kern="1200" dirty="0" err="1" smtClean="0">
                          <a:solidFill>
                            <a:schemeClr val="dk1"/>
                          </a:solidFill>
                          <a:latin typeface="+mn-lt"/>
                          <a:ea typeface="+mn-ea"/>
                          <a:cs typeface="+mn-cs"/>
                        </a:rPr>
                        <a:t>Hypotheticals</a:t>
                      </a:r>
                      <a:r>
                        <a:rPr lang="en-GB" sz="800" b="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r>
                        <a:rPr lang="en-GB" sz="800" b="1" kern="1200" dirty="0" smtClean="0">
                          <a:solidFill>
                            <a:schemeClr val="dk1"/>
                          </a:solidFill>
                          <a:latin typeface="+mn-lt"/>
                          <a:ea typeface="+mn-ea"/>
                          <a:cs typeface="+mn-cs"/>
                        </a:rPr>
                        <a:t>.</a:t>
                      </a:r>
                      <a:r>
                        <a:rPr lang="en-US"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Children work through sections </a:t>
                      </a:r>
                      <a:r>
                        <a:rPr lang="en-GB" sz="800" b="1" kern="1200" dirty="0" smtClean="0">
                          <a:solidFill>
                            <a:schemeClr val="dk1"/>
                          </a:solidFill>
                          <a:latin typeface="+mn-lt"/>
                          <a:ea typeface="+mn-ea"/>
                          <a:cs typeface="+mn-cs"/>
                        </a:rPr>
                        <a:t>A-C</a:t>
                      </a:r>
                      <a:r>
                        <a:rPr lang="en-GB" sz="800" kern="1200" dirty="0" smtClean="0">
                          <a:solidFill>
                            <a:schemeClr val="dk1"/>
                          </a:solidFill>
                          <a:latin typeface="+mn-lt"/>
                          <a:ea typeface="+mn-ea"/>
                          <a:cs typeface="+mn-cs"/>
                        </a:rPr>
                        <a:t>, which increase in challenge.</a:t>
                      </a:r>
                      <a:endParaRPr lang="en-US" sz="800" kern="1200" dirty="0" smtClean="0">
                        <a:solidFill>
                          <a:schemeClr val="dk1"/>
                        </a:solidFill>
                        <a:latin typeface="+mn-lt"/>
                        <a:ea typeface="+mn-ea"/>
                        <a:cs typeface="+mn-cs"/>
                      </a:endParaRPr>
                    </a:p>
                    <a:p>
                      <a:pPr lvl="0"/>
                      <a:r>
                        <a:rPr lang="en-GB" sz="1200" u="sng" baseline="0" dirty="0" err="1" smtClean="0"/>
                        <a:t>Oracy</a:t>
                      </a:r>
                      <a:r>
                        <a:rPr lang="en-GB" sz="1200" u="sng" baseline="0" dirty="0" smtClean="0"/>
                        <a:t>: </a:t>
                      </a:r>
                      <a:r>
                        <a:rPr lang="en-GB" sz="800" u="none" baseline="0" dirty="0" smtClean="0"/>
                        <a:t>Read </a:t>
                      </a:r>
                      <a:r>
                        <a:rPr lang="en-GB" sz="800" b="1" u="none" kern="1200" dirty="0" smtClean="0">
                          <a:solidFill>
                            <a:schemeClr val="dk1"/>
                          </a:solidFill>
                          <a:latin typeface="+mn-lt"/>
                          <a:ea typeface="+mn-ea"/>
                          <a:cs typeface="+mn-cs"/>
                        </a:rPr>
                        <a:t>The Language of Cat </a:t>
                      </a:r>
                      <a:r>
                        <a:rPr lang="en-GB" sz="800" u="none" baseline="0" dirty="0" smtClean="0"/>
                        <a:t>aloud to their partner  as a performance. </a:t>
                      </a:r>
                      <a:endParaRPr lang="en-GB" sz="800" b="0" u="none" baseline="0" dirty="0" smtClean="0"/>
                    </a:p>
                    <a:p>
                      <a:r>
                        <a:rPr lang="en-GB" sz="1200" u="sng" dirty="0" smtClean="0"/>
                        <a:t>Mighty Write: </a:t>
                      </a:r>
                      <a:r>
                        <a:rPr lang="en-GB" sz="800" u="none" dirty="0" smtClean="0"/>
                        <a:t>Write a verse for a poem beginning If I were a cat I ....... Using the subjunctive</a:t>
                      </a:r>
                      <a:r>
                        <a:rPr lang="en-GB" sz="800" u="none" baseline="0" dirty="0" smtClean="0"/>
                        <a:t> form and </a:t>
                      </a:r>
                      <a:r>
                        <a:rPr lang="en-GB" sz="800" u="none" kern="1200" dirty="0" smtClean="0">
                          <a:solidFill>
                            <a:schemeClr val="dk1"/>
                          </a:solidFill>
                          <a:latin typeface="+mn-lt"/>
                          <a:ea typeface="+mn-ea"/>
                          <a:cs typeface="+mn-cs"/>
                        </a:rPr>
                        <a:t>onomatopoeic.</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saunter  crystal  clink  exist  eager</a:t>
                      </a:r>
                      <a:endParaRPr lang="en-GB" sz="800" u="none" kern="1200" baseline="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kern="1200" baseline="0" dirty="0" smtClean="0">
                          <a:solidFill>
                            <a:schemeClr val="dk1"/>
                          </a:solidFill>
                          <a:latin typeface="+mn-lt"/>
                          <a:ea typeface="+mn-ea"/>
                          <a:cs typeface="+mn-cs"/>
                        </a:rPr>
                        <a:t>Revise hyphenated words -  slow- motion  </a:t>
                      </a:r>
                      <a:r>
                        <a:rPr lang="en-GB" sz="800" kern="1200" dirty="0" smtClean="0">
                          <a:solidFill>
                            <a:schemeClr val="dk1"/>
                          </a:solidFill>
                          <a:latin typeface="+mn-lt"/>
                          <a:ea typeface="+mn-ea"/>
                          <a:cs typeface="+mn-cs"/>
                        </a:rPr>
                        <a:t>wide-mouthed  tight-lipped </a:t>
                      </a:r>
                      <a:endParaRPr lang="en-GB" sz="800" dirty="0"/>
                    </a:p>
                  </a:txBody>
                  <a:tcPr/>
                </a:tc>
                <a:tc>
                  <a:txBody>
                    <a:bodyPr/>
                    <a:lstStyle/>
                    <a:p>
                      <a:r>
                        <a:rPr lang="en-GB" u="sng" dirty="0" smtClean="0"/>
                        <a:t>Lesson 5</a:t>
                      </a:r>
                      <a:r>
                        <a:rPr lang="en-GB" dirty="0" smtClean="0"/>
                        <a:t>:</a:t>
                      </a:r>
                    </a:p>
                    <a:p>
                      <a:r>
                        <a:rPr lang="en-GB" sz="1200" u="sng" baseline="0" dirty="0" smtClean="0"/>
                        <a:t>Intro: </a:t>
                      </a:r>
                      <a:r>
                        <a:rPr lang="en-GB" sz="800" kern="1200" dirty="0" smtClean="0">
                          <a:solidFill>
                            <a:schemeClr val="dk1"/>
                          </a:solidFill>
                          <a:latin typeface="+mn-lt"/>
                          <a:ea typeface="+mn-ea"/>
                          <a:cs typeface="+mn-cs"/>
                        </a:rPr>
                        <a:t>Read the beginning of </a:t>
                      </a:r>
                      <a:r>
                        <a:rPr lang="en-GB" sz="800" b="1" kern="1200" dirty="0" smtClean="0">
                          <a:solidFill>
                            <a:schemeClr val="dk1"/>
                          </a:solidFill>
                          <a:latin typeface="+mn-lt"/>
                          <a:ea typeface="+mn-ea"/>
                          <a:cs typeface="+mn-cs"/>
                        </a:rPr>
                        <a:t>Russian</a:t>
                      </a:r>
                      <a:r>
                        <a:rPr lang="en-GB" sz="800" b="1" kern="1200" baseline="0" dirty="0" smtClean="0">
                          <a:solidFill>
                            <a:schemeClr val="dk1"/>
                          </a:solidFill>
                          <a:latin typeface="+mn-lt"/>
                          <a:ea typeface="+mn-ea"/>
                          <a:cs typeface="+mn-cs"/>
                        </a:rPr>
                        <a:t> Doll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emphasising the alliteration words as you say them, and ask children to fold their arms when they hear alliteration.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read the rest of the poem and highlight examples of  alliteration.</a:t>
                      </a:r>
                      <a:endParaRPr lang="en-GB" sz="800" u="sng" baseline="0" dirty="0" smtClean="0"/>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Display and discuss slides 7-10 of the </a:t>
                      </a:r>
                      <a:r>
                        <a:rPr lang="en-GB" sz="800" b="1" kern="1200" dirty="0" smtClean="0">
                          <a:solidFill>
                            <a:schemeClr val="dk1"/>
                          </a:solidFill>
                          <a:latin typeface="+mn-lt"/>
                          <a:ea typeface="+mn-ea"/>
                          <a:cs typeface="+mn-cs"/>
                        </a:rPr>
                        <a:t>Grammar Presentation.</a:t>
                      </a:r>
                      <a:r>
                        <a:rPr lang="en-GB" sz="800" kern="1200" dirty="0" smtClean="0">
                          <a:solidFill>
                            <a:schemeClr val="dk1"/>
                          </a:solidFill>
                          <a:latin typeface="+mn-lt"/>
                          <a:ea typeface="+mn-ea"/>
                          <a:cs typeface="+mn-cs"/>
                        </a:rPr>
                        <a:t> Distribute activity sheets,</a:t>
                      </a:r>
                      <a:r>
                        <a:rPr lang="en-GB" sz="800" b="1" kern="1200" dirty="0" smtClean="0">
                          <a:solidFill>
                            <a:schemeClr val="dk1"/>
                          </a:solidFill>
                          <a:latin typeface="+mn-lt"/>
                          <a:ea typeface="+mn-ea"/>
                          <a:cs typeface="+mn-cs"/>
                        </a:rPr>
                        <a:t> Subjunctive Form for Requests and Commands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r>
                        <a:rPr lang="en-GB" sz="800" b="1"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work through sections </a:t>
                      </a:r>
                      <a:r>
                        <a:rPr lang="en-GB" sz="800" b="1" kern="1200" dirty="0" smtClean="0">
                          <a:solidFill>
                            <a:schemeClr val="dk1"/>
                          </a:solidFill>
                          <a:latin typeface="+mn-lt"/>
                          <a:ea typeface="+mn-ea"/>
                          <a:cs typeface="+mn-cs"/>
                        </a:rPr>
                        <a:t>A-C</a:t>
                      </a:r>
                      <a:r>
                        <a:rPr lang="en-GB" sz="800" kern="1200" dirty="0" smtClean="0">
                          <a:solidFill>
                            <a:schemeClr val="dk1"/>
                          </a:solidFill>
                          <a:latin typeface="+mn-lt"/>
                          <a:ea typeface="+mn-ea"/>
                          <a:cs typeface="+mn-cs"/>
                        </a:rPr>
                        <a:t>, which increase in challenge.</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For </a:t>
                      </a:r>
                      <a:r>
                        <a:rPr lang="en-GB" sz="800" b="1" kern="1200" dirty="0" smtClean="0">
                          <a:solidFill>
                            <a:schemeClr val="dk1"/>
                          </a:solidFill>
                          <a:latin typeface="+mn-lt"/>
                          <a:ea typeface="+mn-ea"/>
                          <a:cs typeface="+mn-cs"/>
                        </a:rPr>
                        <a:t>C</a:t>
                      </a:r>
                      <a:r>
                        <a:rPr lang="en-GB" sz="800" kern="1200" dirty="0" smtClean="0">
                          <a:solidFill>
                            <a:schemeClr val="dk1"/>
                          </a:solidFill>
                          <a:latin typeface="+mn-lt"/>
                          <a:ea typeface="+mn-ea"/>
                          <a:cs typeface="+mn-cs"/>
                        </a:rPr>
                        <a:t>, you may need to put some examples on the board to get the children started.</a:t>
                      </a:r>
                      <a:endParaRPr lang="en-GB" sz="800" u="none" baseline="0" dirty="0" smtClean="0"/>
                    </a:p>
                    <a:p>
                      <a:r>
                        <a:rPr lang="en-GB" sz="1200" u="sng" baseline="0" dirty="0" err="1" smtClean="0"/>
                        <a:t>Oracy</a:t>
                      </a:r>
                      <a:r>
                        <a:rPr lang="en-GB" sz="1200" u="sng" baseline="0" dirty="0" smtClean="0"/>
                        <a:t>: </a:t>
                      </a:r>
                      <a:r>
                        <a:rPr lang="en-GB" sz="800" u="none" baseline="0" dirty="0" smtClean="0"/>
                        <a:t>Read </a:t>
                      </a:r>
                      <a:r>
                        <a:rPr lang="en-GB" sz="800" b="1" u="none" kern="1200" baseline="0" dirty="0" smtClean="0">
                          <a:solidFill>
                            <a:schemeClr val="dk1"/>
                          </a:solidFill>
                          <a:latin typeface="+mn-lt"/>
                          <a:ea typeface="+mn-ea"/>
                          <a:cs typeface="+mn-cs"/>
                        </a:rPr>
                        <a:t>Russian Doll</a:t>
                      </a:r>
                      <a:r>
                        <a:rPr lang="en-GB" sz="800" b="1" u="none" kern="1200" dirty="0" smtClean="0">
                          <a:solidFill>
                            <a:schemeClr val="dk1"/>
                          </a:solidFill>
                          <a:latin typeface="+mn-lt"/>
                          <a:ea typeface="+mn-ea"/>
                          <a:cs typeface="+mn-cs"/>
                        </a:rPr>
                        <a:t> </a:t>
                      </a:r>
                      <a:r>
                        <a:rPr lang="en-GB" sz="800" u="none" baseline="0" dirty="0" smtClean="0"/>
                        <a:t>aloud to their partner  as a performance. </a:t>
                      </a:r>
                      <a:endParaRPr lang="en-GB" sz="800" u="sng" baseline="0" dirty="0" smtClean="0"/>
                    </a:p>
                    <a:p>
                      <a:pPr lvl="0"/>
                      <a:r>
                        <a:rPr lang="en-GB" sz="1200" u="sng" dirty="0" smtClean="0"/>
                        <a:t>Mighty Write:</a:t>
                      </a:r>
                      <a:r>
                        <a:rPr lang="en-GB" sz="1200" u="sng" baseline="0" dirty="0" smtClean="0"/>
                        <a:t> </a:t>
                      </a:r>
                      <a:r>
                        <a:rPr lang="en-GB" sz="800" u="none" baseline="0" dirty="0" smtClean="0"/>
                        <a:t>Write another verse for a new Russian doll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kern="1200" baseline="0" dirty="0" smtClean="0">
                          <a:solidFill>
                            <a:schemeClr val="dk1"/>
                          </a:solidFill>
                          <a:latin typeface="+mn-lt"/>
                          <a:ea typeface="+mn-ea"/>
                          <a:cs typeface="+mn-cs"/>
                        </a:rPr>
                        <a:t>Revise hyphenated words - </a:t>
                      </a:r>
                      <a:r>
                        <a:rPr lang="en-GB" sz="800" kern="1200" dirty="0" smtClean="0">
                          <a:solidFill>
                            <a:schemeClr val="dk1"/>
                          </a:solidFill>
                          <a:latin typeface="+mn-lt"/>
                          <a:ea typeface="+mn-ea"/>
                          <a:cs typeface="+mn-cs"/>
                        </a:rPr>
                        <a:t>rosy-posy butter-won’t-melt-in-my-mouth-type   can’t- be-bothered-sort-of   wouldn’t-say-boo-to-a-</a:t>
                      </a:r>
                      <a:r>
                        <a:rPr lang="en-GB" sz="800" kern="1200" dirty="0" err="1" smtClean="0">
                          <a:solidFill>
                            <a:schemeClr val="dk1"/>
                          </a:solidFill>
                          <a:latin typeface="+mn-lt"/>
                          <a:ea typeface="+mn-ea"/>
                          <a:cs typeface="+mn-cs"/>
                        </a:rPr>
                        <a:t>goosey</a:t>
                      </a:r>
                      <a:r>
                        <a:rPr lang="en-GB" sz="800" kern="1200" dirty="0" smtClean="0">
                          <a:solidFill>
                            <a:schemeClr val="dk1"/>
                          </a:solidFill>
                          <a:latin typeface="+mn-lt"/>
                          <a:ea typeface="+mn-ea"/>
                          <a:cs typeface="+mn-cs"/>
                        </a:rPr>
                        <a:t>   class-clown-funny-one-of   didn’t-do-it-blameless   grass-is-always-greener </a:t>
                      </a:r>
                      <a:endParaRPr lang="en-GB" sz="800" u="sng" dirty="0" smtClean="0"/>
                    </a:p>
                    <a:p>
                      <a:endParaRPr lang="en-GB" dirty="0"/>
                    </a:p>
                  </a:txBody>
                  <a:tcPr/>
                </a:tc>
                <a:tc>
                  <a:txBody>
                    <a:bodyPr/>
                    <a:lstStyle/>
                    <a:p>
                      <a:r>
                        <a:rPr lang="en-GB" u="sng" dirty="0" smtClean="0"/>
                        <a:t>Lesson 6</a:t>
                      </a:r>
                      <a:r>
                        <a:rPr lang="en-GB" dirty="0" smtClean="0"/>
                        <a:t>: </a:t>
                      </a:r>
                    </a:p>
                    <a:p>
                      <a:pPr lvl="0"/>
                      <a:r>
                        <a:rPr lang="en-GB" sz="1200" u="sng" baseline="0" dirty="0" smtClean="0"/>
                        <a:t>Intro: </a:t>
                      </a:r>
                      <a:r>
                        <a:rPr lang="en-GB" sz="800" kern="1200" dirty="0" smtClean="0">
                          <a:solidFill>
                            <a:schemeClr val="dk1"/>
                          </a:solidFill>
                          <a:latin typeface="+mn-lt"/>
                          <a:ea typeface="+mn-ea"/>
                          <a:cs typeface="+mn-cs"/>
                        </a:rPr>
                        <a:t>Display and read </a:t>
                      </a:r>
                      <a:r>
                        <a:rPr lang="en-GB" sz="800" b="1" kern="1200" dirty="0" smtClean="0">
                          <a:solidFill>
                            <a:schemeClr val="dk1"/>
                          </a:solidFill>
                          <a:latin typeface="+mn-lt"/>
                          <a:ea typeface="+mn-ea"/>
                          <a:cs typeface="+mn-cs"/>
                        </a:rPr>
                        <a:t>Gran, Can You </a:t>
                      </a:r>
                      <a:r>
                        <a:rPr lang="en-GB" sz="800" b="1" kern="1200" dirty="0" err="1" smtClean="0">
                          <a:solidFill>
                            <a:schemeClr val="dk1"/>
                          </a:solidFill>
                          <a:latin typeface="+mn-lt"/>
                          <a:ea typeface="+mn-ea"/>
                          <a:cs typeface="+mn-cs"/>
                        </a:rPr>
                        <a:t>Rap?</a:t>
                      </a:r>
                      <a:r>
                        <a:rPr lang="en-GB" sz="800" kern="1200" dirty="0" err="1" smtClean="0">
                          <a:solidFill>
                            <a:schemeClr val="dk1"/>
                          </a:solidFill>
                          <a:latin typeface="+mn-lt"/>
                          <a:ea typeface="+mn-ea"/>
                          <a:cs typeface="+mn-cs"/>
                        </a:rPr>
                        <a:t>by</a:t>
                      </a:r>
                      <a:r>
                        <a:rPr lang="en-GB" sz="800" kern="1200" dirty="0" smtClean="0">
                          <a:solidFill>
                            <a:schemeClr val="dk1"/>
                          </a:solidFill>
                          <a:latin typeface="+mn-lt"/>
                          <a:ea typeface="+mn-ea"/>
                          <a:cs typeface="+mn-cs"/>
                        </a:rPr>
                        <a:t> Jack </a:t>
                      </a:r>
                      <a:r>
                        <a:rPr lang="en-GB" sz="800" kern="1200" dirty="0" err="1" smtClean="0">
                          <a:solidFill>
                            <a:schemeClr val="dk1"/>
                          </a:solidFill>
                          <a:latin typeface="+mn-lt"/>
                          <a:ea typeface="+mn-ea"/>
                          <a:cs typeface="+mn-cs"/>
                        </a:rPr>
                        <a:t>Ousbey</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Discuss the features that make this a good performance poem. Reread together so that they get the feel of the rhythm. Is there a strong beat? Can we clap along? Discuss why a strong, regular rhythm is important for raps – they are designed to be performed with a fast pace. What would happen to the rhythm if we changed ‘</a:t>
                      </a:r>
                      <a:r>
                        <a:rPr lang="en-GB" sz="800" kern="1200" dirty="0" err="1" smtClean="0">
                          <a:solidFill>
                            <a:schemeClr val="dk1"/>
                          </a:solidFill>
                          <a:latin typeface="+mn-lt"/>
                          <a:ea typeface="+mn-ea"/>
                          <a:cs typeface="+mn-cs"/>
                        </a:rPr>
                        <a:t>gran</a:t>
                      </a:r>
                      <a:r>
                        <a:rPr lang="en-GB" sz="800" kern="1200" dirty="0" smtClean="0">
                          <a:solidFill>
                            <a:schemeClr val="dk1"/>
                          </a:solidFill>
                          <a:latin typeface="+mn-lt"/>
                          <a:ea typeface="+mn-ea"/>
                          <a:cs typeface="+mn-cs"/>
                        </a:rPr>
                        <a:t>’ for ‘grandmother’? Elucidate that the syllables of the words have to fit into the rhythm – if we add a longer word with more syllables, we have to reconfigure the other words in the line to keep the overall number the same.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Look at the rhyme scheme (AABBCC). Why do the children think the rhyme pattern is so regular? </a:t>
                      </a:r>
                      <a:r>
                        <a:rPr lang="en-GB" sz="800" i="1" kern="1200" dirty="0" smtClean="0">
                          <a:solidFill>
                            <a:schemeClr val="dk1"/>
                          </a:solidFill>
                          <a:latin typeface="+mn-lt"/>
                          <a:ea typeface="+mn-ea"/>
                          <a:cs typeface="+mn-cs"/>
                        </a:rPr>
                        <a:t>It propels the poem along, making it easy to say quickly; it makes it more musical like a spoken song (or a rap); it seems more fun/playful.</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Recap subjunctive form </a:t>
                      </a:r>
                    </a:p>
                    <a:p>
                      <a:r>
                        <a:rPr lang="en-GB" sz="1200" u="sng" baseline="0" dirty="0" err="1" smtClean="0"/>
                        <a:t>Oracy</a:t>
                      </a:r>
                      <a:r>
                        <a:rPr lang="en-GB" sz="1200" u="sng" baseline="0" dirty="0" smtClean="0"/>
                        <a:t>: </a:t>
                      </a:r>
                      <a:r>
                        <a:rPr lang="en-GB" sz="800" u="none" baseline="0" dirty="0" smtClean="0"/>
                        <a:t>Assessment opportunity: Practise and perform their poem to class</a:t>
                      </a:r>
                    </a:p>
                    <a:p>
                      <a:pPr lvl="0"/>
                      <a:r>
                        <a:rPr lang="en-GB" sz="1200" u="sng" dirty="0" smtClean="0"/>
                        <a:t>Extended Write: </a:t>
                      </a:r>
                      <a:r>
                        <a:rPr lang="en-GB" sz="800" u="none" dirty="0" smtClean="0"/>
                        <a:t>Discuss:</a:t>
                      </a:r>
                      <a:r>
                        <a:rPr lang="en-GB" sz="800" u="none" baseline="0" dirty="0" smtClean="0"/>
                        <a:t> </a:t>
                      </a:r>
                      <a:r>
                        <a:rPr lang="en-GB" sz="800" i="1" u="none" kern="1200" dirty="0" smtClean="0">
                          <a:solidFill>
                            <a:schemeClr val="dk1"/>
                          </a:solidFill>
                          <a:latin typeface="+mn-lt"/>
                          <a:ea typeface="+mn-ea"/>
                          <a:cs typeface="+mn-cs"/>
                        </a:rPr>
                        <a:t>What if the poem were about someone else, somewhere else? </a:t>
                      </a:r>
                      <a:r>
                        <a:rPr lang="en-US" sz="800" i="1" u="none" kern="1200" baseline="0" dirty="0" smtClean="0">
                          <a:solidFill>
                            <a:schemeClr val="dk1"/>
                          </a:solidFill>
                          <a:latin typeface="+mn-lt"/>
                          <a:ea typeface="+mn-ea"/>
                          <a:cs typeface="+mn-cs"/>
                        </a:rPr>
                        <a:t>I</a:t>
                      </a:r>
                      <a:r>
                        <a:rPr lang="en-GB" sz="800" u="none" kern="1200" dirty="0" err="1" smtClean="0">
                          <a:solidFill>
                            <a:schemeClr val="dk1"/>
                          </a:solidFill>
                          <a:latin typeface="+mn-lt"/>
                          <a:ea typeface="+mn-ea"/>
                          <a:cs typeface="+mn-cs"/>
                        </a:rPr>
                        <a:t>ntroduce</a:t>
                      </a:r>
                      <a:r>
                        <a:rPr lang="en-GB" sz="800" u="none" kern="1200" dirty="0" smtClean="0">
                          <a:solidFill>
                            <a:schemeClr val="dk1"/>
                          </a:solidFill>
                          <a:latin typeface="+mn-lt"/>
                          <a:ea typeface="+mn-ea"/>
                          <a:cs typeface="+mn-cs"/>
                        </a:rPr>
                        <a:t> today’s activity: change some of the words in </a:t>
                      </a:r>
                      <a:r>
                        <a:rPr lang="en-GB" sz="800" b="1" u="none" kern="1200" dirty="0" smtClean="0">
                          <a:solidFill>
                            <a:schemeClr val="dk1"/>
                          </a:solidFill>
                          <a:latin typeface="+mn-lt"/>
                          <a:ea typeface="+mn-ea"/>
                          <a:cs typeface="+mn-cs"/>
                        </a:rPr>
                        <a:t>Gran, Can You Rap?</a:t>
                      </a:r>
                      <a:r>
                        <a:rPr lang="en-GB" sz="800" u="none" kern="1200" dirty="0" smtClean="0">
                          <a:solidFill>
                            <a:schemeClr val="dk1"/>
                          </a:solidFill>
                          <a:latin typeface="+mn-lt"/>
                          <a:ea typeface="+mn-ea"/>
                          <a:cs typeface="+mn-cs"/>
                        </a:rPr>
                        <a:t> while maintaining the rhyme and rhyme scheme. Show and discuss the </a:t>
                      </a:r>
                      <a:r>
                        <a:rPr lang="en-GB" sz="800" b="1" u="none" kern="1200" dirty="0" smtClean="0">
                          <a:solidFill>
                            <a:schemeClr val="dk1"/>
                          </a:solidFill>
                          <a:latin typeface="+mn-lt"/>
                          <a:ea typeface="+mn-ea"/>
                          <a:cs typeface="+mn-cs"/>
                        </a:rPr>
                        <a:t>example</a:t>
                      </a:r>
                      <a:r>
                        <a:rPr lang="en-GB" sz="800" u="none" kern="1200" dirty="0" smtClean="0">
                          <a:solidFill>
                            <a:schemeClr val="dk1"/>
                          </a:solidFill>
                          <a:latin typeface="+mn-lt"/>
                          <a:ea typeface="+mn-ea"/>
                          <a:cs typeface="+mn-cs"/>
                        </a:rPr>
                        <a:t> (</a:t>
                      </a:r>
                      <a:r>
                        <a:rPr lang="en-GB" sz="800" i="1" u="none" kern="1200" dirty="0" smtClean="0">
                          <a:solidFill>
                            <a:schemeClr val="dk1"/>
                          </a:solidFill>
                          <a:latin typeface="+mn-lt"/>
                          <a:ea typeface="+mn-ea"/>
                          <a:cs typeface="+mn-cs"/>
                        </a:rPr>
                        <a:t>see resources</a:t>
                      </a:r>
                      <a:r>
                        <a:rPr lang="en-GB" sz="800" u="none" kern="1200" dirty="0" smtClean="0">
                          <a:solidFill>
                            <a:schemeClr val="dk1"/>
                          </a:solidFill>
                          <a:latin typeface="+mn-lt"/>
                          <a:ea typeface="+mn-ea"/>
                          <a:cs typeface="+mn-cs"/>
                        </a:rPr>
                        <a:t>) Model starting your own new version. </a:t>
                      </a:r>
                      <a:r>
                        <a:rPr lang="en-GB" sz="800" u="none" kern="1200" dirty="0" err="1" smtClean="0">
                          <a:solidFill>
                            <a:schemeClr val="dk1"/>
                          </a:solidFill>
                          <a:latin typeface="+mn-lt"/>
                          <a:ea typeface="+mn-ea"/>
                          <a:cs typeface="+mn-cs"/>
                        </a:rPr>
                        <a:t>Chn</a:t>
                      </a:r>
                      <a:r>
                        <a:rPr lang="en-GB" sz="800" u="none" kern="1200" dirty="0" smtClean="0">
                          <a:solidFill>
                            <a:schemeClr val="dk1"/>
                          </a:solidFill>
                          <a:latin typeface="+mn-lt"/>
                          <a:ea typeface="+mn-ea"/>
                          <a:cs typeface="+mn-cs"/>
                        </a:rPr>
                        <a:t> work in pairs to </a:t>
                      </a:r>
                      <a:r>
                        <a:rPr lang="en-GB" sz="800" u="none" kern="1200" baseline="0" dirty="0" smtClean="0">
                          <a:solidFill>
                            <a:schemeClr val="dk1"/>
                          </a:solidFill>
                          <a:latin typeface="+mn-lt"/>
                          <a:ea typeface="+mn-ea"/>
                          <a:cs typeface="+mn-cs"/>
                        </a:rPr>
                        <a:t> continue the poem or use their own idea. </a:t>
                      </a:r>
                      <a:endParaRPr lang="en-US" sz="800" u="none"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643042" cy="6858000"/>
          </a:xfrm>
          <a:solidFill>
            <a:schemeClr val="accent1">
              <a:lumMod val="60000"/>
              <a:lumOff val="40000"/>
            </a:schemeClr>
          </a:solidFill>
          <a:ln>
            <a:solidFill>
              <a:schemeClr val="tx2"/>
            </a:solidFill>
          </a:ln>
        </p:spPr>
        <p:txBody>
          <a:bodyPr/>
          <a:lstStyle/>
          <a:p>
            <a:endParaRPr lang="en-US" dirty="0"/>
          </a:p>
        </p:txBody>
      </p:sp>
      <p:pic>
        <p:nvPicPr>
          <p:cNvPr id="4098" name="Picture 2" descr="C:\Users\Teacher\Pictures\OIPBP2GO01G.jpg"/>
          <p:cNvPicPr>
            <a:picLocks noGrp="1" noChangeAspect="1" noChangeArrowheads="1"/>
          </p:cNvPicPr>
          <p:nvPr>
            <p:ph idx="1"/>
          </p:nvPr>
        </p:nvPicPr>
        <p:blipFill>
          <a:blip r:embed="rId2"/>
          <a:srcRect/>
          <a:stretch>
            <a:fillRect/>
          </a:stretch>
        </p:blipFill>
        <p:spPr bwMode="auto">
          <a:xfrm>
            <a:off x="1643042" y="0"/>
            <a:ext cx="6000791" cy="6858000"/>
          </a:xfrm>
          <a:prstGeom prst="rect">
            <a:avLst/>
          </a:prstGeom>
          <a:noFill/>
        </p:spPr>
      </p:pic>
      <p:sp>
        <p:nvSpPr>
          <p:cNvPr id="5" name="Rectangle 4"/>
          <p:cNvSpPr/>
          <p:nvPr/>
        </p:nvSpPr>
        <p:spPr>
          <a:xfrm>
            <a:off x="7643834" y="0"/>
            <a:ext cx="1500166"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3"/>
        </p:xfrm>
        <a:graphic>
          <a:graphicData uri="http://schemas.openxmlformats.org/drawingml/2006/table">
            <a:tbl>
              <a:tblPr firstRow="1" bandRow="1">
                <a:tableStyleId>{5C22544A-7EE6-4342-B048-85BDC9FD1C3A}</a:tableStyleId>
              </a:tblPr>
              <a:tblGrid>
                <a:gridCol w="3048000"/>
                <a:gridCol w="3048000"/>
                <a:gridCol w="3048000"/>
              </a:tblGrid>
              <a:tr h="762850">
                <a:tc gridSpan="3">
                  <a:txBody>
                    <a:bodyPr/>
                    <a:lstStyle/>
                    <a:p>
                      <a:r>
                        <a:rPr lang="en-GB" sz="2400" dirty="0" smtClean="0"/>
                        <a:t>English Text: The Man Who Walked Between The Towers</a:t>
                      </a:r>
                      <a:endParaRPr lang="en-GB" sz="2400" dirty="0"/>
                    </a:p>
                  </a:txBody>
                  <a:tcPr/>
                </a:tc>
                <a:tc hMerge="1">
                  <a:txBody>
                    <a:bodyPr/>
                    <a:lstStyle/>
                    <a:p>
                      <a:endParaRPr lang="en-GB" dirty="0"/>
                    </a:p>
                  </a:txBody>
                  <a:tcPr/>
                </a:tc>
                <a:tc hMerge="1">
                  <a:txBody>
                    <a:bodyPr/>
                    <a:lstStyle/>
                    <a:p>
                      <a:endParaRPr lang="en-GB" dirty="0"/>
                    </a:p>
                  </a:txBody>
                  <a:tcPr/>
                </a:tc>
              </a:tr>
              <a:tr h="1968481">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Tightrope walk in hall/ Watch film clip 1</a:t>
                      </a:r>
                    </a:p>
                    <a:p>
                      <a:r>
                        <a:rPr lang="en-GB" sz="1200" u="sng" baseline="0" dirty="0" smtClean="0"/>
                        <a:t>Grammar</a:t>
                      </a:r>
                      <a:r>
                        <a:rPr lang="en-GB" sz="1200" u="none" baseline="0" dirty="0" smtClean="0"/>
                        <a:t>: </a:t>
                      </a:r>
                      <a:r>
                        <a:rPr lang="en-GB" sz="800" u="none" baseline="0" dirty="0" smtClean="0"/>
                        <a:t>Adjectives to describe  feelings of exhilaration- ladder task</a:t>
                      </a:r>
                    </a:p>
                    <a:p>
                      <a:r>
                        <a:rPr lang="en-GB" sz="1200" u="sng" baseline="0" dirty="0" err="1" smtClean="0"/>
                        <a:t>Oracy</a:t>
                      </a:r>
                      <a:r>
                        <a:rPr lang="en-GB" sz="1200" u="sng" baseline="0" dirty="0" smtClean="0"/>
                        <a:t>: </a:t>
                      </a:r>
                      <a:r>
                        <a:rPr lang="en-GB" sz="800" u="none" baseline="0" dirty="0" smtClean="0"/>
                        <a:t>Debate whether they think the story is real or imaginary</a:t>
                      </a:r>
                    </a:p>
                    <a:p>
                      <a:r>
                        <a:rPr lang="en-GB" sz="1200" u="sng" dirty="0" smtClean="0"/>
                        <a:t>Mighty Write:</a:t>
                      </a:r>
                      <a:r>
                        <a:rPr lang="en-GB" sz="1200" u="none" baseline="0" dirty="0" smtClean="0"/>
                        <a:t> </a:t>
                      </a:r>
                      <a:r>
                        <a:rPr lang="en-GB" sz="800" u="none" baseline="0" dirty="0" smtClean="0"/>
                        <a:t>Paragraph beginning- Standing on the edge of ...</a:t>
                      </a:r>
                    </a:p>
                    <a:p>
                      <a:r>
                        <a:rPr lang="en-GB" sz="1200" u="sng" baseline="0" dirty="0" smtClean="0"/>
                        <a:t>Vocabulary: </a:t>
                      </a:r>
                    </a:p>
                    <a:p>
                      <a:r>
                        <a:rPr lang="en-GB" sz="800" u="none" baseline="0" dirty="0" smtClean="0"/>
                        <a:t>exhilaration  pounding   joy  </a:t>
                      </a:r>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Watch film clip 2 /Read story/sequence cards /Key questions</a:t>
                      </a:r>
                    </a:p>
                    <a:p>
                      <a:r>
                        <a:rPr lang="en-GB" sz="1200" u="sng" baseline="0" dirty="0" smtClean="0"/>
                        <a:t>Grammar:</a:t>
                      </a:r>
                      <a:r>
                        <a:rPr lang="en-GB" sz="1200" u="none" baseline="0" dirty="0" smtClean="0"/>
                        <a:t> </a:t>
                      </a:r>
                      <a:r>
                        <a:rPr lang="en-GB" sz="800" u="none" baseline="0" dirty="0" err="1" smtClean="0"/>
                        <a:t>Superspag</a:t>
                      </a:r>
                      <a:r>
                        <a:rPr lang="en-GB" sz="800" u="none" baseline="0" dirty="0" smtClean="0"/>
                        <a:t> 1/Question Tags</a:t>
                      </a:r>
                    </a:p>
                    <a:p>
                      <a:r>
                        <a:rPr lang="en-GB" sz="1200" u="sng" baseline="0" dirty="0" err="1" smtClean="0"/>
                        <a:t>Oracy</a:t>
                      </a:r>
                      <a:r>
                        <a:rPr lang="en-GB" sz="1200" u="sng" baseline="0" dirty="0" smtClean="0"/>
                        <a:t>: </a:t>
                      </a:r>
                      <a:r>
                        <a:rPr lang="en-GB" sz="800" u="none" baseline="0" dirty="0" smtClean="0"/>
                        <a:t>Hot seating </a:t>
                      </a:r>
                    </a:p>
                    <a:p>
                      <a:r>
                        <a:rPr lang="en-GB" sz="1200" u="sng" dirty="0" smtClean="0"/>
                        <a:t>Mighty Write:</a:t>
                      </a:r>
                      <a:r>
                        <a:rPr lang="en-GB" sz="1200" u="sng" baseline="0" dirty="0" smtClean="0"/>
                        <a:t> </a:t>
                      </a:r>
                      <a:r>
                        <a:rPr lang="en-GB" sz="800" u="none" baseline="0" dirty="0" smtClean="0"/>
                        <a:t>Write questions for a hot seating session with Phillip</a:t>
                      </a:r>
                    </a:p>
                    <a:p>
                      <a:r>
                        <a:rPr lang="en-GB" sz="1200" u="sng" baseline="0" dirty="0" smtClean="0"/>
                        <a:t>Vocabulary: </a:t>
                      </a:r>
                    </a:p>
                    <a:p>
                      <a:r>
                        <a:rPr lang="en-GB" altLang="en-US" sz="800" dirty="0" smtClean="0"/>
                        <a:t>Imprinted</a:t>
                      </a:r>
                      <a:r>
                        <a:rPr lang="en-GB" altLang="en-US" sz="800" baseline="0" dirty="0" smtClean="0"/>
                        <a:t>  </a:t>
                      </a:r>
                      <a:r>
                        <a:rPr lang="en-GB" altLang="en-US" sz="800" dirty="0" smtClean="0"/>
                        <a:t>Construction</a:t>
                      </a:r>
                      <a:r>
                        <a:rPr lang="en-GB" altLang="en-US" sz="800" baseline="0" dirty="0" smtClean="0"/>
                        <a:t>  </a:t>
                      </a:r>
                      <a:r>
                        <a:rPr lang="en-GB" altLang="en-US" sz="800" dirty="0" smtClean="0"/>
                        <a:t>Plummeted</a:t>
                      </a:r>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Watch The Walk Trailer film clip 3</a:t>
                      </a:r>
                    </a:p>
                    <a:p>
                      <a:r>
                        <a:rPr lang="en-GB" sz="1200" u="sng" baseline="0" dirty="0" smtClean="0"/>
                        <a:t>Grammar</a:t>
                      </a:r>
                      <a:r>
                        <a:rPr lang="en-GB" sz="1200" u="none" baseline="0" dirty="0" smtClean="0"/>
                        <a:t>: </a:t>
                      </a:r>
                      <a:r>
                        <a:rPr lang="en-GB" sz="800" u="none" baseline="0" dirty="0" smtClean="0"/>
                        <a:t>Modal Verbs/</a:t>
                      </a:r>
                      <a:r>
                        <a:rPr lang="en-GB" sz="800" u="none" baseline="0" dirty="0" err="1" smtClean="0"/>
                        <a:t>Superspag</a:t>
                      </a:r>
                      <a:r>
                        <a:rPr lang="en-GB" sz="800" u="none" baseline="0" dirty="0" smtClean="0"/>
                        <a:t> 3/ NNG Activity 3.23</a:t>
                      </a:r>
                    </a:p>
                    <a:p>
                      <a:r>
                        <a:rPr lang="en-GB" sz="1200" u="sng" baseline="0" dirty="0" err="1" smtClean="0"/>
                        <a:t>Oracy</a:t>
                      </a:r>
                      <a:r>
                        <a:rPr lang="en-GB" sz="1200" u="sng" baseline="0" dirty="0" smtClean="0"/>
                        <a:t>: </a:t>
                      </a:r>
                      <a:r>
                        <a:rPr lang="en-GB" sz="800" u="none" baseline="0" dirty="0" smtClean="0"/>
                        <a:t>Read their persuasive paragraph to a talk partner- would they be persuaded to go to the cinema – why?</a:t>
                      </a:r>
                    </a:p>
                    <a:p>
                      <a:r>
                        <a:rPr lang="en-GB" sz="1200" u="sng" dirty="0" smtClean="0"/>
                        <a:t>Mighty Write: </a:t>
                      </a:r>
                      <a:r>
                        <a:rPr lang="en-GB" sz="800" u="none" dirty="0" smtClean="0"/>
                        <a:t>Write</a:t>
                      </a:r>
                      <a:r>
                        <a:rPr lang="en-GB" sz="800" u="none" baseline="0" dirty="0" smtClean="0"/>
                        <a:t> a persuasive paragraph to advertise the film</a:t>
                      </a:r>
                    </a:p>
                    <a:p>
                      <a:r>
                        <a:rPr lang="en-GB" sz="1200" u="sng" baseline="0" dirty="0" smtClean="0"/>
                        <a:t>Vocabulary: </a:t>
                      </a:r>
                    </a:p>
                    <a:p>
                      <a:r>
                        <a:rPr lang="en-GB" sz="800" u="none" baseline="0" dirty="0" smtClean="0"/>
                        <a:t>Aided   recruits   betrayal  mentor</a:t>
                      </a:r>
                    </a:p>
                    <a:p>
                      <a:r>
                        <a:rPr lang="en-GB" sz="800" u="none" baseline="0" dirty="0" smtClean="0"/>
                        <a:t>Immense  void</a:t>
                      </a:r>
                    </a:p>
                  </a:txBody>
                  <a:tcPr/>
                </a:tc>
              </a:tr>
              <a:tr h="20290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Watch film clip 4 </a:t>
                      </a:r>
                    </a:p>
                    <a:p>
                      <a:r>
                        <a:rPr lang="en-GB" sz="1200" u="sng" baseline="0" dirty="0" smtClean="0"/>
                        <a:t>Grammar</a:t>
                      </a:r>
                      <a:r>
                        <a:rPr lang="en-GB" sz="1200" u="none" baseline="0" dirty="0" smtClean="0"/>
                        <a:t>: </a:t>
                      </a:r>
                      <a:r>
                        <a:rPr lang="en-GB" sz="800" u="none" baseline="0" dirty="0" smtClean="0"/>
                        <a:t>Read Diary Extract/Find Features</a:t>
                      </a:r>
                    </a:p>
                    <a:p>
                      <a:r>
                        <a:rPr lang="en-GB" sz="1200" u="sng" baseline="0" dirty="0" err="1" smtClean="0"/>
                        <a:t>Oracy</a:t>
                      </a:r>
                      <a:r>
                        <a:rPr lang="en-GB" sz="1200" u="sng" baseline="0" dirty="0" smtClean="0"/>
                        <a:t>: </a:t>
                      </a:r>
                      <a:r>
                        <a:rPr lang="en-GB" sz="800" u="none" baseline="0" dirty="0" smtClean="0"/>
                        <a:t>Discuss impact of /own ideas for </a:t>
                      </a:r>
                      <a:r>
                        <a:rPr lang="en-GB" sz="800" u="none" baseline="0" dirty="0" err="1" smtClean="0"/>
                        <a:t>figuarative</a:t>
                      </a:r>
                      <a:r>
                        <a:rPr lang="en-GB" sz="800" u="none" baseline="0" dirty="0" smtClean="0"/>
                        <a:t> language</a:t>
                      </a:r>
                    </a:p>
                    <a:p>
                      <a:r>
                        <a:rPr lang="en-GB" sz="1200" u="sng" dirty="0" smtClean="0"/>
                        <a:t>Mighty Write: </a:t>
                      </a:r>
                      <a:r>
                        <a:rPr lang="en-GB" sz="800" u="none" dirty="0" smtClean="0"/>
                        <a:t>Short paragraph of figurative language</a:t>
                      </a:r>
                      <a:r>
                        <a:rPr lang="en-GB" sz="800" u="none" baseline="0" dirty="0" smtClean="0"/>
                        <a:t> describing the birds, wind, clouds</a:t>
                      </a:r>
                    </a:p>
                    <a:p>
                      <a:r>
                        <a:rPr lang="en-GB" sz="1200" u="sng" baseline="0" dirty="0" smtClean="0"/>
                        <a:t>Vocabulary: </a:t>
                      </a:r>
                    </a:p>
                    <a:p>
                      <a:r>
                        <a:rPr lang="en-GB" sz="800" u="none" baseline="0" dirty="0" smtClean="0"/>
                        <a:t>whirled   swayed  absolutely  ultimate</a:t>
                      </a:r>
                    </a:p>
                    <a:p>
                      <a:r>
                        <a:rPr lang="en-GB" sz="800" u="none" baseline="0" dirty="0" err="1" smtClean="0"/>
                        <a:t>ingeneous</a:t>
                      </a:r>
                      <a:r>
                        <a:rPr lang="en-GB" sz="800" u="none" baseline="0" dirty="0" smtClean="0"/>
                        <a:t>  apprehensive  sanity</a:t>
                      </a:r>
                    </a:p>
                    <a:p>
                      <a:r>
                        <a:rPr lang="en-GB" sz="800" u="none" dirty="0" smtClean="0"/>
                        <a:t>consumed</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Watch film clip 4 </a:t>
                      </a:r>
                      <a:endParaRPr lang="en-GB" sz="800" u="sng" baseline="0" dirty="0" smtClean="0"/>
                    </a:p>
                    <a:p>
                      <a:r>
                        <a:rPr lang="en-GB" sz="1200" u="sng" dirty="0" smtClean="0"/>
                        <a:t>Extended</a:t>
                      </a:r>
                      <a:r>
                        <a:rPr lang="en-GB" sz="1200" u="sng" baseline="0" dirty="0" smtClean="0"/>
                        <a:t> </a:t>
                      </a:r>
                      <a:r>
                        <a:rPr lang="en-GB" sz="1200" u="sng" dirty="0" smtClean="0"/>
                        <a:t>Write:</a:t>
                      </a:r>
                      <a:r>
                        <a:rPr lang="en-GB" sz="1200" u="none" baseline="0" dirty="0" smtClean="0"/>
                        <a:t> </a:t>
                      </a:r>
                      <a:r>
                        <a:rPr lang="en-GB" sz="800" u="none" baseline="0" dirty="0" smtClean="0"/>
                        <a:t>Plan, write and edit  a diary Extract</a:t>
                      </a:r>
                    </a:p>
                    <a:p>
                      <a:r>
                        <a:rPr lang="en-GB" sz="1200" u="sng" baseline="0" dirty="0" smtClean="0"/>
                        <a:t>Vocabulary: </a:t>
                      </a:r>
                      <a:r>
                        <a:rPr lang="en-GB" sz="800" u="none" baseline="0" dirty="0" smtClean="0"/>
                        <a:t>Revise all </a:t>
                      </a:r>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Watch Newspaper report- Film Clip 5/Read Report/Find Features</a:t>
                      </a:r>
                    </a:p>
                    <a:p>
                      <a:r>
                        <a:rPr lang="en-GB" sz="1200" u="sng" baseline="0" dirty="0" smtClean="0"/>
                        <a:t>Grammar</a:t>
                      </a:r>
                      <a:r>
                        <a:rPr lang="en-GB" sz="1200" u="none" baseline="0" dirty="0" smtClean="0"/>
                        <a:t>: </a:t>
                      </a:r>
                      <a:r>
                        <a:rPr lang="en-GB" sz="800" u="none" baseline="0" dirty="0" smtClean="0"/>
                        <a:t>Different verb tenses/dash to add a clause NNG </a:t>
                      </a:r>
                      <a:r>
                        <a:rPr lang="en-GB" sz="800" kern="1200" dirty="0" smtClean="0">
                          <a:solidFill>
                            <a:schemeClr val="dk1"/>
                          </a:solidFill>
                          <a:latin typeface="+mn-lt"/>
                          <a:ea typeface="+mn-ea"/>
                          <a:cs typeface="+mn-cs"/>
                        </a:rPr>
                        <a:t>Activity 4.24: Keep your tenses straight</a:t>
                      </a:r>
                    </a:p>
                    <a:p>
                      <a:r>
                        <a:rPr lang="en-GB" sz="1200" u="sng" kern="1200" baseline="0" dirty="0" err="1" smtClean="0">
                          <a:solidFill>
                            <a:schemeClr val="dk1"/>
                          </a:solidFill>
                          <a:latin typeface="+mn-lt"/>
                          <a:ea typeface="+mn-ea"/>
                          <a:cs typeface="+mn-cs"/>
                        </a:rPr>
                        <a:t>Oracy</a:t>
                      </a:r>
                      <a:r>
                        <a:rPr lang="en-GB" sz="1200" u="sng" kern="1200" baseline="0" dirty="0" smtClean="0">
                          <a:solidFill>
                            <a:schemeClr val="dk1"/>
                          </a:solidFill>
                          <a:latin typeface="+mn-lt"/>
                          <a:ea typeface="+mn-ea"/>
                          <a:cs typeface="+mn-cs"/>
                        </a:rPr>
                        <a:t>: </a:t>
                      </a:r>
                      <a:r>
                        <a:rPr lang="en-GB" sz="800" u="none" kern="1200" baseline="0" dirty="0" smtClean="0">
                          <a:solidFill>
                            <a:schemeClr val="dk1"/>
                          </a:solidFill>
                          <a:latin typeface="+mn-lt"/>
                          <a:ea typeface="+mn-ea"/>
                          <a:cs typeface="+mn-cs"/>
                        </a:rPr>
                        <a:t>Freeze frame The Walk- take parts of friends/ clouds/ public/ birds </a:t>
                      </a:r>
                      <a:endParaRPr lang="en-GB" sz="800" u="none" baseline="0" dirty="0" smtClean="0"/>
                    </a:p>
                    <a:p>
                      <a:r>
                        <a:rPr lang="en-GB" sz="1200" u="sng" dirty="0" smtClean="0"/>
                        <a:t>Mighty Write:</a:t>
                      </a:r>
                      <a:r>
                        <a:rPr lang="en-GB" sz="1200" u="none" baseline="0" dirty="0" smtClean="0"/>
                        <a:t> </a:t>
                      </a:r>
                      <a:r>
                        <a:rPr lang="en-GB" sz="800" u="none" baseline="0" dirty="0" smtClean="0"/>
                        <a:t>Write script for a newsreader</a:t>
                      </a:r>
                    </a:p>
                    <a:p>
                      <a:r>
                        <a:rPr lang="en-GB" sz="1200" u="sng" baseline="0" dirty="0" smtClean="0"/>
                        <a:t>Vocabulary: </a:t>
                      </a:r>
                    </a:p>
                    <a:p>
                      <a:r>
                        <a:rPr lang="en-GB" sz="800" dirty="0" smtClean="0"/>
                        <a:t>Routine  associates  enthralled  rigged</a:t>
                      </a:r>
                    </a:p>
                    <a:p>
                      <a:r>
                        <a:rPr lang="en-GB" sz="800" dirty="0" smtClean="0"/>
                        <a:t>prancing</a:t>
                      </a:r>
                      <a:endParaRPr lang="en-GB" sz="800" dirty="0"/>
                    </a:p>
                  </a:txBody>
                  <a:tcPr/>
                </a:tc>
              </a:tr>
              <a:tr h="2097666">
                <a:tc>
                  <a:txBody>
                    <a:bodyPr/>
                    <a:lstStyle/>
                    <a:p>
                      <a:r>
                        <a:rPr lang="en-GB" sz="1200" u="sng" dirty="0" smtClean="0"/>
                        <a:t>Lesson 7:</a:t>
                      </a:r>
                    </a:p>
                    <a:p>
                      <a:r>
                        <a:rPr lang="en-GB" sz="1200" u="sng" baseline="0" dirty="0" smtClean="0"/>
                        <a:t>Intro: </a:t>
                      </a:r>
                      <a:r>
                        <a:rPr lang="en-GB" sz="800" u="none" baseline="0" dirty="0" smtClean="0"/>
                        <a:t>Negative statement stimulus</a:t>
                      </a:r>
                    </a:p>
                    <a:p>
                      <a:r>
                        <a:rPr lang="en-GB" sz="1200" u="sng" baseline="0" dirty="0" smtClean="0"/>
                        <a:t>Grammar</a:t>
                      </a:r>
                      <a:r>
                        <a:rPr lang="en-GB" sz="1200" u="none" baseline="0" dirty="0" smtClean="0"/>
                        <a:t>: </a:t>
                      </a:r>
                      <a:r>
                        <a:rPr lang="en-GB" sz="800" u="none" baseline="0" dirty="0" smtClean="0"/>
                        <a:t>Informal/ Formal language</a:t>
                      </a:r>
                    </a:p>
                    <a:p>
                      <a:r>
                        <a:rPr lang="en-GB" sz="1200" u="sng" baseline="0" dirty="0" err="1" smtClean="0"/>
                        <a:t>Oracy</a:t>
                      </a:r>
                      <a:r>
                        <a:rPr lang="en-GB" sz="1200" u="sng" baseline="0" dirty="0" smtClean="0"/>
                        <a:t>: </a:t>
                      </a:r>
                      <a:r>
                        <a:rPr lang="en-GB" sz="800" u="none" baseline="0" dirty="0" smtClean="0"/>
                        <a:t>Conscience Alley :Taking on the role of </a:t>
                      </a:r>
                      <a:r>
                        <a:rPr lang="en-GB" sz="800" u="none" baseline="0" dirty="0" err="1" smtClean="0"/>
                        <a:t>Phillipe</a:t>
                      </a:r>
                      <a:r>
                        <a:rPr lang="en-GB" sz="800" u="none" baseline="0" dirty="0" smtClean="0"/>
                        <a:t>- Should I ask my friends to help me </a:t>
                      </a:r>
                    </a:p>
                    <a:p>
                      <a:r>
                        <a:rPr lang="en-GB" sz="1200" u="sng" dirty="0" smtClean="0"/>
                        <a:t>Mighty Write:</a:t>
                      </a:r>
                      <a:r>
                        <a:rPr lang="en-GB" sz="1200" u="none" dirty="0" smtClean="0"/>
                        <a:t> </a:t>
                      </a:r>
                      <a:r>
                        <a:rPr lang="en-GB" sz="800" u="none" dirty="0" smtClean="0"/>
                        <a:t>Introduction to an</a:t>
                      </a:r>
                      <a:r>
                        <a:rPr lang="en-GB" sz="800" u="none" baseline="0" dirty="0" smtClean="0"/>
                        <a:t> argument</a:t>
                      </a:r>
                    </a:p>
                    <a:p>
                      <a:r>
                        <a:rPr lang="en-GB" sz="1200" u="sng" baseline="0" dirty="0" smtClean="0"/>
                        <a:t>Vocabulary: </a:t>
                      </a:r>
                    </a:p>
                    <a:p>
                      <a:r>
                        <a:rPr lang="en-GB" sz="800" u="none" dirty="0" smtClean="0"/>
                        <a:t>Debate language</a:t>
                      </a:r>
                      <a:endParaRPr lang="en-GB" sz="8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u="none" baseline="0" dirty="0" smtClean="0"/>
                        <a:t>Conscience Alley – Should  I go ahead with the walk?</a:t>
                      </a:r>
                    </a:p>
                    <a:p>
                      <a:r>
                        <a:rPr lang="en-GB" sz="1200" u="sng" baseline="0" dirty="0" smtClean="0"/>
                        <a:t>Grammar</a:t>
                      </a:r>
                      <a:r>
                        <a:rPr lang="en-GB" sz="1200" u="none" baseline="0" dirty="0" smtClean="0"/>
                        <a:t>: </a:t>
                      </a:r>
                      <a:r>
                        <a:rPr lang="en-GB" sz="800" u="none" baseline="0" dirty="0" smtClean="0"/>
                        <a:t>Fronted Adverbials</a:t>
                      </a:r>
                    </a:p>
                    <a:p>
                      <a:r>
                        <a:rPr lang="en-GB" sz="1200" u="sng" baseline="0" dirty="0" err="1" smtClean="0"/>
                        <a:t>Oracy</a:t>
                      </a:r>
                      <a:r>
                        <a:rPr lang="en-GB" sz="1200" u="sng" baseline="0" dirty="0" smtClean="0"/>
                        <a:t>: </a:t>
                      </a:r>
                      <a:r>
                        <a:rPr lang="en-GB" sz="800" u="none" baseline="0" dirty="0" smtClean="0"/>
                        <a:t>Conscience Alley</a:t>
                      </a:r>
                      <a:endParaRPr lang="en-GB" sz="800" u="sng" baseline="0" dirty="0" smtClean="0"/>
                    </a:p>
                    <a:p>
                      <a:r>
                        <a:rPr lang="en-GB" sz="1200" u="sng" dirty="0" smtClean="0"/>
                        <a:t>Mighty Write:</a:t>
                      </a:r>
                      <a:r>
                        <a:rPr lang="en-GB" sz="1200" u="none" baseline="0" dirty="0" smtClean="0"/>
                        <a:t> </a:t>
                      </a:r>
                      <a:r>
                        <a:rPr lang="en-GB" sz="800" u="none" baseline="0" dirty="0" smtClean="0"/>
                        <a:t>Writing debate style sentences using fronted adverbials</a:t>
                      </a:r>
                    </a:p>
                    <a:p>
                      <a:r>
                        <a:rPr lang="en-GB" sz="1200" u="sng" baseline="0" dirty="0" smtClean="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dirty="0" smtClean="0"/>
                        <a:t>Fronted adverbials to introduce an opinion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a:t>
                      </a:r>
                    </a:p>
                    <a:p>
                      <a:r>
                        <a:rPr lang="en-GB" sz="1200" u="sng" baseline="0" dirty="0" smtClean="0"/>
                        <a:t>WOW/</a:t>
                      </a:r>
                      <a:r>
                        <a:rPr lang="en-GB" sz="1200" u="sng" baseline="0" dirty="0" err="1" smtClean="0"/>
                        <a:t>Oracy</a:t>
                      </a:r>
                      <a:r>
                        <a:rPr lang="en-GB" sz="1200" u="sng" baseline="0" dirty="0" smtClean="0"/>
                        <a:t>: </a:t>
                      </a:r>
                      <a:r>
                        <a:rPr lang="en-GB" sz="800" u="none" baseline="0" dirty="0" smtClean="0"/>
                        <a:t>Courtroom drama – Prosecution and defence of The Walk</a:t>
                      </a:r>
                    </a:p>
                    <a:p>
                      <a:r>
                        <a:rPr lang="en-GB" sz="1200" u="sng" dirty="0" smtClean="0"/>
                        <a:t>Extended Write:</a:t>
                      </a:r>
                      <a:r>
                        <a:rPr lang="en-GB" sz="1200" u="none" baseline="0" dirty="0" smtClean="0"/>
                        <a:t> </a:t>
                      </a:r>
                      <a:r>
                        <a:rPr lang="en-GB" sz="800" u="none" baseline="0" dirty="0" smtClean="0"/>
                        <a:t>Plan and write a balanced argument for The Walk</a:t>
                      </a:r>
                    </a:p>
                    <a:p>
                      <a:r>
                        <a:rPr lang="en-GB" sz="800" u="none" baseline="0" dirty="0" smtClean="0"/>
                        <a:t>Plan and write a balanced argument about a relevant topic (St Helens scheme) </a:t>
                      </a:r>
                    </a:p>
                    <a:p>
                      <a:r>
                        <a:rPr lang="en-GB" sz="1200" u="sng" baseline="0" dirty="0" smtClean="0"/>
                        <a:t>Vocabulary:  </a:t>
                      </a:r>
                      <a:r>
                        <a:rPr lang="en-GB" sz="800" u="none" baseline="0" dirty="0" smtClean="0"/>
                        <a:t>Revise all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071670" cy="6858000"/>
          </a:xfrm>
          <a:solidFill>
            <a:schemeClr val="accent2">
              <a:lumMod val="75000"/>
            </a:schemeClr>
          </a:solidFill>
        </p:spPr>
        <p:txBody>
          <a:bodyPr/>
          <a:lstStyle/>
          <a:p>
            <a:endParaRPr lang="en-US" dirty="0"/>
          </a:p>
        </p:txBody>
      </p:sp>
      <p:pic>
        <p:nvPicPr>
          <p:cNvPr id="6146" name="Picture 2" descr="C:\Users\Teacher\Pictures\615XG-XNhEL._SY346_.jpg"/>
          <p:cNvPicPr>
            <a:picLocks noGrp="1" noChangeAspect="1" noChangeArrowheads="1"/>
          </p:cNvPicPr>
          <p:nvPr>
            <p:ph idx="1"/>
          </p:nvPr>
        </p:nvPicPr>
        <p:blipFill>
          <a:blip r:embed="rId2"/>
          <a:srcRect/>
          <a:stretch>
            <a:fillRect/>
          </a:stretch>
        </p:blipFill>
        <p:spPr bwMode="auto">
          <a:xfrm>
            <a:off x="2071670" y="0"/>
            <a:ext cx="5214973" cy="6858000"/>
          </a:xfrm>
          <a:prstGeom prst="rect">
            <a:avLst/>
          </a:prstGeom>
          <a:noFill/>
        </p:spPr>
      </p:pic>
      <p:sp>
        <p:nvSpPr>
          <p:cNvPr id="5" name="Rectangle 4"/>
          <p:cNvSpPr/>
          <p:nvPr/>
        </p:nvSpPr>
        <p:spPr>
          <a:xfrm>
            <a:off x="7286644" y="0"/>
            <a:ext cx="1857356" cy="68580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721044">
                <a:tc gridSpan="3">
                  <a:txBody>
                    <a:bodyPr/>
                    <a:lstStyle/>
                    <a:p>
                      <a:r>
                        <a:rPr lang="en-GB" sz="2400" dirty="0" smtClean="0"/>
                        <a:t>English Text: The Nowhere Emporium: Ross Mackenzie</a:t>
                      </a:r>
                      <a:endParaRPr lang="en-GB" sz="2400" dirty="0"/>
                    </a:p>
                  </a:txBody>
                  <a:tcPr/>
                </a:tc>
                <a:tc hMerge="1">
                  <a:txBody>
                    <a:bodyPr/>
                    <a:lstStyle/>
                    <a:p>
                      <a:endParaRPr lang="en-GB" dirty="0"/>
                    </a:p>
                  </a:txBody>
                  <a:tcPr/>
                </a:tc>
                <a:tc hMerge="1">
                  <a:txBody>
                    <a:bodyPr/>
                    <a:lstStyle/>
                    <a:p>
                      <a:endParaRPr lang="en-GB" dirty="0"/>
                    </a:p>
                  </a:txBody>
                  <a:tcPr/>
                </a:tc>
              </a:tr>
              <a:tr h="2108596">
                <a:tc>
                  <a:txBody>
                    <a:bodyPr/>
                    <a:lstStyle/>
                    <a:p>
                      <a:r>
                        <a:rPr lang="en-GB" sz="1200" u="sng" dirty="0" smtClean="0"/>
                        <a:t>Lesson</a:t>
                      </a:r>
                      <a:r>
                        <a:rPr lang="en-GB" sz="1200" u="sng" baseline="0" dirty="0" smtClean="0"/>
                        <a:t> 1: Front Cover</a:t>
                      </a:r>
                    </a:p>
                    <a:p>
                      <a:r>
                        <a:rPr lang="en-GB" sz="1200" u="sng" baseline="0" dirty="0" smtClean="0"/>
                        <a:t>WOW:</a:t>
                      </a:r>
                      <a:r>
                        <a:rPr lang="en-GB" sz="1400" u="sng" baseline="0" dirty="0" smtClean="0"/>
                        <a:t> </a:t>
                      </a:r>
                      <a:r>
                        <a:rPr lang="en-GB" sz="800" u="none" baseline="0" dirty="0" smtClean="0"/>
                        <a:t>Look at and discuss front cover. Find meanings of vocabulary. Watch movie clip. Share write expanded noun phrases</a:t>
                      </a:r>
                    </a:p>
                    <a:p>
                      <a:r>
                        <a:rPr lang="en-GB" sz="1200" u="sng" baseline="0" dirty="0" smtClean="0"/>
                        <a:t>Grammar</a:t>
                      </a:r>
                      <a:r>
                        <a:rPr lang="en-GB" sz="1200" u="none" baseline="0" dirty="0" smtClean="0"/>
                        <a:t>: </a:t>
                      </a:r>
                      <a:r>
                        <a:rPr lang="en-GB" sz="800" u="none" baseline="0" dirty="0" smtClean="0"/>
                        <a:t>Revise Expanded Noun Phrases which include relative clauses NNG: </a:t>
                      </a:r>
                      <a:r>
                        <a:rPr lang="en-GB" sz="800" kern="1200" dirty="0" smtClean="0">
                          <a:solidFill>
                            <a:schemeClr val="dk1"/>
                          </a:solidFill>
                          <a:latin typeface="+mn-lt"/>
                          <a:ea typeface="+mn-ea"/>
                          <a:cs typeface="+mn-cs"/>
                        </a:rPr>
                        <a:t>Activity 2.24: Expanding nouns (2) Revise what a simile is from Y5.</a:t>
                      </a:r>
                    </a:p>
                    <a:p>
                      <a:r>
                        <a:rPr lang="en-GB" sz="1200" u="sng" baseline="0" dirty="0" err="1" smtClean="0"/>
                        <a:t>Oracy</a:t>
                      </a:r>
                      <a:r>
                        <a:rPr lang="en-GB" sz="1200" u="sng" baseline="0" dirty="0" smtClean="0"/>
                        <a:t>: </a:t>
                      </a:r>
                      <a:r>
                        <a:rPr lang="en-GB" sz="800" u="none" baseline="0" dirty="0" smtClean="0"/>
                        <a:t>Share ideas for descriptive language/ similes</a:t>
                      </a:r>
                    </a:p>
                    <a:p>
                      <a:r>
                        <a:rPr lang="en-GB" sz="1200" u="sng" dirty="0" smtClean="0"/>
                        <a:t>Mighty Write: </a:t>
                      </a:r>
                      <a:r>
                        <a:rPr lang="en-GB" sz="800" u="none" dirty="0" smtClean="0"/>
                        <a:t>Model write</a:t>
                      </a:r>
                      <a:r>
                        <a:rPr lang="en-GB" sz="800" u="none" baseline="0" dirty="0" smtClean="0"/>
                        <a:t> a  poetry of phrases using expanded noun phrases which includes a relative clause and a simile.</a:t>
                      </a:r>
                    </a:p>
                    <a:p>
                      <a:r>
                        <a:rPr lang="en-GB" sz="1200" u="sng" baseline="0" dirty="0" smtClean="0"/>
                        <a:t>Vocabulary: </a:t>
                      </a:r>
                      <a:r>
                        <a:rPr lang="en-GB" sz="800" u="none" baseline="0" dirty="0" smtClean="0"/>
                        <a:t>abuzz  hearsay  ironmongers  jostled  intricate  </a:t>
                      </a:r>
                    </a:p>
                    <a:p>
                      <a:r>
                        <a:rPr lang="en-GB" sz="800" u="none" baseline="0" dirty="0" smtClean="0">
                          <a:solidFill>
                            <a:schemeClr val="tx1"/>
                          </a:solidFill>
                        </a:rPr>
                        <a:t>Include ambitious language children  share</a:t>
                      </a:r>
                      <a:endParaRPr lang="en-GB" sz="800" u="none" dirty="0" smtClean="0">
                        <a:solidFill>
                          <a:schemeClr val="tx1"/>
                        </a:solidFill>
                      </a:endParaRPr>
                    </a:p>
                  </a:txBody>
                  <a:tcPr/>
                </a:tc>
                <a:tc>
                  <a:txBody>
                    <a:bodyPr/>
                    <a:lstStyle/>
                    <a:p>
                      <a:r>
                        <a:rPr lang="en-GB" sz="1200" u="sng" dirty="0" smtClean="0"/>
                        <a:t>Lesson 2: Prologue</a:t>
                      </a:r>
                    </a:p>
                    <a:p>
                      <a:r>
                        <a:rPr lang="en-GB" sz="1200" u="sng" baseline="0" dirty="0" smtClean="0"/>
                        <a:t>Intro: </a:t>
                      </a:r>
                      <a:r>
                        <a:rPr lang="en-GB" sz="800" u="none" baseline="0" dirty="0" smtClean="0"/>
                        <a:t>Read the prologue to the </a:t>
                      </a:r>
                      <a:r>
                        <a:rPr lang="en-GB" sz="800" u="none" baseline="0" dirty="0" err="1" smtClean="0"/>
                        <a:t>chn</a:t>
                      </a:r>
                      <a:r>
                        <a:rPr lang="en-GB" sz="800" u="none" baseline="0" dirty="0" smtClean="0"/>
                        <a:t>. On the 2</a:t>
                      </a:r>
                      <a:r>
                        <a:rPr lang="en-GB" sz="800" u="none" baseline="30000" dirty="0" smtClean="0"/>
                        <a:t>nd</a:t>
                      </a:r>
                      <a:r>
                        <a:rPr lang="en-GB" sz="800" u="none" baseline="0" dirty="0" smtClean="0"/>
                        <a:t> read, </a:t>
                      </a:r>
                      <a:r>
                        <a:rPr lang="en-GB" sz="800" u="none" baseline="0" dirty="0" err="1" smtClean="0"/>
                        <a:t>chn</a:t>
                      </a:r>
                      <a:r>
                        <a:rPr lang="en-GB" sz="800" u="none" baseline="0" dirty="0" smtClean="0"/>
                        <a:t> analyse how it appeals to their senses. Brainstorm and complete senses table for working wall.  </a:t>
                      </a:r>
                    </a:p>
                    <a:p>
                      <a:r>
                        <a:rPr lang="en-GB" sz="1200" u="sng" baseline="0" dirty="0" smtClean="0"/>
                        <a:t>Grammar</a:t>
                      </a:r>
                      <a:r>
                        <a:rPr lang="en-GB" sz="1200" u="none" baseline="0" dirty="0" smtClean="0"/>
                        <a:t>: </a:t>
                      </a:r>
                      <a:r>
                        <a:rPr lang="en-GB" sz="800" u="none" baseline="0" dirty="0" smtClean="0"/>
                        <a:t>Subordinate clauses. Beginning a sentence with an </a:t>
                      </a:r>
                      <a:r>
                        <a:rPr lang="en-GB" sz="800" u="none" baseline="0" dirty="0" err="1" smtClean="0"/>
                        <a:t>ing</a:t>
                      </a:r>
                      <a:r>
                        <a:rPr lang="en-GB" sz="800" u="none" baseline="0" dirty="0" smtClean="0"/>
                        <a:t> verb or simile.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1b.15: Clause detective</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Share/ describe  emotions after listening to prologue</a:t>
                      </a:r>
                    </a:p>
                    <a:p>
                      <a:r>
                        <a:rPr lang="en-GB" sz="1200" u="sng" dirty="0" smtClean="0"/>
                        <a:t>Mighty Write: </a:t>
                      </a:r>
                      <a:r>
                        <a:rPr lang="en-GB" sz="800" u="none" dirty="0" smtClean="0"/>
                        <a:t>Model/</a:t>
                      </a:r>
                      <a:r>
                        <a:rPr lang="en-GB" sz="800" u="none" baseline="0" dirty="0" smtClean="0"/>
                        <a:t> share write a descriptive paragraph which includes sentences beginning with a main clause/ subordinate clause including an </a:t>
                      </a:r>
                      <a:r>
                        <a:rPr lang="en-GB" sz="800" u="none" baseline="0" dirty="0" err="1" smtClean="0"/>
                        <a:t>ing</a:t>
                      </a:r>
                      <a:r>
                        <a:rPr lang="en-GB" sz="800" u="none" baseline="0" dirty="0" smtClean="0"/>
                        <a:t> and simile starter.</a:t>
                      </a:r>
                    </a:p>
                    <a:p>
                      <a:r>
                        <a:rPr lang="en-GB" sz="1200" u="sng" baseline="0" dirty="0" smtClean="0"/>
                        <a:t>Vocabulary: </a:t>
                      </a:r>
                      <a:r>
                        <a:rPr lang="en-GB" sz="800" u="none" baseline="0" dirty="0" smtClean="0"/>
                        <a:t>traded  theories  glimpse  shimmered  intricate  glimmer  ripple  emerged  enchanted  entranced  spectacle  troubled  recall</a:t>
                      </a:r>
                      <a:endParaRPr lang="en-US" sz="800" u="none" dirty="0" smtClean="0"/>
                    </a:p>
                  </a:txBody>
                  <a:tcPr/>
                </a:tc>
                <a:tc>
                  <a:txBody>
                    <a:bodyPr/>
                    <a:lstStyle/>
                    <a:p>
                      <a:r>
                        <a:rPr lang="en-GB" sz="1200" u="sng" dirty="0" smtClean="0"/>
                        <a:t>Lesson 3: Chapters 1</a:t>
                      </a:r>
                    </a:p>
                    <a:p>
                      <a:r>
                        <a:rPr lang="en-GB" sz="1200" u="sng" baseline="0" dirty="0" smtClean="0"/>
                        <a:t>Intro:  </a:t>
                      </a:r>
                      <a:r>
                        <a:rPr lang="en-GB" sz="800" u="none" baseline="0" dirty="0" smtClean="0"/>
                        <a:t>Read chapter 1 . Look at pages 11-14. Find examples of action , dialogue and description which come together  in a scene. Begin class sheet (resource sheet 1a/b) analysing Daniel’s character for working wall. </a:t>
                      </a:r>
                    </a:p>
                    <a:p>
                      <a:r>
                        <a:rPr lang="en-GB" sz="1200" u="sng" baseline="0" dirty="0" smtClean="0"/>
                        <a:t>Grammar</a:t>
                      </a:r>
                      <a:r>
                        <a:rPr lang="en-GB" sz="1200" u="none" baseline="0" dirty="0" smtClean="0"/>
                        <a:t>: </a:t>
                      </a:r>
                      <a:r>
                        <a:rPr lang="en-GB" sz="800" u="none" baseline="0" dirty="0" smtClean="0"/>
                        <a:t>Revise punctuating direct speech. Look at different examples from the text  and annotate for working walls.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Discuss  insights into Daniel’s character </a:t>
                      </a:r>
                    </a:p>
                    <a:p>
                      <a:r>
                        <a:rPr lang="en-GB" sz="1200" u="sng" dirty="0" smtClean="0"/>
                        <a:t>Mighty Write: </a:t>
                      </a:r>
                      <a:r>
                        <a:rPr lang="en-GB" sz="800" u="none" dirty="0" smtClean="0"/>
                        <a:t>Model/share write 3 sentence</a:t>
                      </a:r>
                      <a:r>
                        <a:rPr lang="en-GB" sz="800" u="none" baseline="0" dirty="0" smtClean="0"/>
                        <a:t> structure – action, dialogue, description. </a:t>
                      </a:r>
                      <a:r>
                        <a:rPr lang="en-GB" sz="800" u="none" baseline="0" dirty="0" err="1" smtClean="0"/>
                        <a:t>Chn</a:t>
                      </a:r>
                      <a:r>
                        <a:rPr lang="en-GB" sz="800" u="none" baseline="0" dirty="0" smtClean="0"/>
                        <a:t> write their own independently.</a:t>
                      </a:r>
                    </a:p>
                    <a:p>
                      <a:r>
                        <a:rPr lang="en-GB" sz="1200" u="sng" baseline="0" dirty="0" smtClean="0"/>
                        <a:t>Vocabulary: </a:t>
                      </a:r>
                      <a:r>
                        <a:rPr lang="en-GB" sz="800" u="none" baseline="0" dirty="0" smtClean="0"/>
                        <a:t>weaving boutique  gargoyles  wailing  jinked  infused  splendour  porcelain  talons  fixed  plucked</a:t>
                      </a:r>
                    </a:p>
                  </a:txBody>
                  <a:tcPr/>
                </a:tc>
              </a:tr>
              <a:tr h="40283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 Chapters 2-4</a:t>
                      </a:r>
                    </a:p>
                    <a:p>
                      <a:r>
                        <a:rPr lang="en-GB" sz="1200" u="sng" baseline="0" dirty="0" smtClean="0"/>
                        <a:t>Intro: </a:t>
                      </a:r>
                      <a:r>
                        <a:rPr lang="en-GB" sz="800" b="0" u="none" baseline="0" dirty="0" smtClean="0"/>
                        <a:t>Read chapters 2-4. Continue Daniel’s character sheet. </a:t>
                      </a:r>
                      <a:r>
                        <a:rPr lang="en-GB" sz="800" b="0" kern="1200" dirty="0" smtClean="0">
                          <a:solidFill>
                            <a:schemeClr val="dk1"/>
                          </a:solidFill>
                          <a:latin typeface="+mn-lt"/>
                          <a:ea typeface="+mn-ea"/>
                          <a:cs typeface="+mn-cs"/>
                        </a:rPr>
                        <a:t>Share and discuss. How do the children think Daniel would react to this note?.From</a:t>
                      </a:r>
                      <a:r>
                        <a:rPr lang="en-GB" sz="800" b="0" kern="1200" baseline="0" dirty="0" smtClean="0">
                          <a:solidFill>
                            <a:schemeClr val="dk1"/>
                          </a:solidFill>
                          <a:latin typeface="+mn-lt"/>
                          <a:ea typeface="+mn-ea"/>
                          <a:cs typeface="+mn-cs"/>
                        </a:rPr>
                        <a:t> </a:t>
                      </a:r>
                      <a:r>
                        <a:rPr lang="en-GB" sz="800" b="0" kern="1200" dirty="0" smtClean="0">
                          <a:solidFill>
                            <a:schemeClr val="dk1"/>
                          </a:solidFill>
                          <a:latin typeface="+mn-lt"/>
                          <a:ea typeface="+mn-ea"/>
                          <a:cs typeface="+mn-cs"/>
                        </a:rPr>
                        <a:t> pages</a:t>
                      </a:r>
                      <a:r>
                        <a:rPr lang="en-GB" sz="800" b="0" kern="1200" baseline="0" dirty="0" smtClean="0">
                          <a:solidFill>
                            <a:schemeClr val="dk1"/>
                          </a:solidFill>
                          <a:latin typeface="+mn-lt"/>
                          <a:ea typeface="+mn-ea"/>
                          <a:cs typeface="+mn-cs"/>
                        </a:rPr>
                        <a:t> 26,27 identify how</a:t>
                      </a:r>
                      <a:r>
                        <a:rPr lang="en-GB" sz="800" b="0" kern="1200" dirty="0" smtClean="0">
                          <a:solidFill>
                            <a:schemeClr val="dk1"/>
                          </a:solidFill>
                          <a:latin typeface="+mn-lt"/>
                          <a:ea typeface="+mn-ea"/>
                          <a:cs typeface="+mn-cs"/>
                        </a:rPr>
                        <a:t> the suspense is conveyed. </a:t>
                      </a:r>
                      <a:r>
                        <a:rPr lang="en-GB" sz="800" kern="1200" dirty="0" smtClean="0">
                          <a:solidFill>
                            <a:schemeClr val="dk1"/>
                          </a:solidFill>
                          <a:latin typeface="+mn-lt"/>
                          <a:ea typeface="+mn-ea"/>
                          <a:cs typeface="+mn-cs"/>
                        </a:rPr>
                        <a:t>Highlight and annotate –display on working wall. Make a time line of events so far. </a:t>
                      </a:r>
                      <a:endParaRPr lang="en-GB" sz="800" b="0" u="none" baseline="0" dirty="0" smtClean="0"/>
                    </a:p>
                    <a:p>
                      <a:r>
                        <a:rPr lang="en-GB" sz="1200" u="sng" baseline="0" dirty="0" smtClean="0"/>
                        <a:t>Grammar</a:t>
                      </a:r>
                      <a:r>
                        <a:rPr lang="en-GB" sz="1200" u="none" baseline="0" dirty="0" smtClean="0"/>
                        <a:t>: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4.21: Sentence slots  </a:t>
                      </a:r>
                      <a:r>
                        <a:rPr lang="en-GB" sz="800" u="none" baseline="0" dirty="0" smtClean="0"/>
                        <a:t>Verb Tenses -Changing passive to active and vice versa. Give </a:t>
                      </a:r>
                      <a:r>
                        <a:rPr lang="en-GB" sz="800" u="none" baseline="0" dirty="0" err="1" smtClean="0"/>
                        <a:t>chn</a:t>
                      </a:r>
                      <a:r>
                        <a:rPr lang="en-GB" sz="800" u="none" baseline="0" dirty="0" smtClean="0"/>
                        <a:t> examples from the text for them to change. </a:t>
                      </a:r>
                      <a:r>
                        <a:rPr lang="en-GB" sz="800" u="none" baseline="0" dirty="0" err="1" smtClean="0"/>
                        <a:t>Eg</a:t>
                      </a:r>
                      <a:r>
                        <a:rPr lang="en-GB" sz="800" u="none" baseline="0" dirty="0" smtClean="0"/>
                        <a:t>: Pg 20- The closed sign was still displayed in the door(P) – The door displayed a closed sign(A)</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Conscience Alley – should Daniel return to the shop? </a:t>
                      </a:r>
                    </a:p>
                    <a:p>
                      <a:r>
                        <a:rPr lang="en-GB" sz="1200" u="sng" dirty="0" smtClean="0"/>
                        <a:t>Mighty Write : </a:t>
                      </a:r>
                      <a:r>
                        <a:rPr lang="en-GB" sz="800" u="none" dirty="0" smtClean="0"/>
                        <a:t>Use page 26,27 to</a:t>
                      </a:r>
                      <a:r>
                        <a:rPr lang="en-GB" sz="800" u="none" baseline="0" dirty="0" smtClean="0"/>
                        <a:t> write their own paragraph using suspense features/  Short diary recount of events so far</a:t>
                      </a:r>
                      <a:r>
                        <a:rPr lang="en-GB" sz="800" u="none" dirty="0" smtClean="0"/>
                        <a:t>  </a:t>
                      </a:r>
                      <a:endParaRPr lang="en-GB" sz="800" u="none" baseline="0" dirty="0" smtClean="0"/>
                    </a:p>
                    <a:p>
                      <a:r>
                        <a:rPr lang="en-GB" sz="1200" u="sng" baseline="0" dirty="0" smtClean="0"/>
                        <a:t>Vocabulary: </a:t>
                      </a:r>
                      <a:r>
                        <a:rPr lang="en-GB" sz="800" u="none" baseline="0" dirty="0" smtClean="0"/>
                        <a:t>illusion  gestures  bathed  retraced  furrowed  retreated  craned  trudge  ploughed  reasonable  mere strikingly  recollection</a:t>
                      </a:r>
                    </a:p>
                    <a:p>
                      <a:endParaRPr lang="en-GB" dirty="0"/>
                    </a:p>
                  </a:txBody>
                  <a:tcPr/>
                </a:tc>
                <a:tc>
                  <a:txBody>
                    <a:bodyPr/>
                    <a:lstStyle/>
                    <a:p>
                      <a:r>
                        <a:rPr lang="en-GB" sz="1200" u="sng" dirty="0" smtClean="0"/>
                        <a:t>Lesson 5: Chapter</a:t>
                      </a:r>
                      <a:r>
                        <a:rPr lang="en-GB" sz="1200" u="sng" baseline="0" dirty="0" smtClean="0"/>
                        <a:t> 5-9</a:t>
                      </a:r>
                      <a:endParaRPr lang="en-GB" sz="1200" u="sng" dirty="0" smtClean="0"/>
                    </a:p>
                    <a:p>
                      <a:r>
                        <a:rPr lang="en-GB" sz="1200" u="sng" baseline="0" dirty="0" smtClean="0"/>
                        <a:t>Intro: </a:t>
                      </a:r>
                      <a:r>
                        <a:rPr lang="en-GB" sz="800" b="0" kern="1200" dirty="0" smtClean="0">
                          <a:solidFill>
                            <a:schemeClr val="dk1"/>
                          </a:solidFill>
                          <a:latin typeface="+mn-lt"/>
                          <a:ea typeface="+mn-ea"/>
                          <a:cs typeface="+mn-cs"/>
                        </a:rPr>
                        <a:t>Display resource 2a. What could the Wonder be called? Ask each child to quickly note down 5 – 10 possible names (ideas). </a:t>
                      </a:r>
                      <a:r>
                        <a:rPr lang="en-GB" sz="800" u="sng" baseline="0" dirty="0" smtClean="0"/>
                        <a:t> </a:t>
                      </a:r>
                      <a:r>
                        <a:rPr lang="en-GB" sz="800" kern="1200" dirty="0" smtClean="0">
                          <a:solidFill>
                            <a:schemeClr val="dk1"/>
                          </a:solidFill>
                          <a:latin typeface="+mn-lt"/>
                          <a:ea typeface="+mn-ea"/>
                          <a:cs typeface="+mn-cs"/>
                        </a:rPr>
                        <a:t>Look at </a:t>
                      </a:r>
                      <a:r>
                        <a:rPr lang="en-GB" sz="800" b="1" kern="1200" dirty="0" smtClean="0">
                          <a:solidFill>
                            <a:schemeClr val="dk1"/>
                          </a:solidFill>
                          <a:latin typeface="+mn-lt"/>
                          <a:ea typeface="+mn-ea"/>
                          <a:cs typeface="+mn-cs"/>
                        </a:rPr>
                        <a:t>resources 2b and 2c</a:t>
                      </a:r>
                      <a:r>
                        <a:rPr lang="en-GB" sz="800" kern="1200" dirty="0" smtClean="0">
                          <a:solidFill>
                            <a:schemeClr val="dk1"/>
                          </a:solidFill>
                          <a:latin typeface="+mn-lt"/>
                          <a:ea typeface="+mn-ea"/>
                          <a:cs typeface="+mn-cs"/>
                        </a:rPr>
                        <a:t>. Discuss what Wonders these could represent (underwater world; life-size game of chess; land of dinosaurs; books which spill real stories/characters/worlds; flying machine; apothecary). Discuss the possible adventures which could be had in each of these Wonders but also what hidden danger could be present in each to challenge Daniel. (e.g. oxygen tank could run out when locked in underwater world and must find key or you must win the chess game to be able to exit or a volcano erupts in the land of dinosaurs). Children can select one of these Wonders or another of their own choice for their writing. </a:t>
                      </a:r>
                      <a:endParaRPr lang="en-GB" sz="800" u="sng" baseline="0" dirty="0" smtClean="0"/>
                    </a:p>
                    <a:p>
                      <a:r>
                        <a:rPr lang="en-GB" sz="1200" u="sng" baseline="0" dirty="0" smtClean="0"/>
                        <a:t>Grammar</a:t>
                      </a:r>
                      <a:r>
                        <a:rPr lang="en-GB" sz="1200" u="none" baseline="0" dirty="0" smtClean="0"/>
                        <a:t>: </a:t>
                      </a:r>
                      <a:r>
                        <a:rPr lang="en-GB" sz="800" u="none" baseline="0" dirty="0" err="1" smtClean="0"/>
                        <a:t>NNG:</a:t>
                      </a:r>
                      <a:r>
                        <a:rPr lang="en-GB" sz="800" kern="1200" dirty="0" err="1" smtClean="0">
                          <a:solidFill>
                            <a:schemeClr val="dk1"/>
                          </a:solidFill>
                          <a:latin typeface="+mn-lt"/>
                          <a:ea typeface="+mn-ea"/>
                          <a:cs typeface="+mn-cs"/>
                        </a:rPr>
                        <a:t>Activity</a:t>
                      </a:r>
                      <a:r>
                        <a:rPr lang="en-GB" sz="800" kern="1200" dirty="0" smtClean="0">
                          <a:solidFill>
                            <a:schemeClr val="dk1"/>
                          </a:solidFill>
                          <a:latin typeface="+mn-lt"/>
                          <a:ea typeface="+mn-ea"/>
                          <a:cs typeface="+mn-cs"/>
                        </a:rPr>
                        <a:t> 4.22: The passive voice </a:t>
                      </a:r>
                      <a:r>
                        <a:rPr lang="en-GB" sz="800" u="none" baseline="0" dirty="0" smtClean="0"/>
                        <a:t>Verb Tenses -Changing passive to active and vice versa. Give </a:t>
                      </a:r>
                      <a:r>
                        <a:rPr lang="en-GB" sz="800" u="none" baseline="0" dirty="0" err="1" smtClean="0"/>
                        <a:t>chn</a:t>
                      </a:r>
                      <a:r>
                        <a:rPr lang="en-GB" sz="800" u="none" baseline="0" dirty="0" smtClean="0"/>
                        <a:t> examples from the text for them to change.  Discuss effectiveness of verb tense choice – why is it written mainly in the active form.</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Discuss Ideas for their wonder</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 : </a:t>
                      </a:r>
                      <a:r>
                        <a:rPr lang="en-GB" sz="800" u="none" dirty="0" smtClean="0"/>
                        <a:t>Model write/share planning format  </a:t>
                      </a:r>
                      <a:r>
                        <a:rPr lang="en-GB" sz="800" u="none" kern="1200" dirty="0" smtClean="0">
                          <a:solidFill>
                            <a:schemeClr val="dk1"/>
                          </a:solidFill>
                          <a:latin typeface="+mn-lt"/>
                          <a:ea typeface="+mn-ea"/>
                          <a:cs typeface="+mn-cs"/>
                        </a:rPr>
                        <a:t>how Daniel is in danger in their Wonder and how he is able to overcome it and escape. (Resource sheets 2d/2e)</a:t>
                      </a:r>
                      <a:endParaRPr lang="en-GB" sz="800" u="none" baseline="0" dirty="0" smtClean="0"/>
                    </a:p>
                    <a:p>
                      <a:r>
                        <a:rPr lang="en-GB" sz="1200" u="sng" baseline="0" dirty="0" smtClean="0"/>
                        <a:t>Vocabulary: </a:t>
                      </a:r>
                      <a:r>
                        <a:rPr lang="en-GB" sz="800" u="none" baseline="0" dirty="0" smtClean="0"/>
                        <a:t>babbling  narrowed  flourishes  entangled  intertwining  boundaries  elaborate  manipulate  occurrence  genius  lunatic  adjusted  illuminated  intensified  summit  wonderstruck  </a:t>
                      </a:r>
                      <a:r>
                        <a:rPr lang="en-GB" sz="800" u="none" baseline="0" dirty="0" err="1" smtClean="0"/>
                        <a:t>spaciuos</a:t>
                      </a:r>
                      <a:r>
                        <a:rPr lang="en-GB" sz="800" u="none" baseline="0" dirty="0" smtClean="0"/>
                        <a:t> pleasantries  proposition  dabbling  tendrils  commence  navigating  tantalising  accomplish  fanned  deserted  </a:t>
                      </a:r>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resource 3a</a:t>
                      </a:r>
                      <a:r>
                        <a:rPr lang="en-GB" sz="800" kern="1200" dirty="0" smtClean="0">
                          <a:solidFill>
                            <a:schemeClr val="dk1"/>
                          </a:solidFill>
                          <a:latin typeface="+mn-lt"/>
                          <a:ea typeface="+mn-ea"/>
                          <a:cs typeface="+mn-cs"/>
                        </a:rPr>
                        <a:t> together. Discuss</a:t>
                      </a:r>
                      <a:r>
                        <a:rPr lang="en-GB" sz="800" kern="1200" baseline="0" dirty="0" smtClean="0">
                          <a:solidFill>
                            <a:schemeClr val="dk1"/>
                          </a:solidFill>
                          <a:latin typeface="+mn-lt"/>
                          <a:ea typeface="+mn-ea"/>
                          <a:cs typeface="+mn-cs"/>
                        </a:rPr>
                        <a:t> how </a:t>
                      </a:r>
                      <a:r>
                        <a:rPr lang="en-GB" sz="800" kern="1200" dirty="0" smtClean="0">
                          <a:solidFill>
                            <a:schemeClr val="dk1"/>
                          </a:solidFill>
                          <a:latin typeface="+mn-lt"/>
                          <a:ea typeface="+mn-ea"/>
                          <a:cs typeface="+mn-cs"/>
                        </a:rPr>
                        <a:t>Daniel has fallen into the painting which has become animated around him. children to imagine that there is something deeply disturbing about the painting and that Daniel will soon discover it and wish to escape. Decide</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the danger .</a:t>
                      </a:r>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C</a:t>
                      </a:r>
                      <a:r>
                        <a:rPr lang="en-GB" sz="800" kern="1200" dirty="0" smtClean="0">
                          <a:solidFill>
                            <a:schemeClr val="dk1"/>
                          </a:solidFill>
                          <a:latin typeface="+mn-lt"/>
                          <a:ea typeface="+mn-ea"/>
                          <a:cs typeface="+mn-cs"/>
                        </a:rPr>
                        <a:t>hildren identify which words within this short story opener are actually missed opportunities to convey the danger? (lots of adjectives; some adverbs but also some of the verb choices). Now look at </a:t>
                      </a:r>
                      <a:r>
                        <a:rPr lang="en-GB" sz="800" b="1" kern="1200" dirty="0" smtClean="0">
                          <a:solidFill>
                            <a:schemeClr val="dk1"/>
                          </a:solidFill>
                          <a:latin typeface="+mn-lt"/>
                          <a:ea typeface="+mn-ea"/>
                          <a:cs typeface="+mn-cs"/>
                        </a:rPr>
                        <a:t>resource 3b</a:t>
                      </a:r>
                      <a:r>
                        <a:rPr lang="en-GB" sz="800" kern="1200" dirty="0" smtClean="0">
                          <a:solidFill>
                            <a:schemeClr val="dk1"/>
                          </a:solidFill>
                          <a:latin typeface="+mn-lt"/>
                          <a:ea typeface="+mn-ea"/>
                          <a:cs typeface="+mn-cs"/>
                        </a:rPr>
                        <a:t> together. Challenge children to find alternative vocabulary for all the pink words. Extend children could also look to replace the gold words and phrases. Read again with children’s vocabulary choices and discuss the impact. </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Discuss ideas for danger/ alternative vocabulary</a:t>
                      </a:r>
                    </a:p>
                    <a:p>
                      <a:r>
                        <a:rPr lang="en-GB" sz="1200" u="sng" baseline="0" dirty="0" smtClean="0"/>
                        <a:t>Mighty  </a:t>
                      </a:r>
                      <a:r>
                        <a:rPr lang="en-GB" sz="1200" u="sng" dirty="0" smtClean="0"/>
                        <a:t>Write: </a:t>
                      </a:r>
                      <a:r>
                        <a:rPr lang="en-GB" sz="800" u="sng" kern="1200" dirty="0" err="1" smtClean="0">
                          <a:solidFill>
                            <a:schemeClr val="dk1"/>
                          </a:solidFill>
                          <a:latin typeface="+mn-lt"/>
                          <a:ea typeface="+mn-ea"/>
                          <a:cs typeface="+mn-cs"/>
                        </a:rPr>
                        <a:t>C</a:t>
                      </a:r>
                      <a:r>
                        <a:rPr lang="en-GB" sz="800" kern="1200" dirty="0" err="1" smtClean="0">
                          <a:solidFill>
                            <a:schemeClr val="dk1"/>
                          </a:solidFill>
                          <a:latin typeface="+mn-lt"/>
                          <a:ea typeface="+mn-ea"/>
                          <a:cs typeface="+mn-cs"/>
                        </a:rPr>
                        <a:t>hn</a:t>
                      </a:r>
                      <a:r>
                        <a:rPr lang="en-GB" sz="800" kern="1200" dirty="0" smtClean="0">
                          <a:solidFill>
                            <a:schemeClr val="dk1"/>
                          </a:solidFill>
                          <a:latin typeface="+mn-lt"/>
                          <a:ea typeface="+mn-ea"/>
                          <a:cs typeface="+mn-cs"/>
                        </a:rPr>
                        <a:t> write the first part of their story focussing</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carefully on word choices which allude to something sinister; warning the reader of the dangers ahead</a:t>
                      </a:r>
                      <a:r>
                        <a:rPr lang="en-GB" sz="800" kern="1200" baseline="0" dirty="0" smtClean="0">
                          <a:solidFill>
                            <a:schemeClr val="dk1"/>
                          </a:solidFill>
                          <a:latin typeface="+mn-lt"/>
                          <a:ea typeface="+mn-ea"/>
                          <a:cs typeface="+mn-cs"/>
                        </a:rPr>
                        <a:t> and </a:t>
                      </a:r>
                      <a:r>
                        <a:rPr lang="en-GB" sz="800" kern="1200" dirty="0" smtClean="0">
                          <a:solidFill>
                            <a:schemeClr val="dk1"/>
                          </a:solidFill>
                          <a:latin typeface="+mn-lt"/>
                          <a:ea typeface="+mn-ea"/>
                          <a:cs typeface="+mn-cs"/>
                        </a:rPr>
                        <a:t>conveying the magic and spectacle of their ‘Wonder’</a:t>
                      </a:r>
                      <a:endParaRPr lang="en-GB" sz="800" u="none" baseline="0" dirty="0" smtClean="0"/>
                    </a:p>
                    <a:p>
                      <a:r>
                        <a:rPr lang="en-GB" sz="1200" u="sng" baseline="0" dirty="0" smtClean="0"/>
                        <a:t>Vocabulary: </a:t>
                      </a:r>
                      <a:r>
                        <a:rPr lang="en-GB" sz="800" u="none" baseline="0" dirty="0" smtClean="0"/>
                        <a:t>Revise all</a:t>
                      </a:r>
                    </a:p>
                    <a:p>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88933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698326">
                <a:tc gridSpan="3">
                  <a:txBody>
                    <a:bodyPr/>
                    <a:lstStyle/>
                    <a:p>
                      <a:r>
                        <a:rPr lang="en-GB" sz="2400" dirty="0"/>
                        <a:t>English Text: </a:t>
                      </a:r>
                      <a:r>
                        <a:rPr lang="en-GB" sz="2400" dirty="0" smtClean="0"/>
                        <a:t>The Way Home For Wolf</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2873552">
                <a:tc>
                  <a:txBody>
                    <a:bodyPr/>
                    <a:lstStyle/>
                    <a:p>
                      <a:r>
                        <a:rPr lang="en-GB" sz="1200" u="sng" dirty="0" smtClean="0"/>
                        <a:t>Lesson 7</a:t>
                      </a:r>
                    </a:p>
                    <a:p>
                      <a:r>
                        <a:rPr lang="en-GB" sz="1200" u="sng" baseline="0" dirty="0" smtClean="0"/>
                        <a:t>Intro</a:t>
                      </a:r>
                      <a:r>
                        <a:rPr lang="en-GB" sz="800" u="sng" baseline="0" dirty="0" smtClean="0"/>
                        <a:t>: </a:t>
                      </a:r>
                      <a:r>
                        <a:rPr lang="en-GB" sz="800" u="none" kern="1200" baseline="0" dirty="0" smtClean="0">
                          <a:solidFill>
                            <a:schemeClr val="dk1"/>
                          </a:solidFill>
                          <a:latin typeface="+mn-lt"/>
                          <a:ea typeface="+mn-ea"/>
                          <a:cs typeface="+mn-cs"/>
                        </a:rPr>
                        <a:t>Look at pages 11-12 and page 165.</a:t>
                      </a:r>
                      <a:endParaRPr lang="en-GB" sz="800" kern="1200" dirty="0" smtClean="0">
                        <a:solidFill>
                          <a:schemeClr val="dk1"/>
                        </a:solidFill>
                        <a:latin typeface="+mn-lt"/>
                        <a:ea typeface="+mn-ea"/>
                        <a:cs typeface="+mn-cs"/>
                      </a:endParaRPr>
                    </a:p>
                    <a:p>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identify how  exciting and tense moments are</a:t>
                      </a:r>
                      <a:r>
                        <a:rPr lang="en-GB" sz="800" kern="1200" baseline="0" dirty="0" smtClean="0">
                          <a:solidFill>
                            <a:schemeClr val="dk1"/>
                          </a:solidFill>
                          <a:latin typeface="+mn-lt"/>
                          <a:ea typeface="+mn-ea"/>
                          <a:cs typeface="+mn-cs"/>
                        </a:rPr>
                        <a:t> achieved- </a:t>
                      </a:r>
                      <a:r>
                        <a:rPr lang="en-GB" sz="800" kern="1200" dirty="0" smtClean="0">
                          <a:solidFill>
                            <a:schemeClr val="dk1"/>
                          </a:solidFill>
                          <a:latin typeface="+mn-lt"/>
                          <a:ea typeface="+mn-ea"/>
                          <a:cs typeface="+mn-cs"/>
                        </a:rPr>
                        <a:t>use of short sentences, rhetorical questions and ellipses (used for thoughts trailing off or interruption or words intentionally left unspoken). Ideas often not developed; sentences echo the pace of the character’s thoughts; lack of conjunctions etc.</a:t>
                      </a:r>
                      <a:endParaRPr lang="en-GB" sz="800" u="none" baseline="0" dirty="0" smtClean="0"/>
                    </a:p>
                    <a:p>
                      <a:r>
                        <a:rPr lang="en-GB" sz="1200" u="sng" baseline="0" dirty="0" smtClean="0"/>
                        <a:t>Grammar</a:t>
                      </a:r>
                      <a:r>
                        <a:rPr lang="en-GB" sz="1200" u="none" baseline="0" dirty="0" smtClean="0"/>
                        <a:t>: </a:t>
                      </a:r>
                      <a:r>
                        <a:rPr lang="en-GB" sz="800" u="none" baseline="0" dirty="0" smtClean="0"/>
                        <a:t>Past progressive tense – find examples in the text. Change simple past tense in to past progressive and discuss effect.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Freeze frame pages 11-12 and 165</a:t>
                      </a:r>
                    </a:p>
                    <a:p>
                      <a:r>
                        <a:rPr lang="en-GB" sz="1200" u="sng" baseline="0" dirty="0" smtClean="0"/>
                        <a:t>Mighty </a:t>
                      </a:r>
                      <a:r>
                        <a:rPr lang="en-GB" sz="1200" u="sng" dirty="0" smtClean="0"/>
                        <a:t>Write: </a:t>
                      </a:r>
                      <a:r>
                        <a:rPr lang="en-GB" sz="800" u="none" dirty="0" smtClean="0">
                          <a:effectLst/>
                        </a:rPr>
                        <a:t>Model/share write </a:t>
                      </a:r>
                      <a:r>
                        <a:rPr lang="en-GB" sz="800" u="none" kern="1200" dirty="0" smtClean="0">
                          <a:solidFill>
                            <a:schemeClr val="dk1"/>
                          </a:solidFill>
                          <a:effectLst/>
                          <a:latin typeface="+mn-lt"/>
                          <a:ea typeface="+mn-ea"/>
                          <a:cs typeface="+mn-cs"/>
                        </a:rPr>
                        <a:t>the second part of the</a:t>
                      </a:r>
                      <a:r>
                        <a:rPr lang="en-GB" sz="800" u="none" kern="1200" baseline="0" dirty="0" smtClean="0">
                          <a:solidFill>
                            <a:schemeClr val="dk1"/>
                          </a:solidFill>
                          <a:effectLst/>
                          <a:latin typeface="+mn-lt"/>
                          <a:ea typeface="+mn-ea"/>
                          <a:cs typeface="+mn-cs"/>
                        </a:rPr>
                        <a:t> class</a:t>
                      </a:r>
                      <a:r>
                        <a:rPr lang="en-GB" sz="800" u="none" kern="1200" dirty="0" smtClean="0">
                          <a:solidFill>
                            <a:schemeClr val="dk1"/>
                          </a:solidFill>
                          <a:effectLst/>
                          <a:latin typeface="+mn-lt"/>
                          <a:ea typeface="+mn-ea"/>
                          <a:cs typeface="+mn-cs"/>
                        </a:rPr>
                        <a:t> suspense story. </a:t>
                      </a:r>
                      <a:r>
                        <a:rPr lang="en-GB" sz="800" u="none" kern="1200" dirty="0" smtClean="0">
                          <a:solidFill>
                            <a:schemeClr val="dk1"/>
                          </a:solidFill>
                          <a:latin typeface="+mn-lt"/>
                          <a:ea typeface="+mn-ea"/>
                          <a:cs typeface="+mn-cs"/>
                        </a:rPr>
                        <a:t>Children write the second part to their story </a:t>
                      </a:r>
                      <a:r>
                        <a:rPr lang="en-GB" sz="800" u="none" kern="1200" baseline="0" dirty="0" smtClean="0">
                          <a:solidFill>
                            <a:schemeClr val="dk1"/>
                          </a:solidFill>
                          <a:latin typeface="+mn-lt"/>
                          <a:ea typeface="+mn-ea"/>
                          <a:cs typeface="+mn-cs"/>
                        </a:rPr>
                        <a:t> using their planning sheet.</a:t>
                      </a:r>
                      <a:endParaRPr lang="en-GB" sz="800" u="none" baseline="0" dirty="0" smtClean="0">
                        <a:effectLst/>
                      </a:endParaRPr>
                    </a:p>
                    <a:p>
                      <a:r>
                        <a:rPr lang="en-GB" sz="1200" u="sng" baseline="0" dirty="0" smtClean="0"/>
                        <a:t>Vocabulary: </a:t>
                      </a:r>
                      <a:r>
                        <a:rPr lang="en-GB" sz="800" u="none" baseline="0" dirty="0" smtClean="0"/>
                        <a:t>latch  emaciated  withered  enveloped  heaved</a:t>
                      </a:r>
                    </a:p>
                    <a:p>
                      <a:endParaRPr lang="en-GB" sz="1400" u="sng" dirty="0"/>
                    </a:p>
                  </a:txBody>
                  <a:tcPr/>
                </a:tc>
                <a:tc>
                  <a:txBody>
                    <a:bodyPr/>
                    <a:lstStyle/>
                    <a:p>
                      <a:r>
                        <a:rPr lang="en-GB" sz="1200" u="sng" dirty="0" smtClean="0"/>
                        <a:t>Lesson 8</a:t>
                      </a:r>
                    </a:p>
                    <a:p>
                      <a:r>
                        <a:rPr lang="en-GB" sz="1200" u="sng" baseline="0" dirty="0" smtClean="0"/>
                        <a:t>Intro:</a:t>
                      </a:r>
                      <a:r>
                        <a:rPr lang="en-GB" sz="1200" u="sng"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To convey detail in the climax of the story</a:t>
                      </a:r>
                      <a:r>
                        <a:rPr lang="en-GB" sz="800" kern="1200" baseline="0" dirty="0" smtClean="0">
                          <a:solidFill>
                            <a:schemeClr val="dk1"/>
                          </a:solidFill>
                          <a:latin typeface="+mn-lt"/>
                          <a:ea typeface="+mn-ea"/>
                          <a:cs typeface="+mn-cs"/>
                        </a:rPr>
                        <a:t> introduce the</a:t>
                      </a:r>
                      <a:r>
                        <a:rPr lang="en-GB" sz="800" kern="1200" dirty="0" smtClean="0">
                          <a:solidFill>
                            <a:schemeClr val="dk1"/>
                          </a:solidFill>
                          <a:latin typeface="+mn-lt"/>
                          <a:ea typeface="+mn-ea"/>
                          <a:cs typeface="+mn-cs"/>
                        </a:rPr>
                        <a:t> technique that Ross Mackenzie used - pause time. Look at copies of </a:t>
                      </a:r>
                      <a:r>
                        <a:rPr lang="en-GB" sz="800" b="1" kern="1200" dirty="0" smtClean="0">
                          <a:solidFill>
                            <a:schemeClr val="dk1"/>
                          </a:solidFill>
                          <a:latin typeface="+mn-lt"/>
                          <a:ea typeface="+mn-ea"/>
                          <a:cs typeface="+mn-cs"/>
                        </a:rPr>
                        <a:t>page 27</a:t>
                      </a:r>
                      <a:r>
                        <a:rPr lang="en-GB" sz="800" kern="1200" dirty="0" smtClean="0">
                          <a:solidFill>
                            <a:schemeClr val="dk1"/>
                          </a:solidFill>
                          <a:latin typeface="+mn-lt"/>
                          <a:ea typeface="+mn-ea"/>
                          <a:cs typeface="+mn-cs"/>
                        </a:rPr>
                        <a:t> </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and highlight the sentences relating to time slowing and then returning to normal.  Identify how Daniel is able to look about and describe the sounds of the car and the face of the driver etc. when time has slowed.  Model redraft the first sentence of the third section of the</a:t>
                      </a:r>
                      <a:r>
                        <a:rPr lang="en-GB" sz="800" kern="1200" baseline="0" dirty="0" smtClean="0">
                          <a:solidFill>
                            <a:schemeClr val="dk1"/>
                          </a:solidFill>
                          <a:latin typeface="+mn-lt"/>
                          <a:ea typeface="+mn-ea"/>
                          <a:cs typeface="+mn-cs"/>
                        </a:rPr>
                        <a:t> class </a:t>
                      </a:r>
                      <a:r>
                        <a:rPr lang="en-GB" sz="800" kern="1200" dirty="0" smtClean="0">
                          <a:solidFill>
                            <a:schemeClr val="dk1"/>
                          </a:solidFill>
                          <a:latin typeface="+mn-lt"/>
                          <a:ea typeface="+mn-ea"/>
                          <a:cs typeface="+mn-cs"/>
                        </a:rPr>
                        <a:t>story – conveying to the reader that time has appeared to slow. </a:t>
                      </a:r>
                      <a:endParaRPr lang="en-GB" sz="800" u="none" baseline="0" dirty="0" smtClean="0"/>
                    </a:p>
                    <a:p>
                      <a:r>
                        <a:rPr lang="en-GB" sz="1200" u="sng" baseline="0" dirty="0" smtClean="0"/>
                        <a:t>Grammar</a:t>
                      </a:r>
                      <a:r>
                        <a:rPr lang="en-GB" sz="1200" u="none" baseline="0" dirty="0" smtClean="0"/>
                        <a:t>: </a:t>
                      </a:r>
                      <a:r>
                        <a:rPr lang="en-GB" sz="800" u="none" baseline="0" dirty="0" smtClean="0"/>
                        <a:t>Past progressive tense – find examples in the text. Change simple past tense in to past progressive and vice versa. Discuss effect.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p>
                    <a:p>
                      <a:r>
                        <a:rPr lang="en-GB" sz="1200" u="sng" baseline="0" dirty="0" smtClean="0"/>
                        <a:t>Mighty </a:t>
                      </a:r>
                      <a:r>
                        <a:rPr lang="en-GB" sz="1200" u="sng" dirty="0" smtClean="0"/>
                        <a:t>Write: </a:t>
                      </a:r>
                      <a:r>
                        <a:rPr lang="en-GB" sz="800" u="none" dirty="0" smtClean="0">
                          <a:effectLst/>
                        </a:rPr>
                        <a:t>Model/share write </a:t>
                      </a:r>
                      <a:r>
                        <a:rPr lang="en-GB" sz="800" u="none" kern="1200" dirty="0" smtClean="0">
                          <a:solidFill>
                            <a:schemeClr val="dk1"/>
                          </a:solidFill>
                          <a:effectLst/>
                          <a:latin typeface="+mn-lt"/>
                          <a:ea typeface="+mn-ea"/>
                          <a:cs typeface="+mn-cs"/>
                        </a:rPr>
                        <a:t>the third</a:t>
                      </a:r>
                      <a:r>
                        <a:rPr lang="en-GB" sz="800" u="none" kern="1200" baseline="0" dirty="0" smtClean="0">
                          <a:solidFill>
                            <a:schemeClr val="dk1"/>
                          </a:solidFill>
                          <a:effectLst/>
                          <a:latin typeface="+mn-lt"/>
                          <a:ea typeface="+mn-ea"/>
                          <a:cs typeface="+mn-cs"/>
                        </a:rPr>
                        <a:t> </a:t>
                      </a:r>
                      <a:r>
                        <a:rPr lang="en-GB" sz="800" u="none" kern="1200" dirty="0" smtClean="0">
                          <a:solidFill>
                            <a:schemeClr val="dk1"/>
                          </a:solidFill>
                          <a:effectLst/>
                          <a:latin typeface="+mn-lt"/>
                          <a:ea typeface="+mn-ea"/>
                          <a:cs typeface="+mn-cs"/>
                        </a:rPr>
                        <a:t>part of the</a:t>
                      </a:r>
                      <a:r>
                        <a:rPr lang="en-GB" sz="800" u="none" kern="1200" baseline="0" dirty="0" smtClean="0">
                          <a:solidFill>
                            <a:schemeClr val="dk1"/>
                          </a:solidFill>
                          <a:effectLst/>
                          <a:latin typeface="+mn-lt"/>
                          <a:ea typeface="+mn-ea"/>
                          <a:cs typeface="+mn-cs"/>
                        </a:rPr>
                        <a:t> class</a:t>
                      </a:r>
                      <a:r>
                        <a:rPr lang="en-GB" sz="800" u="none" kern="1200" dirty="0" smtClean="0">
                          <a:solidFill>
                            <a:schemeClr val="dk1"/>
                          </a:solidFill>
                          <a:effectLst/>
                          <a:latin typeface="+mn-lt"/>
                          <a:ea typeface="+mn-ea"/>
                          <a:cs typeface="+mn-cs"/>
                        </a:rPr>
                        <a:t> suspense story. </a:t>
                      </a:r>
                      <a:r>
                        <a:rPr lang="en-GB" sz="800" u="none" kern="1200" dirty="0" smtClean="0">
                          <a:solidFill>
                            <a:schemeClr val="dk1"/>
                          </a:solidFill>
                          <a:latin typeface="+mn-lt"/>
                          <a:ea typeface="+mn-ea"/>
                          <a:cs typeface="+mn-cs"/>
                        </a:rPr>
                        <a:t>Children write the third part to their story </a:t>
                      </a:r>
                      <a:r>
                        <a:rPr lang="en-GB" sz="800" u="none" kern="1200" baseline="0" dirty="0" smtClean="0">
                          <a:solidFill>
                            <a:schemeClr val="dk1"/>
                          </a:solidFill>
                          <a:latin typeface="+mn-lt"/>
                          <a:ea typeface="+mn-ea"/>
                          <a:cs typeface="+mn-cs"/>
                        </a:rPr>
                        <a:t> using their planning sheet.</a:t>
                      </a:r>
                      <a:endParaRPr lang="en-GB" sz="800" u="none" baseline="0" dirty="0" smtClean="0">
                        <a:effectLst/>
                      </a:endParaRPr>
                    </a:p>
                    <a:p>
                      <a:r>
                        <a:rPr lang="en-GB" sz="1200" u="sng" baseline="0" dirty="0" smtClean="0"/>
                        <a:t>Vocabulary: </a:t>
                      </a:r>
                      <a:r>
                        <a:rPr lang="en-GB" sz="800" u="none" baseline="0" dirty="0" smtClean="0"/>
                        <a:t>Revise all</a:t>
                      </a:r>
                    </a:p>
                    <a:p>
                      <a:endParaRPr lang="en-GB" dirty="0"/>
                    </a:p>
                  </a:txBody>
                  <a:tcPr/>
                </a:tc>
                <a:tc>
                  <a:txBody>
                    <a:bodyPr/>
                    <a:lstStyle/>
                    <a:p>
                      <a:r>
                        <a:rPr lang="en-GB" sz="1200" u="sng" dirty="0" smtClean="0"/>
                        <a:t>Lesson 9</a:t>
                      </a:r>
                    </a:p>
                    <a:p>
                      <a:r>
                        <a:rPr lang="en-GB" sz="1200" u="sng" baseline="0" dirty="0" smtClean="0"/>
                        <a:t>Intro:  </a:t>
                      </a:r>
                      <a:r>
                        <a:rPr lang="en-GB" sz="800" u="none" baseline="0" dirty="0" smtClean="0"/>
                        <a:t>Share sections of children’s high quality writing with the class. Identify what makes it high quality. Demonstrate how to up </a:t>
                      </a:r>
                      <a:r>
                        <a:rPr lang="en-GB" sz="800" u="none" baseline="0" dirty="0" err="1" smtClean="0"/>
                        <a:t>evel</a:t>
                      </a:r>
                      <a:r>
                        <a:rPr lang="en-GB" sz="800" u="none" baseline="0" dirty="0" smtClean="0"/>
                        <a:t> some of their work.</a:t>
                      </a:r>
                    </a:p>
                    <a:p>
                      <a:r>
                        <a:rPr lang="en-GB" sz="1200" u="sng" baseline="0" dirty="0" smtClean="0"/>
                        <a:t>Grammar</a:t>
                      </a:r>
                      <a:r>
                        <a:rPr lang="en-GB" sz="1200" u="none" baseline="0" dirty="0" smtClean="0"/>
                        <a:t>: </a:t>
                      </a:r>
                      <a:r>
                        <a:rPr lang="en-GB" sz="800" u="none" baseline="0" dirty="0" smtClean="0"/>
                        <a:t>Verb tenses – Give </a:t>
                      </a:r>
                      <a:r>
                        <a:rPr lang="en-GB" sz="800" u="none" baseline="0" dirty="0" err="1" smtClean="0"/>
                        <a:t>chn</a:t>
                      </a:r>
                      <a:r>
                        <a:rPr lang="en-GB" sz="800" u="none" baseline="0" dirty="0" smtClean="0"/>
                        <a:t> a sentence containing simple past tense verb. Use a spider web diagram to change the tense into as many different forms as they can.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baseline="0" dirty="0" smtClean="0"/>
                        <a:t>Read aloud to partner – tone, intonation, expression</a:t>
                      </a:r>
                    </a:p>
                    <a:p>
                      <a:r>
                        <a:rPr lang="en-GB" sz="1200" u="sng" baseline="0" dirty="0" smtClean="0"/>
                        <a:t>Mighty </a:t>
                      </a:r>
                      <a:r>
                        <a:rPr lang="en-GB" sz="1200" u="sng" dirty="0" smtClean="0"/>
                        <a:t>Write: </a:t>
                      </a:r>
                      <a:r>
                        <a:rPr lang="en-GB" sz="800" u="none" dirty="0" err="1" smtClean="0"/>
                        <a:t>Chn</a:t>
                      </a:r>
                      <a:r>
                        <a:rPr lang="en-GB" sz="800" u="none" baseline="0" dirty="0" smtClean="0"/>
                        <a:t> have a chance to edit and </a:t>
                      </a:r>
                      <a:r>
                        <a:rPr lang="en-GB" sz="800" u="none" baseline="0" dirty="0" err="1" smtClean="0"/>
                        <a:t>uplevel</a:t>
                      </a:r>
                      <a:r>
                        <a:rPr lang="en-GB" sz="800" u="none" baseline="0" dirty="0" smtClean="0"/>
                        <a:t> their work before final assessment.</a:t>
                      </a:r>
                      <a:endParaRPr lang="en-GB" sz="800" u="none" baseline="0" dirty="0" smtClean="0">
                        <a:effectLst/>
                      </a:endParaRPr>
                    </a:p>
                    <a:p>
                      <a:r>
                        <a:rPr lang="en-GB" sz="1200" u="sng" baseline="0" dirty="0" smtClean="0"/>
                        <a:t>Vocabulary: </a:t>
                      </a:r>
                      <a:r>
                        <a:rPr lang="en-GB" sz="800" u="none" baseline="0" dirty="0" smtClean="0"/>
                        <a:t>Revise all</a:t>
                      </a:r>
                    </a:p>
                    <a:p>
                      <a:endParaRPr lang="en-GB" sz="800" u="none" baseline="0" dirty="0"/>
                    </a:p>
                  </a:txBody>
                  <a:tcPr/>
                </a:tc>
                <a:extLst>
                  <a:ext uri="{0D108BD9-81ED-4DB2-BD59-A6C34878D82A}">
                    <a16:rowId xmlns:a16="http://schemas.microsoft.com/office/drawing/2014/main" xmlns="" val="10001"/>
                  </a:ext>
                </a:extLst>
              </a:tr>
              <a:tr h="257176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endParaRPr lang="en-GB" sz="800" u="none" dirty="0"/>
                    </a:p>
                  </a:txBody>
                  <a:tcPr/>
                </a:tc>
                <a:tc>
                  <a:txBody>
                    <a:bodyPr/>
                    <a:lstStyle/>
                    <a:p>
                      <a:endParaRPr lang="en-GB" sz="800" dirty="0"/>
                    </a:p>
                  </a:txBody>
                  <a:tcPr/>
                </a:tc>
                <a:extLst>
                  <a:ext uri="{0D108BD9-81ED-4DB2-BD59-A6C34878D82A}">
                    <a16:rowId xmlns:a16="http://schemas.microsoft.com/office/drawing/2014/main" xmlns="" val="10002"/>
                  </a:ext>
                </a:extLst>
              </a:tr>
              <a:tr h="1745684">
                <a:tc>
                  <a:txBody>
                    <a:bodyPr/>
                    <a:lstStyle/>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a16="http://schemas.microsoft.com/office/drawing/2014/main" xmlns="" val="1000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rgbClr val="3366CC"/>
          </a:solidFill>
        </p:spPr>
        <p:txBody>
          <a:bodyPr/>
          <a:lstStyle/>
          <a:p>
            <a:endParaRPr lang="en-US" dirty="0"/>
          </a:p>
        </p:txBody>
      </p:sp>
      <p:pic>
        <p:nvPicPr>
          <p:cNvPr id="5124" name="Picture 4" descr="C:\Users\Teacher\Pictures\untitled.png"/>
          <p:cNvPicPr>
            <a:picLocks noGrp="1" noChangeAspect="1" noChangeArrowheads="1"/>
          </p:cNvPicPr>
          <p:nvPr>
            <p:ph idx="1"/>
          </p:nvPr>
        </p:nvPicPr>
        <p:blipFill>
          <a:blip r:embed="rId2"/>
          <a:srcRect/>
          <a:stretch>
            <a:fillRect/>
          </a:stretch>
        </p:blipFill>
        <p:spPr bwMode="auto">
          <a:xfrm>
            <a:off x="1571604" y="0"/>
            <a:ext cx="6000792" cy="6858000"/>
          </a:xfrm>
          <a:prstGeom prst="rect">
            <a:avLst/>
          </a:prstGeom>
          <a:noFill/>
        </p:spPr>
      </p:pic>
      <p:sp>
        <p:nvSpPr>
          <p:cNvPr id="7" name="Rectangle 6"/>
          <p:cNvSpPr/>
          <p:nvPr/>
        </p:nvSpPr>
        <p:spPr>
          <a:xfrm>
            <a:off x="7572396" y="0"/>
            <a:ext cx="157160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010170"/>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a:t>
                      </a:r>
                      <a:r>
                        <a:rPr lang="en-GB" sz="2400" dirty="0" err="1" smtClean="0"/>
                        <a:t>Weslandia</a:t>
                      </a:r>
                      <a:endParaRPr lang="en-GB" sz="2400" dirty="0"/>
                    </a:p>
                  </a:txBody>
                  <a:tcPr/>
                </a:tc>
                <a:tc hMerge="1">
                  <a:txBody>
                    <a:bodyPr/>
                    <a:lstStyle/>
                    <a:p>
                      <a:endParaRPr lang="en-GB" dirty="0"/>
                    </a:p>
                  </a:txBody>
                  <a:tcPr/>
                </a:tc>
                <a:tc hMerge="1">
                  <a:txBody>
                    <a:bodyPr/>
                    <a:lstStyle/>
                    <a:p>
                      <a:endParaRPr lang="en-GB" dirty="0"/>
                    </a:p>
                  </a:txBody>
                  <a:tcPr/>
                </a:tc>
              </a:tr>
              <a:tr h="1516230">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Which garden would you choose?</a:t>
                      </a:r>
                    </a:p>
                    <a:p>
                      <a:r>
                        <a:rPr lang="en-GB" sz="1200" u="sng" baseline="0" dirty="0" smtClean="0"/>
                        <a:t>Grammar</a:t>
                      </a:r>
                      <a:r>
                        <a:rPr lang="en-GB" sz="1200" u="none" baseline="0" dirty="0" smtClean="0"/>
                        <a:t>:  </a:t>
                      </a:r>
                      <a:r>
                        <a:rPr lang="en-GB" sz="800" u="none" baseline="0" dirty="0" smtClean="0"/>
                        <a:t>Present Progressive tense</a:t>
                      </a:r>
                    </a:p>
                    <a:p>
                      <a:r>
                        <a:rPr lang="en-GB" sz="1200" u="sng" baseline="0" dirty="0" err="1" smtClean="0"/>
                        <a:t>Oracy</a:t>
                      </a:r>
                      <a:r>
                        <a:rPr lang="en-GB" sz="1200" u="sng" baseline="0" dirty="0" smtClean="0"/>
                        <a:t>: </a:t>
                      </a:r>
                      <a:r>
                        <a:rPr lang="en-GB" sz="800" u="none" baseline="0" dirty="0" smtClean="0"/>
                        <a:t>Discuss which garden they prefer and why. Class vote</a:t>
                      </a:r>
                    </a:p>
                    <a:p>
                      <a:r>
                        <a:rPr lang="en-GB" sz="1200" u="sng" dirty="0" smtClean="0"/>
                        <a:t>Mighty Write:</a:t>
                      </a:r>
                      <a:r>
                        <a:rPr lang="en-GB" sz="800" u="sng" dirty="0" smtClean="0"/>
                        <a:t> </a:t>
                      </a:r>
                      <a:r>
                        <a:rPr lang="en-GB" sz="800" u="none" dirty="0" smtClean="0"/>
                        <a:t>Description</a:t>
                      </a:r>
                      <a:r>
                        <a:rPr lang="en-GB" sz="800" u="none" baseline="0" dirty="0" smtClean="0"/>
                        <a:t> of their perfect garden</a:t>
                      </a:r>
                    </a:p>
                    <a:p>
                      <a:r>
                        <a:rPr lang="en-GB" sz="1200" u="sng" baseline="0" dirty="0" smtClean="0"/>
                        <a:t>Vocabulary:  </a:t>
                      </a:r>
                      <a:r>
                        <a:rPr lang="en-GB" sz="800" dirty="0" smtClean="0">
                          <a:solidFill>
                            <a:schemeClr val="tx1"/>
                          </a:solidFill>
                        </a:rPr>
                        <a:t>Outcast</a:t>
                      </a:r>
                      <a:r>
                        <a:rPr lang="en-GB" sz="800" baseline="0" dirty="0" smtClean="0">
                          <a:solidFill>
                            <a:schemeClr val="tx1"/>
                          </a:solidFill>
                        </a:rPr>
                        <a:t>   </a:t>
                      </a:r>
                      <a:r>
                        <a:rPr lang="en-GB" sz="800" dirty="0" smtClean="0">
                          <a:solidFill>
                            <a:schemeClr val="tx1"/>
                          </a:solidFill>
                        </a:rPr>
                        <a:t>Civilization</a:t>
                      </a:r>
                      <a:r>
                        <a:rPr lang="en-GB" sz="800" baseline="0" dirty="0" smtClean="0">
                          <a:solidFill>
                            <a:schemeClr val="tx1"/>
                          </a:solidFill>
                        </a:rPr>
                        <a:t> </a:t>
                      </a:r>
                      <a:r>
                        <a:rPr lang="en-GB" sz="800" dirty="0" smtClean="0">
                          <a:solidFill>
                            <a:schemeClr val="tx1"/>
                          </a:solidFill>
                        </a:rPr>
                        <a:t>Fleeing</a:t>
                      </a:r>
                      <a:r>
                        <a:rPr lang="en-GB" sz="800" baseline="0" dirty="0" smtClean="0">
                          <a:solidFill>
                            <a:schemeClr val="tx1"/>
                          </a:solidFill>
                        </a:rPr>
                        <a:t>  </a:t>
                      </a:r>
                      <a:r>
                        <a:rPr lang="en-GB" sz="800" dirty="0" smtClean="0">
                          <a:solidFill>
                            <a:schemeClr val="tx1"/>
                          </a:solidFill>
                        </a:rPr>
                        <a:t>Staple</a:t>
                      </a:r>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Film Clip </a:t>
                      </a:r>
                    </a:p>
                    <a:p>
                      <a:r>
                        <a:rPr lang="en-GB" sz="1200" u="sng" baseline="0" dirty="0" smtClean="0"/>
                        <a:t>Grammar</a:t>
                      </a:r>
                      <a:r>
                        <a:rPr lang="en-GB" sz="1200" u="none" baseline="0" dirty="0" smtClean="0"/>
                        <a:t>: </a:t>
                      </a:r>
                      <a:r>
                        <a:rPr lang="en-GB" sz="800" u="none" baseline="0" dirty="0" smtClean="0"/>
                        <a:t>Past Progressive tense</a:t>
                      </a:r>
                    </a:p>
                    <a:p>
                      <a:r>
                        <a:rPr lang="en-GB" sz="1200" u="sng" baseline="0" dirty="0" err="1" smtClean="0"/>
                        <a:t>Oracy</a:t>
                      </a:r>
                      <a:r>
                        <a:rPr lang="en-GB" sz="1200" u="sng" baseline="0" dirty="0" smtClean="0"/>
                        <a:t>: </a:t>
                      </a:r>
                      <a:r>
                        <a:rPr lang="en-GB" sz="800" u="none" baseline="0" dirty="0" smtClean="0"/>
                        <a:t>Debate- Is this based on a true story?</a:t>
                      </a:r>
                    </a:p>
                    <a:p>
                      <a:r>
                        <a:rPr lang="en-GB" sz="1200" u="sng" dirty="0" smtClean="0"/>
                        <a:t>Mighty Write: </a:t>
                      </a:r>
                      <a:r>
                        <a:rPr lang="en-GB" sz="800" u="none" dirty="0" smtClean="0"/>
                        <a:t>Synopsis</a:t>
                      </a:r>
                      <a:r>
                        <a:rPr lang="en-GB" sz="800" u="none" baseline="0" dirty="0" smtClean="0"/>
                        <a:t>  for book</a:t>
                      </a:r>
                    </a:p>
                    <a:p>
                      <a:r>
                        <a:rPr lang="en-GB" sz="1200" u="sng" baseline="0" dirty="0" smtClean="0"/>
                        <a:t>Vocabulary: </a:t>
                      </a:r>
                      <a:r>
                        <a:rPr lang="en-GB" sz="800" dirty="0" smtClean="0"/>
                        <a:t>found</a:t>
                      </a:r>
                      <a:r>
                        <a:rPr lang="en-GB" sz="800" baseline="0" dirty="0" smtClean="0"/>
                        <a:t>  </a:t>
                      </a:r>
                      <a:r>
                        <a:rPr lang="en-GB" sz="800" dirty="0" smtClean="0"/>
                        <a:t>ploughed</a:t>
                      </a:r>
                      <a:r>
                        <a:rPr lang="en-GB" sz="800" baseline="0" dirty="0" smtClean="0"/>
                        <a:t>  </a:t>
                      </a:r>
                      <a:r>
                        <a:rPr lang="en-GB" sz="800" dirty="0" smtClean="0"/>
                        <a:t>blazed</a:t>
                      </a:r>
                    </a:p>
                    <a:p>
                      <a:r>
                        <a:rPr lang="en-GB" sz="800" dirty="0" smtClean="0"/>
                        <a:t>Bedlam</a:t>
                      </a:r>
                      <a:r>
                        <a:rPr lang="en-GB" sz="800" baseline="0" dirty="0" smtClean="0"/>
                        <a:t>  ancient  tradition</a:t>
                      </a:r>
                      <a:endParaRPr lang="en-US" sz="800" dirty="0" smtClean="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Interview with Wesley/Hot seating</a:t>
                      </a:r>
                    </a:p>
                    <a:p>
                      <a:r>
                        <a:rPr lang="en-GB" sz="1200" u="sng" baseline="0" dirty="0" smtClean="0"/>
                        <a:t>Grammar</a:t>
                      </a:r>
                      <a:r>
                        <a:rPr lang="en-GB" sz="1200" u="none" baseline="0" dirty="0" smtClean="0"/>
                        <a:t>: </a:t>
                      </a:r>
                      <a:r>
                        <a:rPr lang="en-GB" sz="800" u="none" baseline="0" dirty="0" smtClean="0"/>
                        <a:t>All progressive tense</a:t>
                      </a:r>
                    </a:p>
                    <a:p>
                      <a:r>
                        <a:rPr lang="en-GB" sz="1200" u="sng" baseline="0" dirty="0" err="1" smtClean="0"/>
                        <a:t>Oracy</a:t>
                      </a:r>
                      <a:r>
                        <a:rPr lang="en-GB" sz="1200" u="sng" baseline="0" dirty="0" smtClean="0"/>
                        <a:t>: </a:t>
                      </a:r>
                      <a:r>
                        <a:rPr lang="en-GB" sz="800" u="none" baseline="0" dirty="0" smtClean="0"/>
                        <a:t>Hot seating</a:t>
                      </a:r>
                      <a:endParaRPr lang="en-GB" sz="800" u="sng" baseline="0" dirty="0" smtClean="0"/>
                    </a:p>
                    <a:p>
                      <a:r>
                        <a:rPr lang="en-GB" sz="1200" u="sng" dirty="0" smtClean="0"/>
                        <a:t>Mighty Write:</a:t>
                      </a:r>
                      <a:r>
                        <a:rPr lang="en-GB" sz="1200" u="none" baseline="0" dirty="0" smtClean="0"/>
                        <a:t> </a:t>
                      </a:r>
                      <a:r>
                        <a:rPr lang="en-GB" sz="800" u="none" baseline="0" dirty="0" smtClean="0"/>
                        <a:t>Interview Question and Answer</a:t>
                      </a:r>
                    </a:p>
                    <a:p>
                      <a:r>
                        <a:rPr lang="en-GB" sz="1200" u="sng" baseline="0" dirty="0" smtClean="0"/>
                        <a:t>Vocabulary: </a:t>
                      </a:r>
                      <a:r>
                        <a:rPr lang="en-GB" sz="800" dirty="0" smtClean="0">
                          <a:solidFill>
                            <a:schemeClr val="tx1"/>
                          </a:solidFill>
                        </a:rPr>
                        <a:t>Magenta</a:t>
                      </a:r>
                      <a:r>
                        <a:rPr lang="en-GB" sz="800" baseline="0" dirty="0" smtClean="0">
                          <a:solidFill>
                            <a:schemeClr val="tx1"/>
                          </a:solidFill>
                        </a:rPr>
                        <a:t> </a:t>
                      </a:r>
                      <a:r>
                        <a:rPr lang="en-GB" sz="800" dirty="0" smtClean="0">
                          <a:solidFill>
                            <a:schemeClr val="tx1"/>
                          </a:solidFill>
                        </a:rPr>
                        <a:t>Rind</a:t>
                      </a:r>
                      <a:r>
                        <a:rPr lang="en-GB" sz="800" baseline="0" dirty="0" smtClean="0">
                          <a:solidFill>
                            <a:schemeClr val="tx1"/>
                          </a:solidFill>
                        </a:rPr>
                        <a:t> </a:t>
                      </a:r>
                      <a:r>
                        <a:rPr lang="en-GB" sz="800" dirty="0" smtClean="0">
                          <a:solidFill>
                            <a:schemeClr val="tx1"/>
                          </a:solidFill>
                        </a:rPr>
                        <a:t>Entrancing</a:t>
                      </a:r>
                    </a:p>
                    <a:p>
                      <a:r>
                        <a:rPr lang="en-GB" sz="800" dirty="0" smtClean="0">
                          <a:solidFill>
                            <a:schemeClr val="tx1"/>
                          </a:solidFill>
                        </a:rPr>
                        <a:t>Tubers</a:t>
                      </a:r>
                      <a:r>
                        <a:rPr lang="en-GB" sz="800" baseline="0" dirty="0" smtClean="0">
                          <a:solidFill>
                            <a:schemeClr val="tx1"/>
                          </a:solidFill>
                        </a:rPr>
                        <a:t> </a:t>
                      </a:r>
                      <a:r>
                        <a:rPr lang="en-GB" sz="800" dirty="0" smtClean="0">
                          <a:solidFill>
                            <a:schemeClr val="tx1"/>
                          </a:solidFill>
                        </a:rPr>
                        <a:t>Aromatic</a:t>
                      </a:r>
                      <a:r>
                        <a:rPr lang="en-GB" sz="800" baseline="0" dirty="0" smtClean="0">
                          <a:solidFill>
                            <a:schemeClr val="tx1"/>
                          </a:solidFill>
                        </a:rPr>
                        <a:t> </a:t>
                      </a:r>
                      <a:r>
                        <a:rPr lang="en-GB" sz="800" dirty="0" smtClean="0">
                          <a:solidFill>
                            <a:schemeClr val="tx1"/>
                          </a:solidFill>
                        </a:rPr>
                        <a:t>Devise</a:t>
                      </a:r>
                      <a:r>
                        <a:rPr lang="en-GB" sz="800" baseline="0" dirty="0" smtClean="0">
                          <a:solidFill>
                            <a:schemeClr val="tx1"/>
                          </a:solidFill>
                        </a:rPr>
                        <a:t> </a:t>
                      </a:r>
                      <a:r>
                        <a:rPr lang="en-GB" sz="800" dirty="0" smtClean="0">
                          <a:solidFill>
                            <a:schemeClr val="tx1"/>
                          </a:solidFill>
                        </a:rPr>
                        <a:t>Loom</a:t>
                      </a:r>
                      <a:r>
                        <a:rPr lang="en-GB" sz="800" baseline="0" dirty="0" smtClean="0">
                          <a:solidFill>
                            <a:schemeClr val="tx1"/>
                          </a:solidFill>
                        </a:rPr>
                        <a:t> </a:t>
                      </a:r>
                      <a:r>
                        <a:rPr lang="en-GB" sz="800" dirty="0" smtClean="0">
                          <a:solidFill>
                            <a:schemeClr val="tx1"/>
                          </a:solidFill>
                        </a:rPr>
                        <a:t>myriad</a:t>
                      </a:r>
                      <a:endParaRPr lang="en-US" sz="800" dirty="0" smtClean="0">
                        <a:solidFill>
                          <a:schemeClr val="tx1"/>
                        </a:solidFill>
                      </a:endParaRPr>
                    </a:p>
                    <a:p>
                      <a:endParaRPr lang="en-GB" sz="1400" u="sng" baseline="0" dirty="0" smtClean="0"/>
                    </a:p>
                  </a:txBody>
                  <a:tcPr/>
                </a:tc>
              </a:tr>
              <a:tr h="17781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Mayor Visit</a:t>
                      </a:r>
                    </a:p>
                    <a:p>
                      <a:r>
                        <a:rPr lang="en-GB" sz="1200" u="sng" baseline="0" dirty="0" smtClean="0"/>
                        <a:t>Grammar</a:t>
                      </a:r>
                      <a:r>
                        <a:rPr lang="en-GB" sz="1200" u="none" baseline="0" dirty="0" smtClean="0"/>
                        <a:t>: </a:t>
                      </a:r>
                      <a:r>
                        <a:rPr lang="en-GB" sz="800" u="none" baseline="0" dirty="0" smtClean="0"/>
                        <a:t>Formal language</a:t>
                      </a:r>
                    </a:p>
                    <a:p>
                      <a:r>
                        <a:rPr lang="en-GB" sz="1200" u="sng" baseline="0" dirty="0" err="1" smtClean="0"/>
                        <a:t>Oracy</a:t>
                      </a:r>
                      <a:r>
                        <a:rPr lang="en-GB" sz="1200" u="sng" baseline="0" dirty="0" smtClean="0"/>
                        <a:t>: </a:t>
                      </a:r>
                      <a:r>
                        <a:rPr lang="en-GB" sz="800" u="none" baseline="0" dirty="0" smtClean="0"/>
                        <a:t>Talking all day in a formal tone</a:t>
                      </a:r>
                    </a:p>
                    <a:p>
                      <a:r>
                        <a:rPr lang="en-GB" sz="1200" u="sng" dirty="0" smtClean="0"/>
                        <a:t>Extended Write (paired): </a:t>
                      </a:r>
                      <a:r>
                        <a:rPr lang="en-GB" sz="800" u="none" dirty="0" smtClean="0"/>
                        <a:t>Persuasive Letter from mayor</a:t>
                      </a:r>
                      <a:r>
                        <a:rPr lang="en-GB" sz="800" u="none" baseline="0" dirty="0" smtClean="0"/>
                        <a:t> asking for the garden to be opened as an educational trip (formal)</a:t>
                      </a:r>
                    </a:p>
                    <a:p>
                      <a:r>
                        <a:rPr lang="en-GB" sz="1200" u="sng" baseline="0" dirty="0" smtClean="0"/>
                        <a:t>Vocabulary: </a:t>
                      </a:r>
                      <a:r>
                        <a:rPr lang="en-GB" sz="800" dirty="0" smtClean="0">
                          <a:solidFill>
                            <a:schemeClr val="tx1"/>
                          </a:solidFill>
                        </a:rPr>
                        <a:t>Scornful</a:t>
                      </a:r>
                    </a:p>
                    <a:p>
                      <a:r>
                        <a:rPr lang="en-GB" sz="800" dirty="0" smtClean="0">
                          <a:solidFill>
                            <a:schemeClr val="tx1"/>
                          </a:solidFill>
                        </a:rPr>
                        <a:t>Grudgingly</a:t>
                      </a:r>
                      <a:r>
                        <a:rPr lang="en-GB" sz="800" baseline="0" dirty="0" smtClean="0">
                          <a:solidFill>
                            <a:schemeClr val="tx1"/>
                          </a:solidFill>
                        </a:rPr>
                        <a:t> </a:t>
                      </a:r>
                      <a:r>
                        <a:rPr lang="en-GB" sz="800" dirty="0" smtClean="0">
                          <a:solidFill>
                            <a:schemeClr val="tx1"/>
                          </a:solidFill>
                        </a:rPr>
                        <a:t>Tangy</a:t>
                      </a:r>
                      <a:r>
                        <a:rPr lang="en-GB" sz="800" baseline="0" dirty="0" smtClean="0">
                          <a:solidFill>
                            <a:schemeClr val="tx1"/>
                          </a:solidFill>
                        </a:rPr>
                        <a:t>  </a:t>
                      </a:r>
                      <a:r>
                        <a:rPr lang="en-GB" sz="800" dirty="0" smtClean="0">
                          <a:solidFill>
                            <a:schemeClr val="tx1"/>
                          </a:solidFill>
                        </a:rPr>
                        <a:t>Adopted</a:t>
                      </a:r>
                      <a:r>
                        <a:rPr lang="en-GB" sz="800" baseline="0" dirty="0" smtClean="0">
                          <a:solidFill>
                            <a:schemeClr val="tx1"/>
                          </a:solidFill>
                        </a:rPr>
                        <a:t>  </a:t>
                      </a:r>
                      <a:r>
                        <a:rPr lang="en-GB" sz="800" dirty="0" smtClean="0">
                          <a:solidFill>
                            <a:schemeClr val="tx1"/>
                          </a:solidFill>
                        </a:rPr>
                        <a:t>Innovation</a:t>
                      </a:r>
                    </a:p>
                    <a:p>
                      <a:r>
                        <a:rPr lang="en-GB" sz="800" dirty="0" smtClean="0">
                          <a:solidFill>
                            <a:schemeClr val="tx1"/>
                          </a:solidFill>
                        </a:rPr>
                        <a:t>Scope</a:t>
                      </a:r>
                      <a:r>
                        <a:rPr lang="en-GB" sz="800" baseline="0" dirty="0" smtClean="0">
                          <a:solidFill>
                            <a:schemeClr val="tx1"/>
                          </a:solidFill>
                        </a:rPr>
                        <a:t>  </a:t>
                      </a:r>
                      <a:r>
                        <a:rPr lang="en-GB" sz="800" dirty="0" smtClean="0">
                          <a:solidFill>
                            <a:schemeClr val="tx1"/>
                          </a:solidFill>
                        </a:rPr>
                        <a:t>blunders</a:t>
                      </a:r>
                      <a:endParaRPr lang="en-US" sz="800" dirty="0" smtClean="0">
                        <a:solidFill>
                          <a:schemeClr val="tx1"/>
                        </a:solidFill>
                      </a:endParaRPr>
                    </a:p>
                    <a:p>
                      <a:endParaRPr lang="en-GB" sz="1400" u="sng" baseline="0" dirty="0" smtClean="0"/>
                    </a:p>
                    <a:p>
                      <a:endParaRPr lang="en-GB" dirty="0"/>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err="1" smtClean="0"/>
                        <a:t>Weslandia</a:t>
                      </a:r>
                      <a:r>
                        <a:rPr lang="en-GB" sz="800" u="none" baseline="0" dirty="0" smtClean="0"/>
                        <a:t> 20</a:t>
                      </a:r>
                      <a:r>
                        <a:rPr lang="en-GB" sz="800" u="none" baseline="30000" dirty="0" smtClean="0"/>
                        <a:t>th</a:t>
                      </a:r>
                      <a:r>
                        <a:rPr lang="en-GB" sz="800" u="none" baseline="0" dirty="0" smtClean="0"/>
                        <a:t> Anniversary Clip</a:t>
                      </a:r>
                      <a:endParaRPr lang="en-GB" sz="800" u="sng" baseline="0" dirty="0" smtClean="0"/>
                    </a:p>
                    <a:p>
                      <a:r>
                        <a:rPr lang="en-GB" sz="1200" u="sng" baseline="0" dirty="0" smtClean="0"/>
                        <a:t>Grammar</a:t>
                      </a:r>
                      <a:r>
                        <a:rPr lang="en-GB" sz="1200" u="none" baseline="0" dirty="0" smtClean="0"/>
                        <a:t>: </a:t>
                      </a:r>
                      <a:r>
                        <a:rPr lang="en-GB" sz="800" u="none" baseline="0" dirty="0" smtClean="0"/>
                        <a:t>Standard English</a:t>
                      </a:r>
                    </a:p>
                    <a:p>
                      <a:r>
                        <a:rPr lang="en-GB" sz="1200" u="sng" baseline="0" dirty="0" err="1" smtClean="0"/>
                        <a:t>Oracy</a:t>
                      </a:r>
                      <a:r>
                        <a:rPr lang="en-GB" sz="1200" u="sng" baseline="0" dirty="0" smtClean="0"/>
                        <a:t>: </a:t>
                      </a:r>
                      <a:r>
                        <a:rPr lang="en-GB" sz="800" u="none" baseline="0" dirty="0" smtClean="0"/>
                        <a:t>Take on role of Wesley as an adult and his mum or dad. Role play a conversation reflecting on his childhood.</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Write (paired) :</a:t>
                      </a:r>
                      <a:r>
                        <a:rPr lang="en-GB" sz="1200" u="none" baseline="0" dirty="0" smtClean="0"/>
                        <a:t> </a:t>
                      </a:r>
                      <a:r>
                        <a:rPr lang="en-GB" sz="800" u="none" baseline="0" dirty="0" smtClean="0"/>
                        <a:t>Letter from Wesley as an adult-  to choice of recipient (informal)</a:t>
                      </a:r>
                    </a:p>
                    <a:p>
                      <a:r>
                        <a:rPr lang="en-GB" sz="1200" u="sng" baseline="0" dirty="0" smtClean="0"/>
                        <a:t>Vocabulary: </a:t>
                      </a:r>
                      <a:r>
                        <a:rPr lang="en-GB" sz="800" dirty="0" smtClean="0">
                          <a:solidFill>
                            <a:schemeClr val="tx1"/>
                          </a:solidFill>
                        </a:rPr>
                        <a:t>Morale</a:t>
                      </a:r>
                      <a:r>
                        <a:rPr lang="en-GB" sz="800" baseline="0" dirty="0" smtClean="0">
                          <a:solidFill>
                            <a:schemeClr val="tx1"/>
                          </a:solidFill>
                        </a:rPr>
                        <a:t>  </a:t>
                      </a:r>
                      <a:r>
                        <a:rPr lang="en-GB" sz="800" dirty="0" smtClean="0">
                          <a:solidFill>
                            <a:schemeClr val="tx1"/>
                          </a:solidFill>
                        </a:rPr>
                        <a:t>Passable</a:t>
                      </a:r>
                      <a:r>
                        <a:rPr lang="en-GB" sz="800" baseline="0" dirty="0" smtClean="0">
                          <a:solidFill>
                            <a:schemeClr val="tx1"/>
                          </a:solidFill>
                        </a:rPr>
                        <a:t>  </a:t>
                      </a:r>
                      <a:r>
                        <a:rPr lang="en-GB" sz="800" dirty="0" smtClean="0">
                          <a:solidFill>
                            <a:schemeClr val="tx1"/>
                          </a:solidFill>
                        </a:rPr>
                        <a:t>Finale</a:t>
                      </a:r>
                    </a:p>
                    <a:p>
                      <a:r>
                        <a:rPr lang="en-GB" sz="800" dirty="0" smtClean="0">
                          <a:solidFill>
                            <a:schemeClr val="tx1"/>
                          </a:solidFill>
                        </a:rPr>
                        <a:t>shortage</a:t>
                      </a:r>
                      <a:endParaRPr lang="en-US" sz="800" dirty="0" smtClean="0">
                        <a:solidFill>
                          <a:schemeClr val="tx1"/>
                        </a:solidFill>
                      </a:endParaRPr>
                    </a:p>
                    <a:p>
                      <a:endParaRPr lang="en-GB" sz="1400" u="sng" baseline="0"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How many fantasy stories have been made into films?</a:t>
                      </a:r>
                    </a:p>
                    <a:p>
                      <a:r>
                        <a:rPr lang="en-GB" sz="1200" u="sng" baseline="0" dirty="0" smtClean="0"/>
                        <a:t>Grammar</a:t>
                      </a:r>
                      <a:r>
                        <a:rPr lang="en-GB" sz="1200" u="none" baseline="0" dirty="0" smtClean="0"/>
                        <a:t>: </a:t>
                      </a:r>
                      <a:r>
                        <a:rPr lang="en-GB" sz="800" u="none" baseline="0" dirty="0" smtClean="0"/>
                        <a:t>Direct/Indirect (reported speech </a:t>
                      </a:r>
                    </a:p>
                    <a:p>
                      <a:r>
                        <a:rPr lang="en-GB" sz="1200" u="sng" baseline="0" dirty="0" err="1" smtClean="0"/>
                        <a:t>Oracy</a:t>
                      </a:r>
                      <a:r>
                        <a:rPr lang="en-GB" sz="1200" u="sng" baseline="0" dirty="0" smtClean="0"/>
                        <a:t>: </a:t>
                      </a:r>
                      <a:r>
                        <a:rPr lang="en-GB" sz="800" u="none" baseline="0" dirty="0" smtClean="0"/>
                        <a:t>Group discussion about their own garden</a:t>
                      </a:r>
                    </a:p>
                    <a:p>
                      <a:r>
                        <a:rPr lang="en-GB" sz="1200" u="sng" baseline="0" dirty="0" smtClean="0"/>
                        <a:t>Mighty  </a:t>
                      </a:r>
                      <a:r>
                        <a:rPr lang="en-GB" sz="1200" u="sng" dirty="0" smtClean="0"/>
                        <a:t>Write (paired):</a:t>
                      </a:r>
                      <a:r>
                        <a:rPr lang="en-GB" sz="1200" u="none" baseline="0" dirty="0" smtClean="0"/>
                        <a:t> </a:t>
                      </a:r>
                      <a:r>
                        <a:rPr lang="en-GB" sz="800" u="none" baseline="0" dirty="0" smtClean="0"/>
                        <a:t>Plan their own utopia garden</a:t>
                      </a:r>
                    </a:p>
                    <a:p>
                      <a:r>
                        <a:rPr lang="en-GB" sz="1200" u="sng" baseline="0" dirty="0" smtClean="0"/>
                        <a:t>Vocabulary:  </a:t>
                      </a:r>
                      <a:r>
                        <a:rPr lang="en-GB" sz="800" u="none" baseline="0" dirty="0" smtClean="0"/>
                        <a:t>Revise all previous words</a:t>
                      </a:r>
                    </a:p>
                    <a:p>
                      <a:endParaRPr lang="en-GB" sz="1400" dirty="0"/>
                    </a:p>
                  </a:txBody>
                  <a:tcPr/>
                </a:tc>
              </a:tr>
              <a:tr h="1745684">
                <a:tc>
                  <a:txBody>
                    <a:bodyPr/>
                    <a:lstStyle/>
                    <a:p>
                      <a:r>
                        <a:rPr lang="en-GB" sz="1200" u="sng" dirty="0" smtClean="0"/>
                        <a:t>Lesson 7:</a:t>
                      </a:r>
                    </a:p>
                    <a:p>
                      <a:r>
                        <a:rPr lang="en-GB" sz="1200" u="sng" baseline="0" dirty="0" smtClean="0"/>
                        <a:t>Intro: </a:t>
                      </a:r>
                      <a:r>
                        <a:rPr lang="en-GB" sz="800" u="none" baseline="0" dirty="0" smtClean="0"/>
                        <a:t>Share plans</a:t>
                      </a:r>
                    </a:p>
                    <a:p>
                      <a:r>
                        <a:rPr lang="en-GB" sz="1200" u="sng" baseline="0" dirty="0" smtClean="0"/>
                        <a:t>Grammar</a:t>
                      </a:r>
                      <a:r>
                        <a:rPr lang="en-GB" sz="1200" u="none" baseline="0" dirty="0" smtClean="0"/>
                        <a:t>: </a:t>
                      </a:r>
                      <a:r>
                        <a:rPr lang="en-GB" sz="800" u="none" baseline="0" dirty="0" smtClean="0"/>
                        <a:t>Punctuating direct speech</a:t>
                      </a:r>
                    </a:p>
                    <a:p>
                      <a:r>
                        <a:rPr lang="en-GB" sz="1200" u="sng" baseline="0" dirty="0" err="1" smtClean="0"/>
                        <a:t>Oracy</a:t>
                      </a:r>
                      <a:r>
                        <a:rPr lang="en-GB" sz="1200" u="sng" baseline="0" dirty="0" smtClean="0"/>
                        <a:t>: </a:t>
                      </a:r>
                      <a:r>
                        <a:rPr lang="en-GB" sz="800" u="none" baseline="0" dirty="0" smtClean="0"/>
                        <a:t>Present their utopia garden to the class in a format they choose </a:t>
                      </a:r>
                    </a:p>
                    <a:p>
                      <a:r>
                        <a:rPr lang="en-GB" sz="1200" u="sng" dirty="0" smtClean="0"/>
                        <a:t>Extended</a:t>
                      </a:r>
                      <a:r>
                        <a:rPr lang="en-GB" sz="1200" u="sng" baseline="0" dirty="0" smtClean="0"/>
                        <a:t> </a:t>
                      </a:r>
                      <a:r>
                        <a:rPr lang="en-GB" sz="1200" u="sng" dirty="0" smtClean="0"/>
                        <a:t>Write:</a:t>
                      </a:r>
                      <a:r>
                        <a:rPr lang="en-GB" sz="1200" u="none" baseline="0" dirty="0" smtClean="0"/>
                        <a:t> </a:t>
                      </a:r>
                      <a:r>
                        <a:rPr lang="en-GB" sz="800" u="none" baseline="0" dirty="0" smtClean="0"/>
                        <a:t>Write a narrative about their own utopia in the style of </a:t>
                      </a:r>
                      <a:r>
                        <a:rPr lang="en-GB" sz="800" u="none" baseline="0" dirty="0" err="1" smtClean="0"/>
                        <a:t>Weslandia</a:t>
                      </a:r>
                      <a:endParaRPr lang="en-GB" sz="800" u="none" baseline="0" dirty="0" smtClean="0"/>
                    </a:p>
                    <a:p>
                      <a:r>
                        <a:rPr lang="en-GB" sz="1200" u="sng" baseline="0" dirty="0" smtClean="0"/>
                        <a:t>Vocabulary: </a:t>
                      </a:r>
                      <a:r>
                        <a:rPr lang="en-GB" sz="800" u="none" baseline="0" dirty="0" smtClean="0"/>
                        <a:t>Revise all previous words</a:t>
                      </a:r>
                      <a:endParaRPr lang="en-GB" sz="800" u="sng" baseline="0"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85918" cy="6858000"/>
          </a:xfrm>
          <a:solidFill>
            <a:srgbClr val="003300"/>
          </a:solidFill>
        </p:spPr>
        <p:txBody>
          <a:bodyPr/>
          <a:lstStyle/>
          <a:p>
            <a:endParaRPr lang="en-US" dirty="0"/>
          </a:p>
        </p:txBody>
      </p:sp>
      <p:pic>
        <p:nvPicPr>
          <p:cNvPr id="3075" name="Picture 3" descr="C:\Users\Teacher\Pictures\R7b4316da625f9ed1fbc909cef1b5ac22.jpg"/>
          <p:cNvPicPr>
            <a:picLocks noGrp="1" noChangeAspect="1" noChangeArrowheads="1"/>
          </p:cNvPicPr>
          <p:nvPr>
            <p:ph idx="1"/>
          </p:nvPr>
        </p:nvPicPr>
        <p:blipFill>
          <a:blip r:embed="rId2"/>
          <a:srcRect/>
          <a:stretch>
            <a:fillRect/>
          </a:stretch>
        </p:blipFill>
        <p:spPr bwMode="auto">
          <a:xfrm>
            <a:off x="1785918" y="0"/>
            <a:ext cx="5643602" cy="6857999"/>
          </a:xfrm>
          <a:prstGeom prst="rect">
            <a:avLst/>
          </a:prstGeom>
          <a:noFill/>
        </p:spPr>
      </p:pic>
      <p:sp>
        <p:nvSpPr>
          <p:cNvPr id="6" name="Rectangle 5"/>
          <p:cNvSpPr/>
          <p:nvPr/>
        </p:nvSpPr>
        <p:spPr>
          <a:xfrm>
            <a:off x="7429520" y="0"/>
            <a:ext cx="1714480" cy="6858000"/>
          </a:xfrm>
          <a:prstGeom prst="rect">
            <a:avLst/>
          </a:prstGeom>
          <a:solidFill>
            <a:srgbClr val="00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1"/>
        </p:xfrm>
        <a:graphic>
          <a:graphicData uri="http://schemas.openxmlformats.org/drawingml/2006/table">
            <a:tbl>
              <a:tblPr firstRow="1" bandRow="1">
                <a:tableStyleId>{5C22544A-7EE6-4342-B048-85BDC9FD1C3A}</a:tableStyleId>
              </a:tblPr>
              <a:tblGrid>
                <a:gridCol w="3048000"/>
                <a:gridCol w="3048000"/>
                <a:gridCol w="3048000"/>
              </a:tblGrid>
              <a:tr h="748524">
                <a:tc gridSpan="3">
                  <a:txBody>
                    <a:bodyPr/>
                    <a:lstStyle/>
                    <a:p>
                      <a:r>
                        <a:rPr lang="en-GB" sz="2400" dirty="0" smtClean="0"/>
                        <a:t>English Text: Beowulf</a:t>
                      </a:r>
                      <a:endParaRPr lang="en-GB" sz="2400" dirty="0"/>
                    </a:p>
                  </a:txBody>
                  <a:tcPr/>
                </a:tc>
                <a:tc hMerge="1">
                  <a:txBody>
                    <a:bodyPr/>
                    <a:lstStyle/>
                    <a:p>
                      <a:endParaRPr lang="en-GB" dirty="0"/>
                    </a:p>
                  </a:txBody>
                  <a:tcPr/>
                </a:tc>
                <a:tc hMerge="1">
                  <a:txBody>
                    <a:bodyPr/>
                    <a:lstStyle/>
                    <a:p>
                      <a:endParaRPr lang="en-GB" dirty="0"/>
                    </a:p>
                  </a:txBody>
                  <a:tcPr/>
                </a:tc>
              </a:tr>
              <a:tr h="1992931">
                <a:tc>
                  <a:txBody>
                    <a:bodyPr/>
                    <a:lstStyle/>
                    <a:p>
                      <a:r>
                        <a:rPr lang="en-GB" sz="1200" u="sng" dirty="0" smtClean="0"/>
                        <a:t>Lesson</a:t>
                      </a:r>
                      <a:r>
                        <a:rPr lang="en-GB" sz="1200" u="sng" baseline="0" dirty="0" smtClean="0"/>
                        <a:t> 1:</a:t>
                      </a:r>
                    </a:p>
                    <a:p>
                      <a:r>
                        <a:rPr lang="en-GB" sz="1200" u="sng" baseline="0" dirty="0" smtClean="0"/>
                        <a:t>WOW: </a:t>
                      </a:r>
                      <a:r>
                        <a:rPr lang="en-GB" sz="800" u="none" baseline="0" dirty="0" smtClean="0"/>
                        <a:t>Images of Beowulf</a:t>
                      </a:r>
                    </a:p>
                    <a:p>
                      <a:r>
                        <a:rPr lang="en-GB" sz="1200" u="sng" baseline="0" dirty="0" smtClean="0"/>
                        <a:t>Grammar</a:t>
                      </a:r>
                      <a:r>
                        <a:rPr lang="en-GB" sz="1200" u="none" baseline="0" dirty="0" smtClean="0"/>
                        <a:t>: </a:t>
                      </a:r>
                      <a:r>
                        <a:rPr lang="en-GB" sz="800" u="none" baseline="0" dirty="0" smtClean="0"/>
                        <a:t>semicolon to separate phrases in a list/relative/embedded clause </a:t>
                      </a:r>
                    </a:p>
                    <a:p>
                      <a:r>
                        <a:rPr lang="en-GB" sz="1200" u="sng" baseline="0" dirty="0" err="1" smtClean="0"/>
                        <a:t>Oracy</a:t>
                      </a:r>
                      <a:r>
                        <a:rPr lang="en-GB" sz="1200" u="sng" baseline="0" dirty="0" smtClean="0"/>
                        <a:t>: </a:t>
                      </a:r>
                      <a:r>
                        <a:rPr lang="en-GB" sz="800" u="none" baseline="0" dirty="0" smtClean="0"/>
                        <a:t>Discuss character of Beowulf</a:t>
                      </a:r>
                    </a:p>
                    <a:p>
                      <a:r>
                        <a:rPr lang="en-GB" sz="1200" u="sng" dirty="0" smtClean="0"/>
                        <a:t>Mighty Write:</a:t>
                      </a:r>
                      <a:r>
                        <a:rPr lang="en-GB" sz="1200" u="none" baseline="0" dirty="0" smtClean="0"/>
                        <a:t> </a:t>
                      </a:r>
                      <a:r>
                        <a:rPr lang="en-GB" sz="800" u="none" baseline="0" dirty="0" smtClean="0"/>
                        <a:t>Rewrite paragraph introducing Beowulf</a:t>
                      </a:r>
                    </a:p>
                    <a:p>
                      <a:r>
                        <a:rPr lang="en-GB" sz="1200" u="sng" baseline="0" dirty="0" smtClean="0"/>
                        <a:t>Vocabulary: </a:t>
                      </a:r>
                      <a:r>
                        <a:rPr lang="en-GB" sz="800" dirty="0" smtClean="0"/>
                        <a:t>Slayer</a:t>
                      </a:r>
                      <a:r>
                        <a:rPr lang="en-GB" sz="800" baseline="0" dirty="0" smtClean="0"/>
                        <a:t> </a:t>
                      </a:r>
                      <a:r>
                        <a:rPr lang="en-GB" sz="800" dirty="0" smtClean="0"/>
                        <a:t>Epic</a:t>
                      </a:r>
                      <a:r>
                        <a:rPr lang="en-GB" sz="800" baseline="0" dirty="0" smtClean="0"/>
                        <a:t> </a:t>
                      </a:r>
                      <a:r>
                        <a:rPr lang="en-GB" sz="800" dirty="0" smtClean="0"/>
                        <a:t>Unleashes</a:t>
                      </a:r>
                    </a:p>
                    <a:p>
                      <a:r>
                        <a:rPr lang="en-GB" sz="800" dirty="0" smtClean="0"/>
                        <a:t>Brooding</a:t>
                      </a:r>
                      <a:r>
                        <a:rPr lang="en-GB" sz="800" baseline="0" dirty="0" smtClean="0"/>
                        <a:t> </a:t>
                      </a:r>
                      <a:r>
                        <a:rPr lang="en-GB" sz="800" dirty="0" smtClean="0"/>
                        <a:t>Lair</a:t>
                      </a:r>
                      <a:r>
                        <a:rPr lang="en-GB" sz="800" baseline="0" dirty="0" smtClean="0"/>
                        <a:t> </a:t>
                      </a:r>
                      <a:r>
                        <a:rPr lang="en-GB" sz="800" dirty="0" smtClean="0"/>
                        <a:t>Intent</a:t>
                      </a:r>
                      <a:r>
                        <a:rPr lang="en-GB" sz="800" baseline="0" dirty="0" smtClean="0"/>
                        <a:t> </a:t>
                      </a:r>
                      <a:r>
                        <a:rPr lang="en-GB" sz="800" dirty="0" smtClean="0"/>
                        <a:t>Waft</a:t>
                      </a:r>
                      <a:r>
                        <a:rPr lang="en-GB" sz="800" baseline="0" dirty="0" smtClean="0"/>
                        <a:t> </a:t>
                      </a:r>
                      <a:r>
                        <a:rPr lang="en-GB" sz="800" dirty="0" smtClean="0"/>
                        <a:t>ensconced</a:t>
                      </a:r>
                      <a:endParaRPr lang="en-US" sz="800" dirty="0" smtClean="0"/>
                    </a:p>
                    <a:p>
                      <a:endParaRPr lang="en-GB" sz="1400" u="sng" dirty="0" smtClean="0"/>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u="none" baseline="0" dirty="0" smtClean="0"/>
                        <a:t>Images of the hall</a:t>
                      </a:r>
                    </a:p>
                    <a:p>
                      <a:r>
                        <a:rPr lang="en-GB" sz="1200" u="sng" baseline="0" dirty="0" smtClean="0"/>
                        <a:t>Grammar</a:t>
                      </a:r>
                      <a:r>
                        <a:rPr lang="en-GB" sz="1200" u="none" baseline="0" dirty="0" smtClean="0"/>
                        <a:t>: </a:t>
                      </a:r>
                      <a:r>
                        <a:rPr lang="en-GB" sz="800" u="none" baseline="0" dirty="0" smtClean="0"/>
                        <a:t>Colon or semi colon NNG Activity  1b.16</a:t>
                      </a:r>
                    </a:p>
                    <a:p>
                      <a:r>
                        <a:rPr lang="en-GB" sz="1200" u="sng" baseline="0" dirty="0" err="1" smtClean="0"/>
                        <a:t>Oracy</a:t>
                      </a:r>
                      <a:r>
                        <a:rPr lang="en-GB" sz="1200" u="sng" baseline="0" dirty="0" smtClean="0"/>
                        <a:t>: </a:t>
                      </a:r>
                      <a:r>
                        <a:rPr lang="en-GB" sz="800" u="none" baseline="0" dirty="0" smtClean="0"/>
                        <a:t>Act out receiving invitation- discuss conflicting emotions- excitement to attend /flattered by invite/ scared of the rumours of a monster</a:t>
                      </a:r>
                    </a:p>
                    <a:p>
                      <a:r>
                        <a:rPr lang="en-GB" sz="1200" u="sng" dirty="0" smtClean="0"/>
                        <a:t>Mighty Write: </a:t>
                      </a:r>
                      <a:r>
                        <a:rPr lang="en-GB" sz="800" u="none" baseline="0" dirty="0" smtClean="0"/>
                        <a:t>Invitation to a great feast at the hall</a:t>
                      </a:r>
                    </a:p>
                    <a:p>
                      <a:r>
                        <a:rPr lang="en-GB" sz="1200" u="sng" baseline="0" dirty="0" smtClean="0"/>
                        <a:t>Vocabulary: </a:t>
                      </a:r>
                      <a:r>
                        <a:rPr lang="en-GB" sz="800" dirty="0" smtClean="0"/>
                        <a:t>Cordially</a:t>
                      </a:r>
                      <a:r>
                        <a:rPr lang="en-GB" sz="800" baseline="0" dirty="0" smtClean="0"/>
                        <a:t> </a:t>
                      </a:r>
                      <a:r>
                        <a:rPr lang="en-GB" sz="800" dirty="0" smtClean="0"/>
                        <a:t>Lavishly</a:t>
                      </a:r>
                      <a:r>
                        <a:rPr lang="en-GB" sz="800" baseline="0" dirty="0" smtClean="0"/>
                        <a:t> </a:t>
                      </a:r>
                      <a:r>
                        <a:rPr lang="en-GB" sz="800" dirty="0" smtClean="0"/>
                        <a:t>Majestic</a:t>
                      </a:r>
                    </a:p>
                    <a:p>
                      <a:r>
                        <a:rPr lang="en-GB" sz="800" dirty="0" smtClean="0"/>
                        <a:t>Stirred</a:t>
                      </a:r>
                      <a:r>
                        <a:rPr lang="en-GB" sz="800" baseline="0" dirty="0" smtClean="0"/>
                        <a:t> </a:t>
                      </a:r>
                      <a:r>
                        <a:rPr lang="en-GB" sz="800" dirty="0" smtClean="0"/>
                        <a:t>Succulent </a:t>
                      </a:r>
                      <a:r>
                        <a:rPr lang="en-GB" sz="800" baseline="0" dirty="0" smtClean="0"/>
                        <a:t> </a:t>
                      </a:r>
                      <a:r>
                        <a:rPr lang="en-GB" sz="800" dirty="0" smtClean="0"/>
                        <a:t>Noble</a:t>
                      </a:r>
                      <a:r>
                        <a:rPr lang="en-GB" sz="800" baseline="0" dirty="0" smtClean="0"/>
                        <a:t>  </a:t>
                      </a:r>
                      <a:r>
                        <a:rPr lang="en-GB" sz="800" dirty="0" smtClean="0"/>
                        <a:t>bestowing</a:t>
                      </a:r>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kern="1200" dirty="0" smtClean="0">
                          <a:solidFill>
                            <a:schemeClr val="dk1"/>
                          </a:solidFill>
                          <a:latin typeface="+mn-lt"/>
                          <a:ea typeface="+mn-ea"/>
                          <a:cs typeface="+mn-cs"/>
                        </a:rPr>
                        <a:t>Conscience alley-</a:t>
                      </a:r>
                      <a:r>
                        <a:rPr lang="en-GB" sz="800" kern="1200" baseline="0" dirty="0" smtClean="0">
                          <a:solidFill>
                            <a:schemeClr val="dk1"/>
                          </a:solidFill>
                          <a:latin typeface="+mn-lt"/>
                          <a:ea typeface="+mn-ea"/>
                          <a:cs typeface="+mn-cs"/>
                        </a:rPr>
                        <a:t> should </a:t>
                      </a:r>
                      <a:r>
                        <a:rPr lang="en-GB" sz="800" kern="1200" baseline="0" dirty="0" err="1" smtClean="0">
                          <a:solidFill>
                            <a:schemeClr val="dk1"/>
                          </a:solidFill>
                          <a:latin typeface="+mn-lt"/>
                          <a:ea typeface="+mn-ea"/>
                          <a:cs typeface="+mn-cs"/>
                        </a:rPr>
                        <a:t>Beowuf</a:t>
                      </a:r>
                      <a:r>
                        <a:rPr lang="en-GB" sz="800" kern="1200" baseline="0" dirty="0" smtClean="0">
                          <a:solidFill>
                            <a:schemeClr val="dk1"/>
                          </a:solidFill>
                          <a:latin typeface="+mn-lt"/>
                          <a:ea typeface="+mn-ea"/>
                          <a:cs typeface="+mn-cs"/>
                        </a:rPr>
                        <a:t> go?</a:t>
                      </a:r>
                      <a:endParaRPr lang="en-GB" sz="800" u="sng" baseline="0" dirty="0" smtClean="0"/>
                    </a:p>
                    <a:p>
                      <a:r>
                        <a:rPr lang="en-GB" sz="1200" u="sng" baseline="0" dirty="0" smtClean="0"/>
                        <a:t>Grammar</a:t>
                      </a:r>
                      <a:r>
                        <a:rPr lang="en-GB" sz="1200" u="none" baseline="0" dirty="0" smtClean="0"/>
                        <a:t>: </a:t>
                      </a:r>
                      <a:r>
                        <a:rPr lang="en-GB" sz="800" u="none" baseline="0" dirty="0" smtClean="0"/>
                        <a:t>convert nouns to adjectives/ verbs NNG 4.28</a:t>
                      </a:r>
                    </a:p>
                    <a:p>
                      <a:r>
                        <a:rPr lang="en-GB" sz="1200" u="sng" baseline="0" dirty="0" err="1" smtClean="0"/>
                        <a:t>Oracy</a:t>
                      </a:r>
                      <a:r>
                        <a:rPr lang="en-GB" sz="1200" u="sng" baseline="0" dirty="0" smtClean="0"/>
                        <a:t>: </a:t>
                      </a:r>
                      <a:r>
                        <a:rPr lang="en-GB" sz="800" u="none" baseline="0" dirty="0" smtClean="0"/>
                        <a:t>Conscience Alley</a:t>
                      </a:r>
                    </a:p>
                    <a:p>
                      <a:r>
                        <a:rPr lang="en-GB" sz="1200" u="sng" dirty="0" smtClean="0"/>
                        <a:t>Mighty Write:</a:t>
                      </a:r>
                      <a:r>
                        <a:rPr lang="en-GB" sz="800" u="none" baseline="0" dirty="0" smtClean="0"/>
                        <a:t> Job advertisement for a brave warrior</a:t>
                      </a:r>
                    </a:p>
                    <a:p>
                      <a:r>
                        <a:rPr lang="en-GB" sz="1200" u="sng" baseline="0" dirty="0" smtClean="0"/>
                        <a:t>Vocabulary: </a:t>
                      </a:r>
                      <a:r>
                        <a:rPr lang="en-GB" sz="800" dirty="0" smtClean="0"/>
                        <a:t>Appoint</a:t>
                      </a:r>
                      <a:r>
                        <a:rPr lang="en-GB" sz="800" baseline="0" dirty="0" smtClean="0"/>
                        <a:t> </a:t>
                      </a:r>
                      <a:r>
                        <a:rPr lang="en-GB" sz="800" dirty="0" smtClean="0"/>
                        <a:t>Vanquish</a:t>
                      </a:r>
                    </a:p>
                    <a:p>
                      <a:r>
                        <a:rPr lang="en-GB" sz="800" dirty="0" smtClean="0"/>
                        <a:t>Formidable</a:t>
                      </a:r>
                      <a:r>
                        <a:rPr lang="en-GB" sz="800" baseline="0" dirty="0" smtClean="0"/>
                        <a:t> </a:t>
                      </a:r>
                      <a:r>
                        <a:rPr lang="en-GB" sz="800" dirty="0" smtClean="0"/>
                        <a:t>combat</a:t>
                      </a:r>
                    </a:p>
                  </a:txBody>
                  <a:tcPr/>
                </a:tc>
              </a:tr>
              <a:tr h="20256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Interviews for the job/hot seating</a:t>
                      </a:r>
                    </a:p>
                    <a:p>
                      <a:r>
                        <a:rPr lang="en-GB" sz="1200" u="sng" baseline="0" dirty="0" smtClean="0"/>
                        <a:t>Grammar</a:t>
                      </a:r>
                      <a:r>
                        <a:rPr lang="en-GB" sz="1200" u="none" baseline="0" dirty="0" smtClean="0"/>
                        <a:t>: </a:t>
                      </a:r>
                      <a:r>
                        <a:rPr lang="en-GB" sz="800" u="none" baseline="0" dirty="0" smtClean="0"/>
                        <a:t>Descriptive phrases NNG 2.24</a:t>
                      </a:r>
                    </a:p>
                    <a:p>
                      <a:r>
                        <a:rPr lang="en-GB" sz="1200" u="sng" baseline="0" dirty="0" err="1" smtClean="0"/>
                        <a:t>Oracy</a:t>
                      </a:r>
                      <a:r>
                        <a:rPr lang="en-GB" sz="1200" u="sng" baseline="0" dirty="0" smtClean="0"/>
                        <a:t>: </a:t>
                      </a:r>
                      <a:r>
                        <a:rPr lang="en-GB" sz="800" u="none" baseline="0" dirty="0" smtClean="0"/>
                        <a:t>Perform interviews</a:t>
                      </a:r>
                    </a:p>
                    <a:p>
                      <a:r>
                        <a:rPr lang="en-GB" sz="1200" u="sng" dirty="0" smtClean="0"/>
                        <a:t>Mighty Write:</a:t>
                      </a:r>
                      <a:r>
                        <a:rPr lang="en-GB" sz="800" u="sng" dirty="0" smtClean="0"/>
                        <a:t> </a:t>
                      </a:r>
                      <a:r>
                        <a:rPr lang="en-GB" sz="800" u="none" dirty="0" smtClean="0"/>
                        <a:t>Create a wanted poster for </a:t>
                      </a:r>
                      <a:r>
                        <a:rPr lang="en-GB" sz="800" u="none" dirty="0" err="1" smtClean="0"/>
                        <a:t>Grendel</a:t>
                      </a:r>
                      <a:endParaRPr lang="en-GB" sz="800" u="none" baseline="0" dirty="0" smtClean="0"/>
                    </a:p>
                    <a:p>
                      <a:r>
                        <a:rPr lang="en-GB" sz="1200" u="sng" baseline="0" dirty="0" smtClean="0"/>
                        <a:t>Vocabulary: </a:t>
                      </a:r>
                      <a:r>
                        <a:rPr lang="en-GB" sz="800" dirty="0" smtClean="0"/>
                        <a:t>bellowed</a:t>
                      </a:r>
                      <a:r>
                        <a:rPr lang="en-GB" sz="800" baseline="0" dirty="0" smtClean="0"/>
                        <a:t>  </a:t>
                      </a:r>
                      <a:r>
                        <a:rPr lang="en-GB" sz="800" dirty="0" smtClean="0"/>
                        <a:t>Sinister</a:t>
                      </a:r>
                      <a:r>
                        <a:rPr lang="en-GB" sz="800" baseline="0" dirty="0" smtClean="0"/>
                        <a:t> </a:t>
                      </a:r>
                      <a:r>
                        <a:rPr lang="en-GB" sz="800" dirty="0" err="1" smtClean="0"/>
                        <a:t>Shrithed</a:t>
                      </a:r>
                      <a:endParaRPr lang="en-GB" sz="800" dirty="0" smtClean="0"/>
                    </a:p>
                    <a:p>
                      <a:r>
                        <a:rPr lang="en-GB" sz="800" dirty="0" smtClean="0"/>
                        <a:t>Stooping</a:t>
                      </a:r>
                      <a:r>
                        <a:rPr lang="en-GB" sz="800" baseline="0" dirty="0" smtClean="0"/>
                        <a:t>  </a:t>
                      </a:r>
                      <a:r>
                        <a:rPr lang="en-GB" sz="800" dirty="0" smtClean="0"/>
                        <a:t>snorted</a:t>
                      </a:r>
                      <a:r>
                        <a:rPr lang="en-GB" sz="800" baseline="0" dirty="0" smtClean="0"/>
                        <a:t>  </a:t>
                      </a:r>
                      <a:r>
                        <a:rPr lang="en-GB" sz="800" dirty="0" smtClean="0"/>
                        <a:t>Quiver</a:t>
                      </a:r>
                      <a:r>
                        <a:rPr lang="en-GB" sz="800" baseline="0" dirty="0" smtClean="0"/>
                        <a:t>  </a:t>
                      </a:r>
                      <a:r>
                        <a:rPr lang="en-GB" sz="800" dirty="0" smtClean="0"/>
                        <a:t>Bristled</a:t>
                      </a:r>
                    </a:p>
                    <a:p>
                      <a:r>
                        <a:rPr lang="en-GB" sz="800" dirty="0" smtClean="0"/>
                        <a:t>slobbered</a:t>
                      </a:r>
                    </a:p>
                  </a:txBody>
                  <a:tcPr/>
                </a:tc>
                <a:tc>
                  <a:txBody>
                    <a:bodyPr/>
                    <a:lstStyle/>
                    <a:p>
                      <a:r>
                        <a:rPr lang="en-GB" sz="1200" u="sng" dirty="0" smtClean="0"/>
                        <a:t>Lesson 5</a:t>
                      </a:r>
                      <a:r>
                        <a:rPr lang="en-GB" sz="1200" dirty="0" smtClean="0"/>
                        <a:t>:</a:t>
                      </a:r>
                    </a:p>
                    <a:p>
                      <a:r>
                        <a:rPr lang="en-GB" sz="1200" u="sng" baseline="0" dirty="0" smtClean="0"/>
                        <a:t>Intro: </a:t>
                      </a:r>
                      <a:r>
                        <a:rPr lang="en-GB" sz="800" u="none" baseline="0" dirty="0" smtClean="0"/>
                        <a:t>Battle scene reading</a:t>
                      </a:r>
                    </a:p>
                    <a:p>
                      <a:r>
                        <a:rPr lang="en-GB" sz="1200" u="sng" baseline="0" dirty="0" smtClean="0"/>
                        <a:t>Grammar</a:t>
                      </a:r>
                      <a:r>
                        <a:rPr lang="en-GB" sz="1200" u="none" baseline="0" dirty="0" smtClean="0"/>
                        <a:t>: </a:t>
                      </a:r>
                      <a:r>
                        <a:rPr lang="en-GB" sz="800" u="none" baseline="0" dirty="0" smtClean="0"/>
                        <a:t>Passive verb NNG 4.21/4.22</a:t>
                      </a:r>
                    </a:p>
                    <a:p>
                      <a:r>
                        <a:rPr lang="en-GB" sz="1200" u="sng" baseline="0" dirty="0" err="1" smtClean="0"/>
                        <a:t>Oracy</a:t>
                      </a:r>
                      <a:r>
                        <a:rPr lang="en-GB" sz="1200" u="sng" baseline="0" dirty="0" smtClean="0"/>
                        <a:t>:</a:t>
                      </a:r>
                    </a:p>
                    <a:p>
                      <a:r>
                        <a:rPr lang="en-GB" sz="1200" u="sng" dirty="0" smtClean="0"/>
                        <a:t>Extended</a:t>
                      </a:r>
                      <a:r>
                        <a:rPr lang="en-GB" sz="1200" u="sng" baseline="0" dirty="0" smtClean="0"/>
                        <a:t> </a:t>
                      </a:r>
                      <a:r>
                        <a:rPr lang="en-GB" sz="1200" u="sng" dirty="0" smtClean="0"/>
                        <a:t>Write: </a:t>
                      </a:r>
                      <a:r>
                        <a:rPr lang="en-GB" sz="800" u="none" baseline="0" dirty="0" smtClean="0"/>
                        <a:t>Plan and write a newspaper report on the battle between Beowulf and </a:t>
                      </a:r>
                      <a:r>
                        <a:rPr lang="en-GB" sz="800" u="none" baseline="0" dirty="0" err="1" smtClean="0"/>
                        <a:t>Grendel</a:t>
                      </a:r>
                      <a:endParaRPr lang="en-GB" sz="800" u="none" baseline="0" dirty="0" smtClean="0"/>
                    </a:p>
                    <a:p>
                      <a:r>
                        <a:rPr lang="en-GB" sz="1200" u="sng" baseline="0" dirty="0" smtClean="0"/>
                        <a:t>Vocabulary: </a:t>
                      </a:r>
                      <a:r>
                        <a:rPr lang="en-GB" sz="800" u="none" baseline="0" dirty="0" smtClean="0"/>
                        <a:t>loathsome  lurched  devoured  stench  wheeled  </a:t>
                      </a:r>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1200" u="none" baseline="0" dirty="0" smtClean="0"/>
                        <a:t> </a:t>
                      </a:r>
                      <a:r>
                        <a:rPr lang="en-GB" sz="800" u="none" baseline="0" dirty="0" smtClean="0"/>
                        <a:t>Read a  high quality report from previous day- discuss strengths. Up level  sentences from previous day. Give time for editing.</a:t>
                      </a:r>
                    </a:p>
                    <a:p>
                      <a:r>
                        <a:rPr lang="en-GB" sz="1200" u="sng" baseline="0" dirty="0" smtClean="0"/>
                        <a:t>Grammar</a:t>
                      </a:r>
                      <a:r>
                        <a:rPr lang="en-GB" sz="1200" u="none" baseline="0" dirty="0" smtClean="0"/>
                        <a:t>: </a:t>
                      </a:r>
                      <a:r>
                        <a:rPr lang="en-GB" sz="800" u="none" baseline="0" dirty="0" smtClean="0"/>
                        <a:t>Verb tenses NNG 4.24/4.27</a:t>
                      </a:r>
                    </a:p>
                    <a:p>
                      <a:r>
                        <a:rPr lang="en-GB" sz="1200" u="sng" baseline="0" dirty="0" err="1" smtClean="0"/>
                        <a:t>Oracy</a:t>
                      </a:r>
                      <a:r>
                        <a:rPr lang="en-GB" sz="1200" u="sng" baseline="0" dirty="0" smtClean="0"/>
                        <a:t>: </a:t>
                      </a:r>
                      <a:r>
                        <a:rPr lang="en-GB" sz="800" u="none" baseline="0" dirty="0" smtClean="0"/>
                        <a:t>Read their  edited report to their talk partner in a reporter style</a:t>
                      </a:r>
                    </a:p>
                    <a:p>
                      <a:r>
                        <a:rPr lang="en-GB" sz="1200" u="sng" dirty="0" smtClean="0"/>
                        <a:t>Mighty Write: </a:t>
                      </a:r>
                      <a:r>
                        <a:rPr lang="en-GB" sz="800" u="none" baseline="0" dirty="0" smtClean="0"/>
                        <a:t>To create a back story</a:t>
                      </a:r>
                    </a:p>
                    <a:p>
                      <a:r>
                        <a:rPr lang="en-GB" sz="1200" u="sng" baseline="0" dirty="0" smtClean="0"/>
                        <a:t>Vocabulary: </a:t>
                      </a:r>
                      <a:r>
                        <a:rPr lang="en-GB" sz="800" dirty="0" smtClean="0"/>
                        <a:t>Banished</a:t>
                      </a:r>
                      <a:r>
                        <a:rPr lang="en-GB" sz="800" baseline="0" dirty="0" smtClean="0"/>
                        <a:t>  </a:t>
                      </a:r>
                      <a:r>
                        <a:rPr lang="en-GB" sz="800" dirty="0" smtClean="0"/>
                        <a:t>Loyal</a:t>
                      </a:r>
                    </a:p>
                    <a:p>
                      <a:r>
                        <a:rPr lang="en-GB" sz="800" dirty="0" smtClean="0"/>
                        <a:t>vengeance</a:t>
                      </a:r>
                      <a:endParaRPr lang="en-US" sz="800" dirty="0" smtClean="0"/>
                    </a:p>
                    <a:p>
                      <a:endParaRPr lang="en-GB" sz="1400" u="sng" baseline="0" dirty="0" smtClean="0"/>
                    </a:p>
                  </a:txBody>
                  <a:tcPr/>
                </a:tc>
              </a:tr>
              <a:tr h="2090944">
                <a:tc>
                  <a:txBody>
                    <a:bodyPr/>
                    <a:lstStyle/>
                    <a:p>
                      <a:r>
                        <a:rPr lang="en-GB" sz="1200" u="sng" dirty="0" smtClean="0"/>
                        <a:t>Lesson 7:</a:t>
                      </a:r>
                    </a:p>
                    <a:p>
                      <a:r>
                        <a:rPr lang="en-GB" sz="1200" u="sng" baseline="0" dirty="0" smtClean="0"/>
                        <a:t>Intro : </a:t>
                      </a:r>
                      <a:r>
                        <a:rPr lang="en-GB" sz="800" kern="1200" dirty="0" err="1" smtClean="0">
                          <a:solidFill>
                            <a:schemeClr val="dk1"/>
                          </a:solidFill>
                          <a:latin typeface="+mn-lt"/>
                          <a:ea typeface="+mn-ea"/>
                          <a:cs typeface="+mn-cs"/>
                        </a:rPr>
                        <a:t>youtube</a:t>
                      </a:r>
                      <a:r>
                        <a:rPr lang="en-GB" sz="800" kern="1200" dirty="0" smtClean="0">
                          <a:solidFill>
                            <a:schemeClr val="dk1"/>
                          </a:solidFill>
                          <a:latin typeface="+mn-lt"/>
                          <a:ea typeface="+mn-ea"/>
                          <a:cs typeface="+mn-cs"/>
                        </a:rPr>
                        <a:t> video</a:t>
                      </a:r>
                      <a:endParaRPr lang="en-GB" sz="800" u="sng" baseline="0" dirty="0" smtClean="0"/>
                    </a:p>
                    <a:p>
                      <a:r>
                        <a:rPr lang="en-GB" sz="1200" u="sng" baseline="0" dirty="0" smtClean="0"/>
                        <a:t>Grammar</a:t>
                      </a:r>
                      <a:r>
                        <a:rPr lang="en-GB" sz="1200" u="none" baseline="0" dirty="0" smtClean="0"/>
                        <a:t>: </a:t>
                      </a:r>
                      <a:r>
                        <a:rPr lang="en-GB" sz="800" u="none" baseline="0" dirty="0" smtClean="0"/>
                        <a:t>Passive verb NNG 4.23</a:t>
                      </a:r>
                    </a:p>
                    <a:p>
                      <a:r>
                        <a:rPr lang="en-GB" sz="1200" u="sng" baseline="0" dirty="0" err="1" smtClean="0"/>
                        <a:t>Oracy</a:t>
                      </a:r>
                      <a:r>
                        <a:rPr lang="en-GB" sz="1200" u="sng" baseline="0" dirty="0" smtClean="0"/>
                        <a:t>: </a:t>
                      </a:r>
                      <a:r>
                        <a:rPr lang="en-GB" sz="800" u="none" baseline="0" dirty="0" smtClean="0"/>
                        <a:t>Working in groups act out their report including witness statements</a:t>
                      </a:r>
                    </a:p>
                    <a:p>
                      <a:r>
                        <a:rPr lang="en-GB" sz="1200" u="sng" dirty="0" smtClean="0"/>
                        <a:t>Mighty Write: </a:t>
                      </a:r>
                      <a:r>
                        <a:rPr lang="en-GB" sz="800" u="none" kern="1200" dirty="0" smtClean="0">
                          <a:solidFill>
                            <a:schemeClr val="dk1"/>
                          </a:solidFill>
                          <a:latin typeface="+mn-lt"/>
                          <a:ea typeface="+mn-ea"/>
                          <a:cs typeface="+mn-cs"/>
                        </a:rPr>
                        <a:t>Cre</a:t>
                      </a:r>
                      <a:r>
                        <a:rPr lang="en-GB" sz="800" kern="1200" dirty="0" smtClean="0">
                          <a:solidFill>
                            <a:schemeClr val="dk1"/>
                          </a:solidFill>
                          <a:latin typeface="+mn-lt"/>
                          <a:ea typeface="+mn-ea"/>
                          <a:cs typeface="+mn-cs"/>
                        </a:rPr>
                        <a:t>ate their own live news report on the</a:t>
                      </a:r>
                      <a:r>
                        <a:rPr lang="en-GB" sz="800" kern="1200" baseline="0" dirty="0" smtClean="0">
                          <a:solidFill>
                            <a:schemeClr val="dk1"/>
                          </a:solidFill>
                          <a:latin typeface="+mn-lt"/>
                          <a:ea typeface="+mn-ea"/>
                          <a:cs typeface="+mn-cs"/>
                        </a:rPr>
                        <a:t> death of Beowulf</a:t>
                      </a:r>
                      <a:endParaRPr lang="en-GB" sz="800" u="none" baseline="0" dirty="0" smtClean="0"/>
                    </a:p>
                    <a:p>
                      <a:r>
                        <a:rPr lang="en-GB" sz="1200" u="sng" baseline="0" dirty="0" smtClean="0"/>
                        <a:t>Vocabulary: </a:t>
                      </a:r>
                    </a:p>
                    <a:p>
                      <a:r>
                        <a:rPr lang="en-GB" sz="800" u="none" baseline="0" dirty="0" smtClean="0"/>
                        <a:t>Grim-faced  stronghold  fretting  mournful  brandished  abate  fumbled</a:t>
                      </a:r>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p:spPr>
        <p:txBody>
          <a:bodyPr/>
          <a:lstStyle/>
          <a:p>
            <a:endParaRPr lang="en-US" dirty="0"/>
          </a:p>
        </p:txBody>
      </p:sp>
      <p:sp>
        <p:nvSpPr>
          <p:cNvPr id="3" name="Content Placeholder 2"/>
          <p:cNvSpPr>
            <a:spLocks noGrp="1"/>
          </p:cNvSpPr>
          <p:nvPr>
            <p:ph idx="1"/>
          </p:nvPr>
        </p:nvSpPr>
        <p:spPr>
          <a:xfrm>
            <a:off x="0" y="0"/>
            <a:ext cx="1571604" cy="6858000"/>
          </a:xfrm>
          <a:solidFill>
            <a:srgbClr val="808000"/>
          </a:solidFill>
        </p:spPr>
        <p:txBody>
          <a:bodyPr/>
          <a:lstStyle/>
          <a:p>
            <a:pPr>
              <a:buNone/>
            </a:pPr>
            <a:endParaRPr lang="en-US" dirty="0"/>
          </a:p>
        </p:txBody>
      </p:sp>
      <p:pic>
        <p:nvPicPr>
          <p:cNvPr id="4" name="Picture 3" descr="Benjamin Zephaniah | Bloodaxe Books"/>
          <p:cNvPicPr/>
          <p:nvPr/>
        </p:nvPicPr>
        <p:blipFill>
          <a:blip r:embed="rId2">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a:blip>
          <a:srcRect/>
          <a:stretch>
            <a:fillRect/>
          </a:stretch>
        </p:blipFill>
        <p:spPr bwMode="auto">
          <a:xfrm>
            <a:off x="1571604" y="0"/>
            <a:ext cx="5929354" cy="6858000"/>
          </a:xfrm>
          <a:prstGeom prst="rect">
            <a:avLst/>
          </a:prstGeom>
          <a:noFill/>
          <a:ln>
            <a:noFill/>
          </a:ln>
        </p:spPr>
      </p:pic>
      <p:sp>
        <p:nvSpPr>
          <p:cNvPr id="6" name="Rectangle 5"/>
          <p:cNvSpPr/>
          <p:nvPr/>
        </p:nvSpPr>
        <p:spPr>
          <a:xfrm>
            <a:off x="7500958" y="0"/>
            <a:ext cx="1628780" cy="6858000"/>
          </a:xfrm>
          <a:prstGeom prst="rect">
            <a:avLst/>
          </a:prstGeom>
          <a:solidFill>
            <a:srgbClr val="8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p:cNvSpPr>
            <a:spLocks noChangeArrowheads="1"/>
          </p:cNvSpPr>
          <p:nvPr/>
        </p:nvSpPr>
        <p:spPr bwMode="auto">
          <a:xfrm>
            <a:off x="1643042" y="0"/>
            <a:ext cx="5929354" cy="523220"/>
          </a:xfrm>
          <a:prstGeom prst="rect">
            <a:avLst/>
          </a:prstGeom>
          <a:solidFill>
            <a:srgbClr val="808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800" b="1" i="0" u="sng" strike="noStrike" cap="none" normalizeH="0" baseline="0" dirty="0" smtClean="0">
                <a:ln>
                  <a:noFill/>
                </a:ln>
                <a:solidFill>
                  <a:srgbClr val="FFFF00"/>
                </a:solidFill>
                <a:effectLst/>
                <a:latin typeface="Calibri" pitchFamily="34" charset="0"/>
                <a:ea typeface="Times New Roman" pitchFamily="18" charset="0"/>
                <a:cs typeface="Calibri" pitchFamily="34" charset="0"/>
              </a:rPr>
              <a:t>Author Profile – Benjamin Zephaniah</a:t>
            </a:r>
            <a:endParaRPr kumimoji="0" lang="en-GB" sz="2800" b="0" i="0" u="none" strike="noStrike" cap="none" normalizeH="0" baseline="0" dirty="0" smtClean="0">
              <a:ln>
                <a:noFill/>
              </a:ln>
              <a:solidFill>
                <a:srgbClr val="FFFF00"/>
              </a:solidFill>
              <a:effectLst/>
              <a:latin typeface="Arial" pitchFamily="34" charset="0"/>
              <a:cs typeface="Arial" pitchFamily="34" charset="0"/>
            </a:endParaRPr>
          </a:p>
        </p:txBody>
      </p:sp>
      <p:sp>
        <p:nvSpPr>
          <p:cNvPr id="9" name="TextBox 8"/>
          <p:cNvSpPr txBox="1"/>
          <p:nvPr/>
        </p:nvSpPr>
        <p:spPr>
          <a:xfrm>
            <a:off x="2000232" y="5857892"/>
            <a:ext cx="5286412" cy="830997"/>
          </a:xfrm>
          <a:prstGeom prst="rect">
            <a:avLst/>
          </a:prstGeom>
          <a:solidFill>
            <a:srgbClr val="808000"/>
          </a:solidFill>
        </p:spPr>
        <p:txBody>
          <a:bodyPr wrap="square" rtlCol="0">
            <a:spAutoFit/>
          </a:bodyPr>
          <a:lstStyle/>
          <a:p>
            <a:r>
              <a:rPr lang="en-GB" sz="4800" dirty="0" smtClean="0">
                <a:solidFill>
                  <a:srgbClr val="FFFF00"/>
                </a:solidFill>
              </a:rPr>
              <a:t>  Black Lives Matter</a:t>
            </a:r>
            <a:endParaRPr lang="en-US" sz="4800" dirty="0">
              <a:solidFill>
                <a:srgbClr val="FFFF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65423"/>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735887">
                <a:tc gridSpan="3">
                  <a:txBody>
                    <a:bodyPr/>
                    <a:lstStyle/>
                    <a:p>
                      <a:r>
                        <a:rPr lang="en-GB" sz="2400" dirty="0"/>
                        <a:t>English Text: </a:t>
                      </a:r>
                      <a:r>
                        <a:rPr lang="en-GB" sz="2400" dirty="0" smtClean="0"/>
                        <a:t>Black</a:t>
                      </a:r>
                      <a:r>
                        <a:rPr lang="en-GB" sz="2400" baseline="0" dirty="0" smtClean="0"/>
                        <a:t> Lives Matter</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412016">
                <a:tc>
                  <a:txBody>
                    <a:bodyPr/>
                    <a:lstStyle/>
                    <a:p>
                      <a:r>
                        <a:rPr lang="en-GB" sz="1200" u="sng" dirty="0"/>
                        <a:t>Lesson</a:t>
                      </a:r>
                      <a:r>
                        <a:rPr lang="en-GB" sz="1200" u="sng" baseline="0" dirty="0"/>
                        <a:t> 1:</a:t>
                      </a:r>
                    </a:p>
                    <a:p>
                      <a:r>
                        <a:rPr lang="en-GB" sz="1200" u="sng" baseline="0" dirty="0"/>
                        <a:t>WOW</a:t>
                      </a:r>
                      <a:r>
                        <a:rPr lang="en-GB" sz="800" u="none" baseline="0" dirty="0" smtClean="0"/>
                        <a:t>: </a:t>
                      </a:r>
                      <a:r>
                        <a:rPr lang="en-GB" sz="800" kern="1200" dirty="0" smtClean="0">
                          <a:solidFill>
                            <a:schemeClr val="dk1"/>
                          </a:solidFill>
                          <a:latin typeface="+mn-lt"/>
                          <a:ea typeface="+mn-ea"/>
                          <a:cs typeface="+mn-cs"/>
                        </a:rPr>
                        <a:t>Watch Benjamin Zephaniah read his poem on the One Show. </a:t>
                      </a:r>
                      <a:r>
                        <a:rPr lang="en-GB" sz="800" u="sng" kern="1200" dirty="0" smtClean="0">
                          <a:solidFill>
                            <a:schemeClr val="dk1"/>
                          </a:solidFill>
                          <a:latin typeface="+mn-lt"/>
                          <a:ea typeface="+mn-ea"/>
                          <a:cs typeface="+mn-cs"/>
                          <a:hlinkClick r:id="rId2"/>
                        </a:rPr>
                        <a:t>https://www.youtube.com/watch?v=1suwnlmBlao</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Read the poem Missing Line and to talk about what the repeated missing line could be. Hear children’s ideas and model reading some of the poem with their lines inserted. Notice how the rhythm of the poem and the length of the lines (as well as the poem’s content and meaning) shape what the missing line could be. </a:t>
                      </a:r>
                      <a:r>
                        <a:rPr lang="en-GB" sz="800" i="1" kern="1200" dirty="0" smtClean="0">
                          <a:solidFill>
                            <a:schemeClr val="dk1"/>
                          </a:solidFill>
                          <a:latin typeface="+mn-lt"/>
                          <a:ea typeface="+mn-ea"/>
                          <a:cs typeface="+mn-cs"/>
                        </a:rPr>
                        <a:t>Which of our ideas fits the poem best? </a:t>
                      </a:r>
                      <a:r>
                        <a:rPr lang="en-GB" sz="800" kern="1200" dirty="0" smtClean="0">
                          <a:solidFill>
                            <a:schemeClr val="dk1"/>
                          </a:solidFill>
                          <a:latin typeface="+mn-lt"/>
                          <a:ea typeface="+mn-ea"/>
                          <a:cs typeface="+mn-cs"/>
                        </a:rPr>
                        <a:t>Display or distribute </a:t>
                      </a:r>
                      <a:r>
                        <a:rPr lang="en-GB" sz="800" b="1" kern="1200" dirty="0" smtClean="0">
                          <a:solidFill>
                            <a:schemeClr val="dk1"/>
                          </a:solidFill>
                          <a:latin typeface="+mn-lt"/>
                          <a:ea typeface="+mn-ea"/>
                          <a:cs typeface="+mn-cs"/>
                        </a:rPr>
                        <a:t>People Need People</a:t>
                      </a:r>
                      <a:r>
                        <a:rPr lang="en-GB" sz="800" i="1" kern="1200" dirty="0" smtClean="0">
                          <a:solidFill>
                            <a:schemeClr val="dk1"/>
                          </a:solidFill>
                          <a:latin typeface="+mn-lt"/>
                          <a:ea typeface="+mn-ea"/>
                          <a:cs typeface="+mn-cs"/>
                        </a:rPr>
                        <a:t>(see resources). Were any of our ideas close to this? </a:t>
                      </a:r>
                      <a:r>
                        <a:rPr lang="en-GB" sz="800" kern="1200" dirty="0" smtClean="0">
                          <a:solidFill>
                            <a:schemeClr val="dk1"/>
                          </a:solidFill>
                          <a:latin typeface="+mn-lt"/>
                          <a:ea typeface="+mn-ea"/>
                          <a:cs typeface="+mn-cs"/>
                        </a:rPr>
                        <a:t>Ask children to read the poem to themselves and then with a partner.</a:t>
                      </a:r>
                      <a:r>
                        <a:rPr lang="en-GB" sz="800" i="1" kern="1200" dirty="0" smtClean="0">
                          <a:solidFill>
                            <a:schemeClr val="dk1"/>
                          </a:solidFill>
                          <a:latin typeface="+mn-lt"/>
                          <a:ea typeface="+mn-ea"/>
                          <a:cs typeface="+mn-cs"/>
                        </a:rPr>
                        <a:t> What speed works best for the poem? What patterns can you find and emphasise as you read? Are there places to pause? </a:t>
                      </a:r>
                      <a:r>
                        <a:rPr lang="en-GB" sz="800" kern="1200" dirty="0" smtClean="0">
                          <a:solidFill>
                            <a:schemeClr val="dk1"/>
                          </a:solidFill>
                          <a:latin typeface="+mn-lt"/>
                          <a:ea typeface="+mn-ea"/>
                          <a:cs typeface="+mn-cs"/>
                        </a:rPr>
                        <a:t>Read the poem through as a class.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all word classes and find identify in the poems</a:t>
                      </a:r>
                      <a:endParaRPr lang="en-GB" sz="800" u="none" baseline="0" dirty="0"/>
                    </a:p>
                    <a:p>
                      <a:pPr lvl="0"/>
                      <a:r>
                        <a:rPr lang="en-GB" sz="1200" u="sng" baseline="0" dirty="0" err="1"/>
                        <a:t>Oracy</a:t>
                      </a:r>
                      <a:r>
                        <a:rPr lang="en-GB" sz="1200" u="sng" baseline="0" dirty="0" smtClean="0"/>
                        <a:t>: </a:t>
                      </a:r>
                      <a:r>
                        <a:rPr lang="en-GB" sz="800" u="none" kern="1200" baseline="0" dirty="0" smtClean="0">
                          <a:solidFill>
                            <a:schemeClr val="dk1"/>
                          </a:solidFill>
                          <a:latin typeface="+mn-lt"/>
                          <a:ea typeface="+mn-ea"/>
                          <a:cs typeface="+mn-cs"/>
                        </a:rPr>
                        <a:t>W</a:t>
                      </a:r>
                      <a:r>
                        <a:rPr lang="en-GB" sz="800" u="none" kern="1200" dirty="0" smtClean="0">
                          <a:solidFill>
                            <a:schemeClr val="dk1"/>
                          </a:solidFill>
                          <a:latin typeface="+mn-lt"/>
                          <a:ea typeface="+mn-ea"/>
                          <a:cs typeface="+mn-cs"/>
                        </a:rPr>
                        <a:t>ith their partner to practise reading the poem aloud. </a:t>
                      </a:r>
                      <a:endParaRPr lang="en-US" sz="800" u="none" kern="1200" dirty="0" smtClean="0">
                        <a:solidFill>
                          <a:schemeClr val="dk1"/>
                        </a:solidFill>
                        <a:latin typeface="+mn-lt"/>
                        <a:ea typeface="+mn-ea"/>
                        <a:cs typeface="+mn-cs"/>
                      </a:endParaRPr>
                    </a:p>
                    <a:p>
                      <a:r>
                        <a:rPr lang="en-GB" sz="800" u="none" kern="1200" dirty="0" smtClean="0">
                          <a:solidFill>
                            <a:schemeClr val="dk1"/>
                          </a:solidFill>
                          <a:latin typeface="+mn-lt"/>
                          <a:ea typeface="+mn-ea"/>
                          <a:cs typeface="+mn-cs"/>
                        </a:rPr>
                        <a:t>They can read some of the lines in turn and some together. Refer children to </a:t>
                      </a:r>
                      <a:r>
                        <a:rPr lang="en-GB" sz="800" b="1" u="none" kern="1200" dirty="0" smtClean="0">
                          <a:solidFill>
                            <a:schemeClr val="dk1"/>
                          </a:solidFill>
                          <a:latin typeface="+mn-lt"/>
                          <a:ea typeface="+mn-ea"/>
                          <a:cs typeface="+mn-cs"/>
                        </a:rPr>
                        <a:t>Tips for Reading a Poem Aloud</a:t>
                      </a:r>
                      <a:r>
                        <a:rPr lang="en-GB" sz="800" u="none" kern="1200" dirty="0" smtClean="0">
                          <a:solidFill>
                            <a:schemeClr val="dk1"/>
                          </a:solidFill>
                          <a:latin typeface="+mn-lt"/>
                          <a:ea typeface="+mn-ea"/>
                          <a:cs typeface="+mn-cs"/>
                        </a:rPr>
                        <a:t> as they practise reading aloud. </a:t>
                      </a:r>
                      <a:endParaRPr lang="en-GB" sz="800" u="none" baseline="0" dirty="0"/>
                    </a:p>
                    <a:p>
                      <a:r>
                        <a:rPr lang="en-GB" sz="1200" u="sng" dirty="0"/>
                        <a:t>Mighty Write</a:t>
                      </a:r>
                      <a:r>
                        <a:rPr lang="en-GB" sz="1200" u="sng" dirty="0" smtClean="0"/>
                        <a:t>: </a:t>
                      </a:r>
                      <a:r>
                        <a:rPr lang="en-GB" sz="800" u="none" dirty="0" smtClean="0"/>
                        <a:t>Answer poetry questions</a:t>
                      </a:r>
                      <a:r>
                        <a:rPr lang="en-GB" sz="800" u="none" baseline="0" dirty="0" smtClean="0"/>
                        <a:t> with a partner or in groups.</a:t>
                      </a:r>
                      <a:endParaRPr lang="en-GB" sz="800" u="none" dirty="0"/>
                    </a:p>
                    <a:p>
                      <a:r>
                        <a:rPr lang="en-GB" sz="1200" u="sng" baseline="0" dirty="0"/>
                        <a:t>Vocabulary</a:t>
                      </a:r>
                      <a:r>
                        <a:rPr lang="en-GB" sz="800" u="none" baseline="0" dirty="0" smtClean="0"/>
                        <a:t>: rely  ease  appealing  </a:t>
                      </a:r>
                      <a:endParaRPr lang="en-GB" sz="800" u="none" baseline="0" dirty="0"/>
                    </a:p>
                    <a:p>
                      <a:endParaRPr lang="en-GB" sz="1400" u="sng" dirty="0"/>
                    </a:p>
                  </a:txBody>
                  <a:tcPr/>
                </a:tc>
                <a:tc>
                  <a:txBody>
                    <a:bodyPr/>
                    <a:lstStyle/>
                    <a:p>
                      <a:r>
                        <a:rPr lang="en-GB" sz="1200" u="sng" dirty="0"/>
                        <a:t>Lesson 2</a:t>
                      </a:r>
                      <a:r>
                        <a:rPr lang="en-GB" sz="1200" dirty="0"/>
                        <a:t>:</a:t>
                      </a:r>
                    </a:p>
                    <a:p>
                      <a:pPr lvl="0"/>
                      <a:r>
                        <a:rPr lang="en-GB" sz="1200" u="sng" baseline="0" dirty="0" smtClean="0"/>
                        <a:t>Intro: </a:t>
                      </a:r>
                      <a:r>
                        <a:rPr lang="en-GB" sz="800" kern="1200" dirty="0" smtClean="0">
                          <a:solidFill>
                            <a:schemeClr val="dk1"/>
                          </a:solidFill>
                          <a:latin typeface="+mn-lt"/>
                          <a:ea typeface="+mn-ea"/>
                          <a:cs typeface="+mn-cs"/>
                        </a:rPr>
                        <a:t>Display and read </a:t>
                      </a:r>
                      <a:r>
                        <a:rPr lang="en-GB" sz="800" b="1" kern="1200" dirty="0" smtClean="0">
                          <a:solidFill>
                            <a:schemeClr val="dk1"/>
                          </a:solidFill>
                          <a:latin typeface="+mn-lt"/>
                          <a:ea typeface="+mn-ea"/>
                          <a:cs typeface="+mn-cs"/>
                        </a:rPr>
                        <a:t>And then they came for me</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Briefly check children’s understanding of communists, socialists, trade unionists, and Jews and explain more if necessary (e.g. people with particular political beliefs and people from a particular community). </a:t>
                      </a:r>
                      <a:r>
                        <a:rPr lang="en-GB" sz="800" i="1" kern="1200" dirty="0" smtClean="0">
                          <a:solidFill>
                            <a:schemeClr val="dk1"/>
                          </a:solidFill>
                          <a:latin typeface="+mn-lt"/>
                          <a:ea typeface="+mn-ea"/>
                          <a:cs typeface="+mn-cs"/>
                        </a:rPr>
                        <a:t>What point is the poem making?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Poetry Questions</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and ask children to discuss them with a partner. Hear and discuss children’s ideas.</a:t>
                      </a:r>
                      <a:r>
                        <a:rPr lang="en-GB" sz="800" i="1" kern="1200" dirty="0" smtClean="0">
                          <a:solidFill>
                            <a:schemeClr val="dk1"/>
                          </a:solidFill>
                          <a:latin typeface="+mn-lt"/>
                          <a:ea typeface="+mn-ea"/>
                          <a:cs typeface="+mn-cs"/>
                        </a:rPr>
                        <a:t> How does this poem compare to the poem from Day 1? (e.g. It too uses a repeated line, but its tone is more sombre.) </a:t>
                      </a:r>
                      <a:r>
                        <a:rPr lang="en-GB" sz="800" kern="1200" dirty="0" smtClean="0">
                          <a:solidFill>
                            <a:schemeClr val="dk1"/>
                          </a:solidFill>
                          <a:latin typeface="+mn-lt"/>
                          <a:ea typeface="+mn-ea"/>
                          <a:cs typeface="+mn-cs"/>
                        </a:rPr>
                        <a:t>Challenge children to work with a partner to learn this poem off-by-heart. Hear how they have done by reading the poem aloud, but leaving out key words for children to fill in. </a:t>
                      </a:r>
                      <a:r>
                        <a:rPr lang="en-GB" sz="800" i="1" kern="1200" dirty="0" smtClean="0">
                          <a:solidFill>
                            <a:schemeClr val="dk1"/>
                          </a:solidFill>
                          <a:latin typeface="+mn-lt"/>
                          <a:ea typeface="+mn-ea"/>
                          <a:cs typeface="+mn-cs"/>
                        </a:rPr>
                        <a:t>How could this poem link to the Black Lives Matter protests?</a:t>
                      </a:r>
                      <a:r>
                        <a:rPr lang="en-GB" sz="800" kern="1200" dirty="0" smtClean="0">
                          <a:solidFill>
                            <a:schemeClr val="dk1"/>
                          </a:solidFill>
                          <a:latin typeface="+mn-lt"/>
                          <a:ea typeface="+mn-ea"/>
                          <a:cs typeface="+mn-cs"/>
                        </a:rPr>
                        <a:t> Hear children’s ideas and help them to see that some protestors are motivated by their belief in the importance of speaking out. Explain that today we will be reading more about the protests.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all word classes and find identify in the poems</a:t>
                      </a:r>
                      <a:endParaRPr lang="en-GB" sz="800" u="none" baseline="0" dirty="0"/>
                    </a:p>
                    <a:p>
                      <a:r>
                        <a:rPr lang="en-GB" sz="1200" u="sng" baseline="0" dirty="0" err="1" smtClean="0"/>
                        <a:t>Oracy</a:t>
                      </a:r>
                      <a:r>
                        <a:rPr lang="en-GB" sz="1200" u="sng" baseline="0" dirty="0" smtClean="0"/>
                        <a:t>: </a:t>
                      </a:r>
                      <a:r>
                        <a:rPr lang="en-GB" sz="800" u="none" baseline="0" dirty="0" smtClean="0"/>
                        <a:t>Read poems aloud. Justify opinions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with a partner to read </a:t>
                      </a:r>
                      <a:r>
                        <a:rPr lang="en-GB" sz="800" b="1" kern="1200" dirty="0" smtClean="0">
                          <a:solidFill>
                            <a:schemeClr val="dk1"/>
                          </a:solidFill>
                          <a:latin typeface="+mn-lt"/>
                          <a:ea typeface="+mn-ea"/>
                          <a:cs typeface="+mn-cs"/>
                        </a:rPr>
                        <a:t>First News 1 and 2. </a:t>
                      </a:r>
                      <a:r>
                        <a:rPr lang="en-US"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They read and discuss </a:t>
                      </a:r>
                      <a:r>
                        <a:rPr lang="en-GB" sz="800" b="1" kern="1200" dirty="0" smtClean="0">
                          <a:solidFill>
                            <a:schemeClr val="dk1"/>
                          </a:solidFill>
                          <a:latin typeface="+mn-lt"/>
                          <a:ea typeface="+mn-ea"/>
                          <a:cs typeface="+mn-cs"/>
                        </a:rPr>
                        <a:t>First News Questions</a:t>
                      </a:r>
                      <a:r>
                        <a:rPr lang="en-GB" sz="800" kern="1200" dirty="0" smtClean="0">
                          <a:solidFill>
                            <a:schemeClr val="dk1"/>
                          </a:solidFill>
                          <a:latin typeface="+mn-lt"/>
                          <a:ea typeface="+mn-ea"/>
                          <a:cs typeface="+mn-cs"/>
                        </a:rPr>
                        <a:t> and then write their answers in sentences</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communist  socialist  trade unionist</a:t>
                      </a:r>
                      <a:endParaRPr lang="en-GB" sz="800" u="none"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read together </a:t>
                      </a:r>
                      <a:r>
                        <a:rPr lang="en-GB" sz="800" b="1" kern="1200" dirty="0" smtClean="0">
                          <a:solidFill>
                            <a:schemeClr val="dk1"/>
                          </a:solidFill>
                          <a:latin typeface="+mn-lt"/>
                          <a:ea typeface="+mn-ea"/>
                          <a:cs typeface="+mn-cs"/>
                        </a:rPr>
                        <a:t>My Experience by Claire </a:t>
                      </a:r>
                      <a:r>
                        <a:rPr lang="en-GB" sz="800" b="1" kern="1200" dirty="0" err="1" smtClean="0">
                          <a:solidFill>
                            <a:schemeClr val="dk1"/>
                          </a:solidFill>
                          <a:latin typeface="+mn-lt"/>
                          <a:ea typeface="+mn-ea"/>
                          <a:cs typeface="+mn-cs"/>
                        </a:rPr>
                        <a:t>Heuchan</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discuss the contents of this article first. </a:t>
                      </a:r>
                      <a:r>
                        <a:rPr lang="en-GB" sz="800" i="1" kern="1200" dirty="0" smtClean="0">
                          <a:solidFill>
                            <a:schemeClr val="dk1"/>
                          </a:solidFill>
                          <a:latin typeface="+mn-lt"/>
                          <a:ea typeface="+mn-ea"/>
                          <a:cs typeface="+mn-cs"/>
                        </a:rPr>
                        <a:t>How would you summarise the message of this article? What does it make you feel when you read it? What did you notice when we read it this time? G</a:t>
                      </a:r>
                      <a:r>
                        <a:rPr lang="en-GB" sz="800" kern="1200" dirty="0" smtClean="0">
                          <a:solidFill>
                            <a:schemeClr val="dk1"/>
                          </a:solidFill>
                          <a:latin typeface="+mn-lt"/>
                          <a:ea typeface="+mn-ea"/>
                          <a:cs typeface="+mn-cs"/>
                        </a:rPr>
                        <a:t>o through the passage and to collect and count up the different types of punctuation that have been used.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b="1" kern="1200" dirty="0" smtClean="0">
                          <a:solidFill>
                            <a:schemeClr val="dk1"/>
                          </a:solidFill>
                          <a:latin typeface="+mn-lt"/>
                          <a:ea typeface="+mn-ea"/>
                          <a:cs typeface="+mn-cs"/>
                        </a:rPr>
                        <a:t>Punctuation PowerPoint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revise key types of punctuation. </a:t>
                      </a:r>
                      <a:endParaRPr lang="en-GB" sz="800" u="none" baseline="0" dirty="0" smtClean="0"/>
                    </a:p>
                    <a:p>
                      <a:r>
                        <a:rPr lang="en-GB" sz="1200" u="sng" baseline="0" dirty="0" err="1" smtClean="0"/>
                        <a:t>Oracy</a:t>
                      </a:r>
                      <a:r>
                        <a:rPr lang="en-GB" sz="1200" u="sng" baseline="0" dirty="0" smtClean="0"/>
                        <a:t>:</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with their partner to read </a:t>
                      </a:r>
                      <a:r>
                        <a:rPr lang="en-GB" sz="800" b="1" kern="1200" dirty="0" smtClean="0">
                          <a:solidFill>
                            <a:schemeClr val="dk1"/>
                          </a:solidFill>
                          <a:latin typeface="+mn-lt"/>
                          <a:ea typeface="+mn-ea"/>
                          <a:cs typeface="+mn-cs"/>
                        </a:rPr>
                        <a:t>My Experience by </a:t>
                      </a:r>
                      <a:r>
                        <a:rPr lang="en-GB" sz="800" b="1" kern="1200" dirty="0" err="1" smtClean="0">
                          <a:solidFill>
                            <a:schemeClr val="dk1"/>
                          </a:solidFill>
                          <a:latin typeface="+mn-lt"/>
                          <a:ea typeface="+mn-ea"/>
                          <a:cs typeface="+mn-cs"/>
                        </a:rPr>
                        <a:t>Asim</a:t>
                      </a:r>
                      <a:r>
                        <a:rPr lang="en-GB" sz="800" b="1" kern="1200" dirty="0" smtClean="0">
                          <a:solidFill>
                            <a:schemeClr val="dk1"/>
                          </a:solidFill>
                          <a:latin typeface="+mn-lt"/>
                          <a:ea typeface="+mn-ea"/>
                          <a:cs typeface="+mn-cs"/>
                        </a:rPr>
                        <a:t> </a:t>
                      </a:r>
                      <a:r>
                        <a:rPr lang="en-GB" sz="800" b="1" kern="1200" dirty="0" err="1" smtClean="0">
                          <a:solidFill>
                            <a:schemeClr val="dk1"/>
                          </a:solidFill>
                          <a:latin typeface="+mn-lt"/>
                          <a:ea typeface="+mn-ea"/>
                          <a:cs typeface="+mn-cs"/>
                        </a:rPr>
                        <a:t>Chaudbury.</a:t>
                      </a:r>
                      <a:r>
                        <a:rPr lang="en-GB" sz="800" kern="1200" dirty="0" err="1" smtClean="0">
                          <a:solidFill>
                            <a:schemeClr val="dk1"/>
                          </a:solidFill>
                          <a:latin typeface="+mn-lt"/>
                          <a:ea typeface="+mn-ea"/>
                          <a:cs typeface="+mn-cs"/>
                        </a:rPr>
                        <a:t>They</a:t>
                      </a:r>
                      <a:r>
                        <a:rPr lang="en-GB" sz="800" kern="1200" dirty="0" smtClean="0">
                          <a:solidFill>
                            <a:schemeClr val="dk1"/>
                          </a:solidFill>
                          <a:latin typeface="+mn-lt"/>
                          <a:ea typeface="+mn-ea"/>
                          <a:cs typeface="+mn-cs"/>
                        </a:rPr>
                        <a:t> discuss the contents with their partner:  How would you sum up this article? How does reading it make you feel? They complete the </a:t>
                      </a:r>
                      <a:r>
                        <a:rPr lang="en-GB" sz="800" b="1" kern="1200" dirty="0" smtClean="0">
                          <a:solidFill>
                            <a:schemeClr val="dk1"/>
                          </a:solidFill>
                          <a:latin typeface="+mn-lt"/>
                          <a:ea typeface="+mn-ea"/>
                          <a:cs typeface="+mn-cs"/>
                        </a:rPr>
                        <a:t>Punctuation Collector</a:t>
                      </a:r>
                      <a:r>
                        <a:rPr lang="en-GB" sz="800" kern="1200" dirty="0" smtClean="0">
                          <a:solidFill>
                            <a:schemeClr val="dk1"/>
                          </a:solidFill>
                          <a:latin typeface="+mn-lt"/>
                          <a:ea typeface="+mn-ea"/>
                          <a:cs typeface="+mn-cs"/>
                        </a:rPr>
                        <a:t>, finding examples of punctuation and identifying their function in this writing. Write</a:t>
                      </a:r>
                      <a:r>
                        <a:rPr lang="en-GB" sz="800" kern="1200" baseline="0" dirty="0" smtClean="0">
                          <a:solidFill>
                            <a:schemeClr val="dk1"/>
                          </a:solidFill>
                          <a:latin typeface="+mn-lt"/>
                          <a:ea typeface="+mn-ea"/>
                          <a:cs typeface="+mn-cs"/>
                        </a:rPr>
                        <a:t> a summary of the article  using  colons and semi colons in different ways.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i="0" u="none" baseline="0" dirty="0" smtClean="0"/>
                        <a:t>local  context  commuters   choreographing  </a:t>
                      </a:r>
                      <a:r>
                        <a:rPr lang="en-GB" sz="800" i="0" u="none" kern="1200" dirty="0" smtClean="0">
                          <a:solidFill>
                            <a:schemeClr val="dk1"/>
                          </a:solidFill>
                          <a:latin typeface="+mn-lt"/>
                          <a:ea typeface="+mn-ea"/>
                          <a:cs typeface="+mn-cs"/>
                        </a:rPr>
                        <a:t>gravity-defying commentary  elaborate  consumed  imminent</a:t>
                      </a:r>
                      <a:r>
                        <a:rPr lang="en-GB" sz="800" i="0" u="none" kern="1200" baseline="0" dirty="0" smtClean="0">
                          <a:solidFill>
                            <a:schemeClr val="dk1"/>
                          </a:solidFill>
                          <a:latin typeface="+mn-lt"/>
                          <a:ea typeface="+mn-ea"/>
                          <a:cs typeface="+mn-cs"/>
                        </a:rPr>
                        <a:t>  </a:t>
                      </a:r>
                      <a:r>
                        <a:rPr lang="en-GB" sz="800" i="0" u="none" kern="1200" dirty="0" smtClean="0">
                          <a:solidFill>
                            <a:schemeClr val="dk1"/>
                          </a:solidFill>
                          <a:latin typeface="+mn-lt"/>
                          <a:ea typeface="+mn-ea"/>
                          <a:cs typeface="+mn-cs"/>
                        </a:rPr>
                        <a:t>euphoria</a:t>
                      </a:r>
                      <a:r>
                        <a:rPr lang="en-GB" sz="800" i="0" u="none" kern="1200" baseline="0" dirty="0" smtClean="0">
                          <a:solidFill>
                            <a:schemeClr val="dk1"/>
                          </a:solidFill>
                          <a:latin typeface="+mn-lt"/>
                          <a:ea typeface="+mn-ea"/>
                          <a:cs typeface="+mn-cs"/>
                        </a:rPr>
                        <a:t>  comply  meek  crippling</a:t>
                      </a:r>
                      <a:endParaRPr lang="en-GB" sz="800" i="0" u="none" baseline="0" dirty="0"/>
                    </a:p>
                  </a:txBody>
                  <a:tcPr/>
                </a:tc>
                <a:extLst>
                  <a:ext uri="{0D108BD9-81ED-4DB2-BD59-A6C34878D82A}">
                    <a16:rowId xmlns:a16="http://schemas.microsoft.com/office/drawing/2014/main" xmlns="" val="10001"/>
                  </a:ext>
                </a:extLst>
              </a:tr>
              <a:tr h="27100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Watch </a:t>
                      </a:r>
                      <a:r>
                        <a:rPr lang="en-GB" sz="800" u="none" kern="1200" dirty="0" err="1" smtClean="0">
                          <a:solidFill>
                            <a:schemeClr val="dk1"/>
                          </a:solidFill>
                          <a:latin typeface="+mn-lt"/>
                          <a:ea typeface="+mn-ea"/>
                          <a:cs typeface="+mn-cs"/>
                        </a:rPr>
                        <a:t>Lemn</a:t>
                      </a:r>
                      <a:r>
                        <a:rPr lang="en-GB" sz="800" u="none" kern="1200" dirty="0" smtClean="0">
                          <a:solidFill>
                            <a:schemeClr val="dk1"/>
                          </a:solidFill>
                          <a:latin typeface="+mn-lt"/>
                          <a:ea typeface="+mn-ea"/>
                          <a:cs typeface="+mn-cs"/>
                        </a:rPr>
                        <a:t> </a:t>
                      </a:r>
                      <a:r>
                        <a:rPr lang="en-GB" sz="800" u="none" kern="1200" dirty="0" err="1" smtClean="0">
                          <a:solidFill>
                            <a:schemeClr val="dk1"/>
                          </a:solidFill>
                          <a:latin typeface="+mn-lt"/>
                          <a:ea typeface="+mn-ea"/>
                          <a:cs typeface="+mn-cs"/>
                        </a:rPr>
                        <a:t>Sissay</a:t>
                      </a:r>
                      <a:r>
                        <a:rPr lang="en-GB" sz="800" u="none" kern="1200" dirty="0" smtClean="0">
                          <a:solidFill>
                            <a:schemeClr val="dk1"/>
                          </a:solidFill>
                          <a:latin typeface="+mn-lt"/>
                          <a:ea typeface="+mn-ea"/>
                          <a:cs typeface="+mn-cs"/>
                        </a:rPr>
                        <a:t> perform his poem </a:t>
                      </a:r>
                      <a:r>
                        <a:rPr lang="en-GB" sz="800" b="1" u="none" kern="1200" dirty="0" smtClean="0">
                          <a:solidFill>
                            <a:schemeClr val="dk1"/>
                          </a:solidFill>
                          <a:latin typeface="+mn-lt"/>
                          <a:ea typeface="+mn-ea"/>
                          <a:cs typeface="+mn-cs"/>
                        </a:rPr>
                        <a:t>Let There Be Peace.</a:t>
                      </a:r>
                      <a:r>
                        <a:rPr lang="en-GB" sz="800" u="none" kern="1200" dirty="0" smtClean="0">
                          <a:solidFill>
                            <a:schemeClr val="dk1"/>
                          </a:solidFill>
                          <a:latin typeface="+mn-lt"/>
                          <a:ea typeface="+mn-ea"/>
                          <a:cs typeface="+mn-cs"/>
                        </a:rPr>
                        <a:t> (The poem starts at 1:47, but you may wish to watch the whole video.)</a:t>
                      </a:r>
                      <a:r>
                        <a:rPr lang="en-GB" sz="800" u="none" kern="1200" dirty="0" smtClean="0">
                          <a:solidFill>
                            <a:schemeClr val="dk1"/>
                          </a:solidFill>
                          <a:latin typeface="+mn-lt"/>
                          <a:ea typeface="+mn-ea"/>
                          <a:cs typeface="+mn-cs"/>
                          <a:hlinkClick r:id="rId3"/>
                        </a:rPr>
                        <a:t>https://www.youtube.com/watch?v=kXp8yzY99uw</a:t>
                      </a:r>
                      <a:endParaRPr lang="en-US" sz="800" u="none"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u="none" kern="1200" baseline="0" dirty="0" smtClean="0">
                          <a:solidFill>
                            <a:schemeClr val="dk1"/>
                          </a:solidFill>
                          <a:latin typeface="+mn-lt"/>
                          <a:ea typeface="+mn-ea"/>
                          <a:cs typeface="+mn-cs"/>
                        </a:rPr>
                        <a:t>Read</a:t>
                      </a:r>
                      <a:r>
                        <a:rPr lang="en-GB" sz="800" u="none" kern="1200" dirty="0" smtClean="0">
                          <a:solidFill>
                            <a:schemeClr val="dk1"/>
                          </a:solidFill>
                          <a:latin typeface="+mn-lt"/>
                          <a:ea typeface="+mn-ea"/>
                          <a:cs typeface="+mn-cs"/>
                        </a:rPr>
                        <a:t> </a:t>
                      </a:r>
                      <a:r>
                        <a:rPr lang="en-GB" sz="800" b="1" u="none" kern="1200" dirty="0" smtClean="0">
                          <a:solidFill>
                            <a:schemeClr val="dk1"/>
                          </a:solidFill>
                          <a:latin typeface="+mn-lt"/>
                          <a:ea typeface="+mn-ea"/>
                          <a:cs typeface="+mn-cs"/>
                        </a:rPr>
                        <a:t>Let There be Peace by </a:t>
                      </a:r>
                      <a:r>
                        <a:rPr lang="en-GB" sz="800" b="1" u="none" kern="1200" dirty="0" err="1" smtClean="0">
                          <a:solidFill>
                            <a:schemeClr val="dk1"/>
                          </a:solidFill>
                          <a:latin typeface="+mn-lt"/>
                          <a:ea typeface="+mn-ea"/>
                          <a:cs typeface="+mn-cs"/>
                        </a:rPr>
                        <a:t>Lemn</a:t>
                      </a:r>
                      <a:r>
                        <a:rPr lang="en-GB" sz="800" b="1" u="none" kern="1200" dirty="0" smtClean="0">
                          <a:solidFill>
                            <a:schemeClr val="dk1"/>
                          </a:solidFill>
                          <a:latin typeface="+mn-lt"/>
                          <a:ea typeface="+mn-ea"/>
                          <a:cs typeface="+mn-cs"/>
                        </a:rPr>
                        <a:t> </a:t>
                      </a:r>
                      <a:r>
                        <a:rPr lang="en-GB" sz="800" b="1" u="none" kern="1200" dirty="0" err="1" smtClean="0">
                          <a:solidFill>
                            <a:schemeClr val="dk1"/>
                          </a:solidFill>
                          <a:latin typeface="+mn-lt"/>
                          <a:ea typeface="+mn-ea"/>
                          <a:cs typeface="+mn-cs"/>
                        </a:rPr>
                        <a:t>Sissay</a:t>
                      </a:r>
                      <a:r>
                        <a:rPr lang="en-GB" sz="800" b="1" u="none" kern="1200" dirty="0" smtClean="0">
                          <a:solidFill>
                            <a:schemeClr val="dk1"/>
                          </a:solidFill>
                          <a:latin typeface="+mn-lt"/>
                          <a:ea typeface="+mn-ea"/>
                          <a:cs typeface="+mn-cs"/>
                        </a:rPr>
                        <a:t> </a:t>
                      </a:r>
                      <a:r>
                        <a:rPr lang="en-GB" sz="800" i="1" u="none" kern="1200" dirty="0" smtClean="0">
                          <a:solidFill>
                            <a:schemeClr val="dk1"/>
                          </a:solidFill>
                          <a:latin typeface="+mn-lt"/>
                          <a:ea typeface="+mn-ea"/>
                          <a:cs typeface="+mn-cs"/>
                        </a:rPr>
                        <a:t>(see resources).</a:t>
                      </a:r>
                      <a:r>
                        <a:rPr lang="en-GB" sz="800" u="none" kern="1200" dirty="0" smtClean="0">
                          <a:solidFill>
                            <a:schemeClr val="dk1"/>
                          </a:solidFill>
                          <a:latin typeface="+mn-lt"/>
                          <a:ea typeface="+mn-ea"/>
                          <a:cs typeface="+mn-cs"/>
                        </a:rPr>
                        <a:t> H</a:t>
                      </a:r>
                      <a:r>
                        <a:rPr lang="en-GB" sz="800" kern="1200" dirty="0" smtClean="0">
                          <a:solidFill>
                            <a:schemeClr val="dk1"/>
                          </a:solidFill>
                          <a:latin typeface="+mn-lt"/>
                          <a:ea typeface="+mn-ea"/>
                          <a:cs typeface="+mn-cs"/>
                        </a:rPr>
                        <a:t>ighlight each piece of punctuation and then, referring to the guide, discuss what each is doing. Notice a particular choice that </a:t>
                      </a:r>
                      <a:r>
                        <a:rPr lang="en-GB" sz="800" kern="1200" dirty="0" err="1" smtClean="0">
                          <a:solidFill>
                            <a:schemeClr val="dk1"/>
                          </a:solidFill>
                          <a:latin typeface="+mn-lt"/>
                          <a:ea typeface="+mn-ea"/>
                          <a:cs typeface="+mn-cs"/>
                        </a:rPr>
                        <a:t>Lemn</a:t>
                      </a:r>
                      <a:r>
                        <a:rPr lang="en-GB" sz="800" kern="1200" dirty="0" smtClean="0">
                          <a:solidFill>
                            <a:schemeClr val="dk1"/>
                          </a:solidFill>
                          <a:latin typeface="+mn-lt"/>
                          <a:ea typeface="+mn-ea"/>
                          <a:cs typeface="+mn-cs"/>
                        </a:rPr>
                        <a:t> </a:t>
                      </a:r>
                      <a:r>
                        <a:rPr lang="en-GB" sz="800" kern="1200" dirty="0" err="1" smtClean="0">
                          <a:solidFill>
                            <a:schemeClr val="dk1"/>
                          </a:solidFill>
                          <a:latin typeface="+mn-lt"/>
                          <a:ea typeface="+mn-ea"/>
                          <a:cs typeface="+mn-cs"/>
                        </a:rPr>
                        <a:t>Sissay</a:t>
                      </a:r>
                      <a:r>
                        <a:rPr lang="en-GB" sz="800" kern="1200" dirty="0" smtClean="0">
                          <a:solidFill>
                            <a:schemeClr val="dk1"/>
                          </a:solidFill>
                          <a:latin typeface="+mn-lt"/>
                          <a:ea typeface="+mn-ea"/>
                          <a:cs typeface="+mn-cs"/>
                        </a:rPr>
                        <a:t> has </a:t>
                      </a:r>
                      <a:r>
                        <a:rPr lang="en-GB" sz="800" kern="1200" dirty="0" err="1" smtClean="0">
                          <a:solidFill>
                            <a:schemeClr val="dk1"/>
                          </a:solidFill>
                          <a:latin typeface="+mn-lt"/>
                          <a:ea typeface="+mn-ea"/>
                          <a:cs typeface="+mn-cs"/>
                        </a:rPr>
                        <a:t>made:</a:t>
                      </a:r>
                      <a:r>
                        <a:rPr lang="en-GB" sz="800" i="1" kern="1200" dirty="0" err="1" smtClean="0">
                          <a:solidFill>
                            <a:schemeClr val="dk1"/>
                          </a:solidFill>
                          <a:latin typeface="+mn-lt"/>
                          <a:ea typeface="+mn-ea"/>
                          <a:cs typeface="+mn-cs"/>
                        </a:rPr>
                        <a:t>Why</a:t>
                      </a:r>
                      <a:r>
                        <a:rPr lang="en-GB" sz="800" i="1" kern="1200" dirty="0" smtClean="0">
                          <a:solidFill>
                            <a:schemeClr val="dk1"/>
                          </a:solidFill>
                          <a:latin typeface="+mn-lt"/>
                          <a:ea typeface="+mn-ea"/>
                          <a:cs typeface="+mn-cs"/>
                        </a:rPr>
                        <a:t> do you think that the final ‘Let there be peace’ ends with a full stop when the first two had commas?(Maybe to make the words have more weight and emphasis).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I</a:t>
                      </a:r>
                      <a:r>
                        <a:rPr lang="en-GB" sz="800" kern="1200" dirty="0" smtClean="0">
                          <a:solidFill>
                            <a:schemeClr val="dk1"/>
                          </a:solidFill>
                          <a:latin typeface="+mn-lt"/>
                          <a:ea typeface="+mn-ea"/>
                          <a:cs typeface="+mn-cs"/>
                        </a:rPr>
                        <a:t>dentify and discuss how a poet has used punctuation. </a:t>
                      </a:r>
                      <a:endParaRPr lang="en-GB" sz="800" u="none" baseline="0" dirty="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Maintain attention and participate actively in collaborative conversations, staying on topic and initiating and responding to </a:t>
                      </a:r>
                      <a:endParaRPr lang="en-GB" sz="800" u="none" baseline="0" dirty="0"/>
                    </a:p>
                    <a:p>
                      <a:pPr lvl="0"/>
                      <a:r>
                        <a:rPr lang="en-GB" sz="1200" u="sng" dirty="0"/>
                        <a:t>Mighty Write</a:t>
                      </a:r>
                      <a:r>
                        <a:rPr lang="en-GB" sz="1200" u="sng" dirty="0" smtClean="0"/>
                        <a:t>: </a:t>
                      </a:r>
                      <a:r>
                        <a:rPr lang="en-GB" sz="800" b="0" kern="1200" dirty="0" err="1" smtClean="0">
                          <a:solidFill>
                            <a:schemeClr val="dk1"/>
                          </a:solidFill>
                          <a:latin typeface="+mn-lt"/>
                          <a:ea typeface="+mn-ea"/>
                          <a:cs typeface="+mn-cs"/>
                        </a:rPr>
                        <a:t>Chn</a:t>
                      </a:r>
                      <a:r>
                        <a:rPr lang="en-GB" sz="800" b="0" kern="1200" dirty="0" smtClean="0">
                          <a:solidFill>
                            <a:schemeClr val="dk1"/>
                          </a:solidFill>
                          <a:latin typeface="+mn-lt"/>
                          <a:ea typeface="+mn-ea"/>
                          <a:cs typeface="+mn-cs"/>
                        </a:rPr>
                        <a:t> highlight the punctuation and make notes on what each is doing  in Rock the Boat. Write their own stanza for Let There</a:t>
                      </a:r>
                      <a:r>
                        <a:rPr lang="en-GB" sz="800" b="0" kern="1200" baseline="0" dirty="0" smtClean="0">
                          <a:solidFill>
                            <a:schemeClr val="dk1"/>
                          </a:solidFill>
                          <a:latin typeface="+mn-lt"/>
                          <a:ea typeface="+mn-ea"/>
                          <a:cs typeface="+mn-cs"/>
                        </a:rPr>
                        <a:t> Be Peace . Explain why they have included chosen punctuation.</a:t>
                      </a:r>
                      <a:endParaRPr lang="en-US" sz="800" b="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albatross  correspondents  evaporate  reservoirs  harsh  shoal  </a:t>
                      </a:r>
                      <a:endParaRPr lang="en-GB" sz="800" u="none" dirty="0"/>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Listen to song Whitney Huston “The Greatest </a:t>
                      </a:r>
                      <a:r>
                        <a:rPr lang="en-GB" sz="800" u="none" baseline="0" dirty="0" err="1" smtClean="0"/>
                        <a:t>Love”as</a:t>
                      </a:r>
                      <a:r>
                        <a:rPr lang="en-GB" sz="800" u="none" baseline="0" dirty="0" smtClean="0"/>
                        <a:t> </a:t>
                      </a:r>
                      <a:r>
                        <a:rPr lang="en-GB" sz="800" u="none" baseline="0" dirty="0" err="1" smtClean="0"/>
                        <a:t>chn</a:t>
                      </a:r>
                      <a:r>
                        <a:rPr lang="en-GB" sz="800" u="none" baseline="0" dirty="0" smtClean="0"/>
                        <a:t> enter classroom. Listen to  and discuss Martin Luther King speech “ I have a dream”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Good Hope</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Ask children to read the poem in their heads and then read it together out loud.</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talk with their partners about the </a:t>
                      </a:r>
                      <a:r>
                        <a:rPr lang="en-GB" sz="800" kern="1200" dirty="0" err="1" smtClean="0">
                          <a:solidFill>
                            <a:schemeClr val="dk1"/>
                          </a:solidFill>
                          <a:latin typeface="+mn-lt"/>
                          <a:ea typeface="+mn-ea"/>
                          <a:cs typeface="+mn-cs"/>
                        </a:rPr>
                        <a:t>poem.</a:t>
                      </a:r>
                      <a:r>
                        <a:rPr lang="en-GB" sz="800" i="1" kern="1200" dirty="0" err="1" smtClean="0">
                          <a:solidFill>
                            <a:schemeClr val="dk1"/>
                          </a:solidFill>
                          <a:latin typeface="+mn-lt"/>
                          <a:ea typeface="+mn-ea"/>
                          <a:cs typeface="+mn-cs"/>
                        </a:rPr>
                        <a:t>What</a:t>
                      </a:r>
                      <a:r>
                        <a:rPr lang="en-GB" sz="800" i="1" kern="1200" dirty="0" smtClean="0">
                          <a:solidFill>
                            <a:schemeClr val="dk1"/>
                          </a:solidFill>
                          <a:latin typeface="+mn-lt"/>
                          <a:ea typeface="+mn-ea"/>
                          <a:cs typeface="+mn-cs"/>
                        </a:rPr>
                        <a:t> do you like about it? is there anything that you dislike? What links can you make to other poems or reading? What patterns can you spot? </a:t>
                      </a:r>
                      <a:r>
                        <a:rPr lang="en-GB" sz="800" kern="1200" dirty="0" smtClean="0">
                          <a:solidFill>
                            <a:schemeClr val="dk1"/>
                          </a:solidFill>
                          <a:latin typeface="+mn-lt"/>
                          <a:ea typeface="+mn-ea"/>
                          <a:cs typeface="+mn-cs"/>
                        </a:rPr>
                        <a:t>Hear and discuss children’s ideas. Display </a:t>
                      </a:r>
                      <a:r>
                        <a:rPr lang="en-GB" sz="800" b="1" kern="1200" dirty="0" smtClean="0">
                          <a:solidFill>
                            <a:schemeClr val="dk1"/>
                          </a:solidFill>
                          <a:latin typeface="+mn-lt"/>
                          <a:ea typeface="+mn-ea"/>
                          <a:cs typeface="+mn-cs"/>
                        </a:rPr>
                        <a:t>MORERAPS</a:t>
                      </a:r>
                      <a:r>
                        <a:rPr lang="en-GB" sz="800" i="1" kern="1200" dirty="0" smtClean="0">
                          <a:solidFill>
                            <a:schemeClr val="dk1"/>
                          </a:solidFill>
                          <a:latin typeface="+mn-lt"/>
                          <a:ea typeface="+mn-ea"/>
                          <a:cs typeface="+mn-cs"/>
                        </a:rPr>
                        <a:t>(see resources). Which of these poetic devices does this poem use? </a:t>
                      </a:r>
                      <a:r>
                        <a:rPr lang="en-GB" sz="800" kern="1200" dirty="0" smtClean="0">
                          <a:solidFill>
                            <a:schemeClr val="dk1"/>
                          </a:solidFill>
                          <a:latin typeface="+mn-lt"/>
                          <a:ea typeface="+mn-ea"/>
                          <a:cs typeface="+mn-cs"/>
                        </a:rPr>
                        <a:t>Check children’s understanding and ask them to annotate copies of the poem to show these and other features.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poetic techniques: </a:t>
                      </a:r>
                      <a:r>
                        <a:rPr lang="en-GB" sz="800" kern="1200" dirty="0" smtClean="0">
                          <a:solidFill>
                            <a:schemeClr val="dk1"/>
                          </a:solidFill>
                          <a:latin typeface="+mn-lt"/>
                          <a:ea typeface="+mn-ea"/>
                          <a:cs typeface="+mn-cs"/>
                        </a:rPr>
                        <a:t>Metaphor</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Onomatopoeia</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Rhyme</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Emotion</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Repetition</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Alliteration</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Personification</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Simile</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They choose one of the poems and practise reading it aloud. They can refer to the </a:t>
                      </a:r>
                      <a:r>
                        <a:rPr lang="en-GB" sz="800" b="1" kern="1200" dirty="0" smtClean="0">
                          <a:solidFill>
                            <a:schemeClr val="dk1"/>
                          </a:solidFill>
                          <a:latin typeface="+mn-lt"/>
                          <a:ea typeface="+mn-ea"/>
                          <a:cs typeface="+mn-cs"/>
                        </a:rPr>
                        <a:t>Tips for Reading a Poem Aloud.</a:t>
                      </a:r>
                      <a:endParaRPr lang="en-US" sz="800" kern="1200" dirty="0" smtClean="0">
                        <a:solidFill>
                          <a:schemeClr val="dk1"/>
                        </a:solidFill>
                        <a:latin typeface="+mn-lt"/>
                        <a:ea typeface="+mn-ea"/>
                        <a:cs typeface="+mn-cs"/>
                      </a:endParaRPr>
                    </a:p>
                    <a:p>
                      <a:pPr lvl="0"/>
                      <a:r>
                        <a:rPr lang="en-GB" sz="1200" u="sng" dirty="0" smtClean="0"/>
                        <a:t>Extended </a:t>
                      </a:r>
                      <a:r>
                        <a:rPr lang="en-GB" sz="1200" u="sng" dirty="0"/>
                        <a:t>Write</a:t>
                      </a:r>
                      <a:r>
                        <a:rPr lang="en-GB" sz="1200" u="sng" dirty="0" smtClean="0"/>
                        <a:t>:</a:t>
                      </a:r>
                      <a:r>
                        <a:rPr lang="en-GB" sz="1200" u="sng" baseline="0" dirty="0" smtClean="0"/>
                        <a:t> </a:t>
                      </a:r>
                      <a:r>
                        <a:rPr lang="en-GB" sz="800" u="none" baseline="0" dirty="0" smtClean="0"/>
                        <a:t>Write own poem following the same structure as “Good Hope”</a:t>
                      </a:r>
                      <a:endParaRPr lang="en-US" sz="800" u="none"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a:t>
                      </a:r>
                      <a:endParaRPr lang="en-GB" sz="800" u="none" dirty="0"/>
                    </a:p>
                  </a:txBody>
                  <a:tcPr/>
                </a:tc>
                <a:tc>
                  <a:txBody>
                    <a:bodyPr/>
                    <a:lstStyle/>
                    <a:p>
                      <a:r>
                        <a:rPr lang="en-GB" sz="1200" u="sng" dirty="0"/>
                        <a:t>Lesson 6</a:t>
                      </a:r>
                      <a:r>
                        <a:rPr lang="en-GB" sz="1200" dirty="0"/>
                        <a:t>: </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Watch</a:t>
                      </a:r>
                      <a:r>
                        <a:rPr lang="en-US" sz="800" kern="1200" baseline="0" dirty="0" smtClean="0">
                          <a:solidFill>
                            <a:schemeClr val="dk1"/>
                          </a:solidFill>
                          <a:latin typeface="+mn-lt"/>
                          <a:ea typeface="+mn-ea"/>
                          <a:cs typeface="+mn-cs"/>
                        </a:rPr>
                        <a:t> and discuss </a:t>
                      </a:r>
                      <a:r>
                        <a:rPr lang="en-GB" sz="800" u="sng" kern="1200" dirty="0" smtClean="0">
                          <a:solidFill>
                            <a:schemeClr val="dk1"/>
                          </a:solidFill>
                          <a:latin typeface="+mn-lt"/>
                          <a:ea typeface="+mn-ea"/>
                          <a:cs typeface="+mn-cs"/>
                          <a:hlinkClick r:id="rId4"/>
                        </a:rPr>
                        <a:t>https://www.youtube.com/watch?v=8pjzv7eDE4o</a:t>
                      </a:r>
                      <a:r>
                        <a:rPr lang="en-GB" sz="800" kern="1200" dirty="0" smtClean="0">
                          <a:solidFill>
                            <a:schemeClr val="dk1"/>
                          </a:solidFill>
                          <a:latin typeface="+mn-lt"/>
                          <a:ea typeface="+mn-ea"/>
                          <a:cs typeface="+mn-cs"/>
                        </a:rPr>
                        <a:t> (from 6:59)</a:t>
                      </a:r>
                      <a:endParaRPr lang="en-US" sz="800" kern="1200" dirty="0" smtClean="0">
                        <a:solidFill>
                          <a:schemeClr val="dk1"/>
                        </a:solidFill>
                        <a:latin typeface="+mn-lt"/>
                        <a:ea typeface="+mn-ea"/>
                        <a:cs typeface="+mn-cs"/>
                      </a:endParaRPr>
                    </a:p>
                    <a:p>
                      <a:pPr lvl="0"/>
                      <a:r>
                        <a:rPr lang="en-GB" sz="800" b="1" kern="1200" dirty="0" smtClean="0">
                          <a:solidFill>
                            <a:schemeClr val="dk1"/>
                          </a:solidFill>
                          <a:latin typeface="+mn-lt"/>
                          <a:ea typeface="+mn-ea"/>
                          <a:cs typeface="+mn-cs"/>
                        </a:rPr>
                        <a:t>Read</a:t>
                      </a:r>
                      <a:r>
                        <a:rPr lang="en-GB" sz="800" b="1" kern="1200" baseline="0" dirty="0" smtClean="0">
                          <a:solidFill>
                            <a:schemeClr val="dk1"/>
                          </a:solidFill>
                          <a:latin typeface="+mn-lt"/>
                          <a:ea typeface="+mn-ea"/>
                          <a:cs typeface="+mn-cs"/>
                        </a:rPr>
                        <a:t> and discuss </a:t>
                      </a:r>
                      <a:r>
                        <a:rPr lang="en-GB" sz="800" b="1" kern="1200" dirty="0" smtClean="0">
                          <a:solidFill>
                            <a:schemeClr val="dk1"/>
                          </a:solidFill>
                          <a:latin typeface="+mn-lt"/>
                          <a:ea typeface="+mn-ea"/>
                          <a:cs typeface="+mn-cs"/>
                        </a:rPr>
                        <a:t>Building Bridges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Encourage children to speculate about the meaning of the poem, using phrases like: ‘I think Deanna means…’ ‘Maybe she was trying to say…’</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look at the first letter of each of the lines of the poem. </a:t>
                      </a:r>
                      <a:r>
                        <a:rPr lang="en-GB" sz="800" i="1" kern="1200" dirty="0" smtClean="0">
                          <a:solidFill>
                            <a:schemeClr val="dk1"/>
                          </a:solidFill>
                          <a:latin typeface="+mn-lt"/>
                          <a:ea typeface="+mn-ea"/>
                          <a:cs typeface="+mn-cs"/>
                        </a:rPr>
                        <a:t>What is spelt out? What is this type of poem called? (An acrostic).</a:t>
                      </a:r>
                      <a:r>
                        <a:rPr lang="en-GB" sz="800" kern="1200" dirty="0" smtClean="0">
                          <a:solidFill>
                            <a:schemeClr val="dk1"/>
                          </a:solidFill>
                          <a:latin typeface="+mn-lt"/>
                          <a:ea typeface="+mn-ea"/>
                          <a:cs typeface="+mn-cs"/>
                        </a:rPr>
                        <a:t> Notice together how the lines in this poem break in unusual places in order to make the acrostic pattern.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all word classes and find identify in the poems</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They read their poem to a partner, then practise reading it aloud. Perform to class – </a:t>
                      </a:r>
                      <a:r>
                        <a:rPr lang="en-GB" sz="800" kern="1200" dirty="0" err="1" smtClean="0">
                          <a:solidFill>
                            <a:schemeClr val="dk1"/>
                          </a:solidFill>
                          <a:latin typeface="+mn-lt"/>
                          <a:ea typeface="+mn-ea"/>
                          <a:cs typeface="+mn-cs"/>
                        </a:rPr>
                        <a:t>Oracy</a:t>
                      </a:r>
                      <a:r>
                        <a:rPr lang="en-GB" sz="800" kern="1200" dirty="0" smtClean="0">
                          <a:solidFill>
                            <a:schemeClr val="dk1"/>
                          </a:solidFill>
                          <a:latin typeface="+mn-lt"/>
                          <a:ea typeface="+mn-ea"/>
                          <a:cs typeface="+mn-cs"/>
                        </a:rPr>
                        <a:t> assessment opportunity</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Extended </a:t>
                      </a:r>
                      <a:r>
                        <a:rPr lang="en-GB" sz="1200" u="sng" dirty="0"/>
                        <a:t>Write</a:t>
                      </a:r>
                      <a:r>
                        <a:rPr lang="en-GB" sz="1200" u="sng" dirty="0" smtClean="0"/>
                        <a:t>: </a:t>
                      </a:r>
                      <a:r>
                        <a:rPr lang="en-GB" sz="800" kern="1200" dirty="0" smtClean="0">
                          <a:solidFill>
                            <a:schemeClr val="dk1"/>
                          </a:solidFill>
                          <a:latin typeface="+mn-lt"/>
                          <a:ea typeface="+mn-ea"/>
                          <a:cs typeface="+mn-cs"/>
                        </a:rPr>
                        <a:t>Children follow the </a:t>
                      </a:r>
                      <a:r>
                        <a:rPr lang="en-GB" sz="800" b="1" kern="1200" dirty="0" smtClean="0">
                          <a:solidFill>
                            <a:schemeClr val="dk1"/>
                          </a:solidFill>
                          <a:latin typeface="+mn-lt"/>
                          <a:ea typeface="+mn-ea"/>
                          <a:cs typeface="+mn-cs"/>
                        </a:rPr>
                        <a:t>Writing Brief </a:t>
                      </a:r>
                      <a:r>
                        <a:rPr lang="en-GB" sz="800" kern="1200" dirty="0" smtClean="0">
                          <a:solidFill>
                            <a:schemeClr val="dk1"/>
                          </a:solidFill>
                          <a:latin typeface="+mn-lt"/>
                          <a:ea typeface="+mn-ea"/>
                          <a:cs typeface="+mn-cs"/>
                        </a:rPr>
                        <a:t>to write an acrostic poem about racism.</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800" kern="1200" dirty="0" smtClean="0">
                          <a:solidFill>
                            <a:schemeClr val="dk1"/>
                          </a:solidFill>
                          <a:latin typeface="+mn-lt"/>
                          <a:ea typeface="+mn-ea"/>
                          <a:cs typeface="+mn-cs"/>
                        </a:rPr>
                        <a:t>colliding  potential  diversity</a:t>
                      </a:r>
                      <a:r>
                        <a:rPr lang="en-GB" sz="800" kern="1200" baseline="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i</a:t>
                      </a:r>
                      <a:r>
                        <a:rPr lang="en-GB" sz="800" kern="1200" dirty="0" smtClean="0">
                          <a:solidFill>
                            <a:schemeClr val="dk1"/>
                          </a:solidFill>
                          <a:latin typeface="+mn-lt"/>
                          <a:ea typeface="+mn-ea"/>
                          <a:cs typeface="+mn-cs"/>
                        </a:rPr>
                        <a:t>nclusivity  unifying  </a:t>
                      </a:r>
                      <a:r>
                        <a:rPr lang="en-GB" sz="800" b="1" kern="1200" dirty="0" smtClean="0">
                          <a:solidFill>
                            <a:schemeClr val="dk1"/>
                          </a:solidFill>
                          <a:latin typeface="+mn-lt"/>
                          <a:ea typeface="+mn-ea"/>
                          <a:cs typeface="+mn-cs"/>
                        </a:rPr>
                        <a:t>g</a:t>
                      </a:r>
                      <a:r>
                        <a:rPr lang="en-GB" sz="800" kern="1200" dirty="0" smtClean="0">
                          <a:solidFill>
                            <a:schemeClr val="dk1"/>
                          </a:solidFill>
                          <a:latin typeface="+mn-lt"/>
                          <a:ea typeface="+mn-ea"/>
                          <a:cs typeface="+mn-cs"/>
                        </a:rPr>
                        <a:t>enerosity  collaboration    galaxies</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courageous</a:t>
                      </a:r>
                      <a:endParaRPr lang="en-GB" sz="8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3276</TotalTime>
  <Words>7779</Words>
  <Application>Microsoft Office PowerPoint</Application>
  <PresentationFormat>On-screen Show (4:3)</PresentationFormat>
  <Paragraphs>538</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242</cp:revision>
  <dcterms:created xsi:type="dcterms:W3CDTF">2018-01-30T15:51:49Z</dcterms:created>
  <dcterms:modified xsi:type="dcterms:W3CDTF">2021-06-30T09:04:05Z</dcterms:modified>
</cp:coreProperties>
</file>