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1"/>
  </p:sldMasterIdLst>
  <p:notesMasterIdLst>
    <p:notesMasterId r:id="rId19"/>
  </p:notesMasterIdLst>
  <p:sldIdLst>
    <p:sldId id="256" r:id="rId2"/>
    <p:sldId id="259" r:id="rId3"/>
    <p:sldId id="272" r:id="rId4"/>
    <p:sldId id="261" r:id="rId5"/>
    <p:sldId id="271" r:id="rId6"/>
    <p:sldId id="260" r:id="rId7"/>
    <p:sldId id="262" r:id="rId8"/>
    <p:sldId id="264" r:id="rId9"/>
    <p:sldId id="266" r:id="rId10"/>
    <p:sldId id="265" r:id="rId11"/>
    <p:sldId id="274" r:id="rId12"/>
    <p:sldId id="268" r:id="rId13"/>
    <p:sldId id="269" r:id="rId14"/>
    <p:sldId id="270" r:id="rId15"/>
    <p:sldId id="278" r:id="rId16"/>
    <p:sldId id="267" r:id="rId17"/>
    <p:sldId id="277"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C93C8"/>
    <a:srgbClr val="599FC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030"/>
    <p:restoredTop sz="98111"/>
  </p:normalViewPr>
  <p:slideViewPr>
    <p:cSldViewPr snapToGrid="0" snapToObjects="1">
      <p:cViewPr varScale="1">
        <p:scale>
          <a:sx n="71" d="100"/>
          <a:sy n="71" d="100"/>
        </p:scale>
        <p:origin x="942" y="7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C95BB46-BAA4-044B-81B0-23F6C22FAB16}" type="datetimeFigureOut">
              <a:rPr lang="en-US" smtClean="0"/>
              <a:pPr/>
              <a:t>9/2/2026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138A808-E505-694D-8DDB-27FC6B82F7C7}" type="slidenum">
              <a:rPr lang="en-US" smtClean="0"/>
              <a:pPr/>
              <a:t>‹#›</a:t>
            </a:fld>
            <a:endParaRPr lang="en-US"/>
          </a:p>
        </p:txBody>
      </p:sp>
    </p:spTree>
    <p:extLst>
      <p:ext uri="{BB962C8B-B14F-4D97-AF65-F5344CB8AC3E}">
        <p14:creationId xmlns:p14="http://schemas.microsoft.com/office/powerpoint/2010/main" val="42120765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2.emf"/><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3.emf"/></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2.emf"/><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3.emf"/></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2.emf"/><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3.emf"/></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2.emf"/><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3.emf"/></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2.emf"/><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3.emf"/></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2.emf"/><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3.emf"/></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2.emf"/><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3.emf"/></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2.emf"/><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3.emf"/></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2.emf"/><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3.emf"/></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2.emf"/><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3.emf"/></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2.emf"/><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3.emf"/></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solidFill>
          <a:srgbClr val="1C93C8"/>
        </a:solidFill>
        <a:effectLst/>
      </p:bgPr>
    </p:bg>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E0C060BE-1C5E-994F-9E9B-67AFC719FFB4}"/>
              </a:ext>
            </a:extLst>
          </p:cNvPr>
          <p:cNvPicPr>
            <a:picLocks noChangeAspect="1"/>
          </p:cNvPicPr>
          <p:nvPr userDrawn="1"/>
        </p:nvPicPr>
        <p:blipFill>
          <a:blip r:embed="rId2"/>
          <a:stretch>
            <a:fillRect/>
          </a:stretch>
        </p:blipFill>
        <p:spPr>
          <a:xfrm>
            <a:off x="0" y="5824478"/>
            <a:ext cx="12192000" cy="1033522"/>
          </a:xfrm>
          <a:prstGeom prst="rect">
            <a:avLst/>
          </a:prstGeom>
        </p:spPr>
      </p:pic>
      <p:pic>
        <p:nvPicPr>
          <p:cNvPr id="18" name="Picture 17">
            <a:extLst>
              <a:ext uri="{FF2B5EF4-FFF2-40B4-BE49-F238E27FC236}">
                <a16:creationId xmlns:a16="http://schemas.microsoft.com/office/drawing/2014/main" id="{C6EC51B7-45FC-A840-AF66-65B08C3D0ED1}"/>
              </a:ext>
            </a:extLst>
          </p:cNvPr>
          <p:cNvPicPr>
            <a:picLocks noChangeAspect="1"/>
          </p:cNvPicPr>
          <p:nvPr userDrawn="1"/>
        </p:nvPicPr>
        <p:blipFill>
          <a:blip r:embed="rId3"/>
          <a:stretch>
            <a:fillRect/>
          </a:stretch>
        </p:blipFill>
        <p:spPr>
          <a:xfrm>
            <a:off x="9323883" y="3843491"/>
            <a:ext cx="2971356" cy="2222667"/>
          </a:xfrm>
          <a:prstGeom prst="rect">
            <a:avLst/>
          </a:prstGeom>
        </p:spPr>
      </p:pic>
      <p:pic>
        <p:nvPicPr>
          <p:cNvPr id="19" name="Picture 18">
            <a:extLst>
              <a:ext uri="{FF2B5EF4-FFF2-40B4-BE49-F238E27FC236}">
                <a16:creationId xmlns:a16="http://schemas.microsoft.com/office/drawing/2014/main" id="{D378AAA8-8389-B540-8643-DD776C71AF01}"/>
              </a:ext>
            </a:extLst>
          </p:cNvPr>
          <p:cNvPicPr>
            <a:picLocks noChangeAspect="1"/>
          </p:cNvPicPr>
          <p:nvPr userDrawn="1"/>
        </p:nvPicPr>
        <p:blipFill>
          <a:blip r:embed="rId4"/>
          <a:stretch>
            <a:fillRect/>
          </a:stretch>
        </p:blipFill>
        <p:spPr>
          <a:xfrm>
            <a:off x="3877038" y="6219825"/>
            <a:ext cx="4437924" cy="340344"/>
          </a:xfrm>
          <a:prstGeom prst="rect">
            <a:avLst/>
          </a:prstGeom>
        </p:spPr>
      </p:pic>
      <p:sp>
        <p:nvSpPr>
          <p:cNvPr id="3" name="Subtitle 2">
            <a:extLst>
              <a:ext uri="{FF2B5EF4-FFF2-40B4-BE49-F238E27FC236}">
                <a16:creationId xmlns:a16="http://schemas.microsoft.com/office/drawing/2014/main" id="{2F844BEB-3808-254F-9FB6-B5860CABC125}"/>
              </a:ext>
            </a:extLst>
          </p:cNvPr>
          <p:cNvSpPr>
            <a:spLocks noGrp="1"/>
          </p:cNvSpPr>
          <p:nvPr>
            <p:ph type="subTitle" idx="1"/>
          </p:nvPr>
        </p:nvSpPr>
        <p:spPr>
          <a:xfrm>
            <a:off x="1524000" y="4852959"/>
            <a:ext cx="9144000" cy="643379"/>
          </a:xfrm>
        </p:spPr>
        <p:txBody>
          <a:bodyPr/>
          <a:lstStyle>
            <a:lvl1pPr marL="0" indent="0" algn="ctr">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C1E98BC5-FA3D-AA43-8192-E98BC173C8AD}"/>
              </a:ext>
            </a:extLst>
          </p:cNvPr>
          <p:cNvSpPr>
            <a:spLocks noGrp="1"/>
          </p:cNvSpPr>
          <p:nvPr>
            <p:ph type="dt" sz="half" idx="10"/>
          </p:nvPr>
        </p:nvSpPr>
        <p:spPr>
          <a:xfrm>
            <a:off x="838200" y="6356350"/>
            <a:ext cx="2743200" cy="365125"/>
          </a:xfrm>
          <a:prstGeom prst="rect">
            <a:avLst/>
          </a:prstGeom>
        </p:spPr>
        <p:txBody>
          <a:bodyPr/>
          <a:lstStyle/>
          <a:p>
            <a:fld id="{A6EBB62E-B86E-1B49-8A5F-456A73BC5252}" type="datetime2">
              <a:rPr lang="en-GB" smtClean="0"/>
              <a:pPr/>
              <a:t>Wednesday, 02 September 2026</a:t>
            </a:fld>
            <a:endParaRPr lang="en-US" dirty="0"/>
          </a:p>
        </p:txBody>
      </p:sp>
      <p:sp>
        <p:nvSpPr>
          <p:cNvPr id="5" name="Footer Placeholder 4">
            <a:extLst>
              <a:ext uri="{FF2B5EF4-FFF2-40B4-BE49-F238E27FC236}">
                <a16:creationId xmlns:a16="http://schemas.microsoft.com/office/drawing/2014/main" id="{7441CBE6-71D3-664F-9CD5-3AD6E101ADE9}"/>
              </a:ext>
            </a:extLst>
          </p:cNvPr>
          <p:cNvSpPr>
            <a:spLocks noGrp="1"/>
          </p:cNvSpPr>
          <p:nvPr>
            <p:ph type="ftr" sz="quarter" idx="11"/>
          </p:nvPr>
        </p:nvSpPr>
        <p:spPr>
          <a:xfrm>
            <a:off x="4038600" y="6356350"/>
            <a:ext cx="4114800" cy="365125"/>
          </a:xfrm>
          <a:prstGeom prst="rect">
            <a:avLst/>
          </a:prstGeom>
        </p:spPr>
        <p:txBody>
          <a:bodyPr/>
          <a:lstStyle/>
          <a:p>
            <a:r>
              <a:rPr lang="en-US"/>
              <a:t>www.mellingprimaryschool.co.uk</a:t>
            </a:r>
            <a:endParaRPr lang="en-US" dirty="0"/>
          </a:p>
        </p:txBody>
      </p:sp>
      <p:sp>
        <p:nvSpPr>
          <p:cNvPr id="6" name="Slide Number Placeholder 5">
            <a:extLst>
              <a:ext uri="{FF2B5EF4-FFF2-40B4-BE49-F238E27FC236}">
                <a16:creationId xmlns:a16="http://schemas.microsoft.com/office/drawing/2014/main" id="{3FE985AF-4B6A-B243-A4CE-9940560B86C1}"/>
              </a:ext>
            </a:extLst>
          </p:cNvPr>
          <p:cNvSpPr>
            <a:spLocks noGrp="1"/>
          </p:cNvSpPr>
          <p:nvPr>
            <p:ph type="sldNum" sz="quarter" idx="12"/>
          </p:nvPr>
        </p:nvSpPr>
        <p:spPr>
          <a:xfrm>
            <a:off x="8610600" y="6356350"/>
            <a:ext cx="2743200" cy="365125"/>
          </a:xfrm>
          <a:prstGeom prst="rect">
            <a:avLst/>
          </a:prstGeom>
        </p:spPr>
        <p:txBody>
          <a:bodyPr/>
          <a:lstStyle/>
          <a:p>
            <a:fld id="{E7AE6736-7996-1043-9B05-951A0EE68EA2}" type="slidenum">
              <a:rPr lang="en-US" smtClean="0"/>
              <a:pPr/>
              <a:t>‹#›</a:t>
            </a:fld>
            <a:endParaRPr lang="en-US"/>
          </a:p>
        </p:txBody>
      </p:sp>
      <p:sp>
        <p:nvSpPr>
          <p:cNvPr id="14" name="TextBox 13">
            <a:extLst>
              <a:ext uri="{FF2B5EF4-FFF2-40B4-BE49-F238E27FC236}">
                <a16:creationId xmlns:a16="http://schemas.microsoft.com/office/drawing/2014/main" id="{32300A26-93C3-8E40-876A-EE4CC13CDF6C}"/>
              </a:ext>
            </a:extLst>
          </p:cNvPr>
          <p:cNvSpPr txBox="1"/>
          <p:nvPr userDrawn="1"/>
        </p:nvSpPr>
        <p:spPr>
          <a:xfrm>
            <a:off x="0" y="3407290"/>
            <a:ext cx="12192000" cy="1015663"/>
          </a:xfrm>
          <a:prstGeom prst="rect">
            <a:avLst/>
          </a:prstGeom>
          <a:noFill/>
        </p:spPr>
        <p:txBody>
          <a:bodyPr wrap="square" rtlCol="0">
            <a:spAutoFit/>
          </a:bodyPr>
          <a:lstStyle/>
          <a:p>
            <a:pPr algn="ctr"/>
            <a:r>
              <a:rPr lang="en-US" sz="6000" b="1" i="0" dirty="0">
                <a:solidFill>
                  <a:schemeClr val="bg1"/>
                </a:solidFill>
                <a:latin typeface="Calibri" panose="020F0502020204030204" pitchFamily="34" charset="0"/>
                <a:cs typeface="Calibri" panose="020F0502020204030204" pitchFamily="34" charset="0"/>
              </a:rPr>
              <a:t>Melling Primary School</a:t>
            </a:r>
          </a:p>
        </p:txBody>
      </p:sp>
      <p:pic>
        <p:nvPicPr>
          <p:cNvPr id="16" name="Picture 15">
            <a:extLst>
              <a:ext uri="{FF2B5EF4-FFF2-40B4-BE49-F238E27FC236}">
                <a16:creationId xmlns:a16="http://schemas.microsoft.com/office/drawing/2014/main" id="{95146D58-04B6-9547-8AE8-D28962E60D12}"/>
              </a:ext>
            </a:extLst>
          </p:cNvPr>
          <p:cNvPicPr>
            <a:picLocks noChangeAspect="1"/>
          </p:cNvPicPr>
          <p:nvPr userDrawn="1"/>
        </p:nvPicPr>
        <p:blipFill>
          <a:blip r:embed="rId5"/>
          <a:stretch>
            <a:fillRect/>
          </a:stretch>
        </p:blipFill>
        <p:spPr>
          <a:xfrm>
            <a:off x="4849942" y="684781"/>
            <a:ext cx="2492115" cy="2492115"/>
          </a:xfrm>
          <a:prstGeom prst="rect">
            <a:avLst/>
          </a:prstGeom>
        </p:spPr>
      </p:pic>
    </p:spTree>
    <p:extLst>
      <p:ext uri="{BB962C8B-B14F-4D97-AF65-F5344CB8AC3E}">
        <p14:creationId xmlns:p14="http://schemas.microsoft.com/office/powerpoint/2010/main" val="14582083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55767231-D20C-C24A-97C5-33D005D1627D}"/>
              </a:ext>
            </a:extLst>
          </p:cNvPr>
          <p:cNvPicPr>
            <a:picLocks noChangeAspect="1"/>
          </p:cNvPicPr>
          <p:nvPr userDrawn="1"/>
        </p:nvPicPr>
        <p:blipFill>
          <a:blip r:embed="rId2"/>
          <a:stretch>
            <a:fillRect/>
          </a:stretch>
        </p:blipFill>
        <p:spPr>
          <a:xfrm>
            <a:off x="0" y="6161930"/>
            <a:ext cx="12192000" cy="741040"/>
          </a:xfrm>
          <a:prstGeom prst="rect">
            <a:avLst/>
          </a:prstGeom>
        </p:spPr>
      </p:pic>
      <p:pic>
        <p:nvPicPr>
          <p:cNvPr id="9" name="Picture 8">
            <a:extLst>
              <a:ext uri="{FF2B5EF4-FFF2-40B4-BE49-F238E27FC236}">
                <a16:creationId xmlns:a16="http://schemas.microsoft.com/office/drawing/2014/main" id="{551A13C0-E84C-2447-AF5C-C97D2A450805}"/>
              </a:ext>
            </a:extLst>
          </p:cNvPr>
          <p:cNvPicPr>
            <a:picLocks noChangeAspect="1"/>
          </p:cNvPicPr>
          <p:nvPr userDrawn="1"/>
        </p:nvPicPr>
        <p:blipFill>
          <a:blip r:embed="rId3"/>
          <a:stretch>
            <a:fillRect/>
          </a:stretch>
        </p:blipFill>
        <p:spPr>
          <a:xfrm>
            <a:off x="10042791" y="4605294"/>
            <a:ext cx="2252447" cy="1684901"/>
          </a:xfrm>
          <a:prstGeom prst="rect">
            <a:avLst/>
          </a:prstGeom>
        </p:spPr>
      </p:pic>
      <p:pic>
        <p:nvPicPr>
          <p:cNvPr id="10" name="Picture 9">
            <a:extLst>
              <a:ext uri="{FF2B5EF4-FFF2-40B4-BE49-F238E27FC236}">
                <a16:creationId xmlns:a16="http://schemas.microsoft.com/office/drawing/2014/main" id="{054640E0-503D-7B44-A3B9-0FDB5481CF18}"/>
              </a:ext>
            </a:extLst>
          </p:cNvPr>
          <p:cNvPicPr>
            <a:picLocks noChangeAspect="1"/>
          </p:cNvPicPr>
          <p:nvPr userDrawn="1"/>
        </p:nvPicPr>
        <p:blipFill>
          <a:blip r:embed="rId4"/>
          <a:stretch>
            <a:fillRect/>
          </a:stretch>
        </p:blipFill>
        <p:spPr>
          <a:xfrm>
            <a:off x="4724400" y="6149666"/>
            <a:ext cx="2743200" cy="210376"/>
          </a:xfrm>
          <a:prstGeom prst="rect">
            <a:avLst/>
          </a:prstGeom>
        </p:spPr>
      </p:pic>
      <p:sp>
        <p:nvSpPr>
          <p:cNvPr id="2" name="Title 1">
            <a:extLst>
              <a:ext uri="{FF2B5EF4-FFF2-40B4-BE49-F238E27FC236}">
                <a16:creationId xmlns:a16="http://schemas.microsoft.com/office/drawing/2014/main" id="{914FF968-678B-684C-B585-5047D26F1B8B}"/>
              </a:ext>
            </a:extLst>
          </p:cNvPr>
          <p:cNvSpPr>
            <a:spLocks noGrp="1"/>
          </p:cNvSpPr>
          <p:nvPr>
            <p:ph type="title"/>
          </p:nvPr>
        </p:nvSpPr>
        <p:spPr>
          <a:xfrm>
            <a:off x="2353456" y="365125"/>
            <a:ext cx="9000344" cy="1325563"/>
          </a:xfrm>
          <a:prstGeom prst="rect">
            <a:avLst/>
          </a:prstGeom>
        </p:spPr>
        <p:txBody>
          <a:bodyPr anchor="ct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851D3ED6-514C-0942-95C3-1535CBFA068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6CDFCCC-9C05-124C-8534-C3A3FECA074A}"/>
              </a:ext>
            </a:extLst>
          </p:cNvPr>
          <p:cNvSpPr>
            <a:spLocks noGrp="1"/>
          </p:cNvSpPr>
          <p:nvPr>
            <p:ph type="dt" sz="half" idx="10"/>
          </p:nvPr>
        </p:nvSpPr>
        <p:spPr>
          <a:xfrm>
            <a:off x="838200" y="6356350"/>
            <a:ext cx="2743200" cy="365125"/>
          </a:xfrm>
          <a:prstGeom prst="rect">
            <a:avLst/>
          </a:prstGeom>
        </p:spPr>
        <p:txBody>
          <a:bodyPr/>
          <a:lstStyle/>
          <a:p>
            <a:fld id="{CF1BEBC8-EB54-AB45-8E7B-C02B8F7E8AF9}" type="datetime2">
              <a:rPr lang="en-GB" smtClean="0"/>
              <a:pPr/>
              <a:t>Wednesday, 02 September 2026</a:t>
            </a:fld>
            <a:endParaRPr lang="en-US"/>
          </a:p>
        </p:txBody>
      </p:sp>
      <p:sp>
        <p:nvSpPr>
          <p:cNvPr id="5" name="Footer Placeholder 4">
            <a:extLst>
              <a:ext uri="{FF2B5EF4-FFF2-40B4-BE49-F238E27FC236}">
                <a16:creationId xmlns:a16="http://schemas.microsoft.com/office/drawing/2014/main" id="{CC9382F2-CFD0-4046-A743-B20FBB2304C2}"/>
              </a:ext>
            </a:extLst>
          </p:cNvPr>
          <p:cNvSpPr>
            <a:spLocks noGrp="1"/>
          </p:cNvSpPr>
          <p:nvPr>
            <p:ph type="ftr" sz="quarter" idx="11"/>
          </p:nvPr>
        </p:nvSpPr>
        <p:spPr>
          <a:xfrm>
            <a:off x="4038600" y="6356350"/>
            <a:ext cx="4114800" cy="365125"/>
          </a:xfrm>
          <a:prstGeom prst="rect">
            <a:avLst/>
          </a:prstGeom>
        </p:spPr>
        <p:txBody>
          <a:bodyPr/>
          <a:lstStyle/>
          <a:p>
            <a:r>
              <a:rPr lang="en-US"/>
              <a:t>www.mellingprimaryschool.co.uk</a:t>
            </a:r>
          </a:p>
        </p:txBody>
      </p:sp>
      <p:sp>
        <p:nvSpPr>
          <p:cNvPr id="6" name="Slide Number Placeholder 5">
            <a:extLst>
              <a:ext uri="{FF2B5EF4-FFF2-40B4-BE49-F238E27FC236}">
                <a16:creationId xmlns:a16="http://schemas.microsoft.com/office/drawing/2014/main" id="{1F3AB5F3-00CC-BC4A-99EF-48317F86AB18}"/>
              </a:ext>
            </a:extLst>
          </p:cNvPr>
          <p:cNvSpPr>
            <a:spLocks noGrp="1"/>
          </p:cNvSpPr>
          <p:nvPr>
            <p:ph type="sldNum" sz="quarter" idx="12"/>
          </p:nvPr>
        </p:nvSpPr>
        <p:spPr>
          <a:xfrm>
            <a:off x="8610600" y="6356350"/>
            <a:ext cx="2743200" cy="365125"/>
          </a:xfrm>
          <a:prstGeom prst="rect">
            <a:avLst/>
          </a:prstGeom>
        </p:spPr>
        <p:txBody>
          <a:bodyPr/>
          <a:lstStyle/>
          <a:p>
            <a:fld id="{E7AE6736-7996-1043-9B05-951A0EE68EA2}" type="slidenum">
              <a:rPr lang="en-US" smtClean="0"/>
              <a:pPr/>
              <a:t>‹#›</a:t>
            </a:fld>
            <a:endParaRPr lang="en-US"/>
          </a:p>
        </p:txBody>
      </p:sp>
      <p:pic>
        <p:nvPicPr>
          <p:cNvPr id="7" name="Picture 6">
            <a:extLst>
              <a:ext uri="{FF2B5EF4-FFF2-40B4-BE49-F238E27FC236}">
                <a16:creationId xmlns:a16="http://schemas.microsoft.com/office/drawing/2014/main" id="{52C73546-50C2-BC47-A7D2-B0FC80E51DB7}"/>
              </a:ext>
            </a:extLst>
          </p:cNvPr>
          <p:cNvPicPr>
            <a:picLocks noChangeAspect="1"/>
          </p:cNvPicPr>
          <p:nvPr userDrawn="1"/>
        </p:nvPicPr>
        <p:blipFill>
          <a:blip r:embed="rId5"/>
          <a:stretch>
            <a:fillRect/>
          </a:stretch>
        </p:blipFill>
        <p:spPr>
          <a:xfrm>
            <a:off x="838200" y="365125"/>
            <a:ext cx="1314763" cy="1314763"/>
          </a:xfrm>
          <a:prstGeom prst="rect">
            <a:avLst/>
          </a:prstGeom>
        </p:spPr>
      </p:pic>
    </p:spTree>
    <p:extLst>
      <p:ext uri="{BB962C8B-B14F-4D97-AF65-F5344CB8AC3E}">
        <p14:creationId xmlns:p14="http://schemas.microsoft.com/office/powerpoint/2010/main" val="37076498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7D79DA54-23E4-4E44-9752-B97DB046D08D}"/>
              </a:ext>
            </a:extLst>
          </p:cNvPr>
          <p:cNvPicPr>
            <a:picLocks noChangeAspect="1"/>
          </p:cNvPicPr>
          <p:nvPr userDrawn="1"/>
        </p:nvPicPr>
        <p:blipFill>
          <a:blip r:embed="rId2"/>
          <a:stretch>
            <a:fillRect/>
          </a:stretch>
        </p:blipFill>
        <p:spPr>
          <a:xfrm>
            <a:off x="0" y="6161930"/>
            <a:ext cx="12192000" cy="741040"/>
          </a:xfrm>
          <a:prstGeom prst="rect">
            <a:avLst/>
          </a:prstGeom>
        </p:spPr>
      </p:pic>
      <p:pic>
        <p:nvPicPr>
          <p:cNvPr id="9" name="Picture 8">
            <a:extLst>
              <a:ext uri="{FF2B5EF4-FFF2-40B4-BE49-F238E27FC236}">
                <a16:creationId xmlns:a16="http://schemas.microsoft.com/office/drawing/2014/main" id="{0DD9A24F-5A24-564F-B758-32519B3D4A15}"/>
              </a:ext>
            </a:extLst>
          </p:cNvPr>
          <p:cNvPicPr>
            <a:picLocks noChangeAspect="1"/>
          </p:cNvPicPr>
          <p:nvPr userDrawn="1"/>
        </p:nvPicPr>
        <p:blipFill>
          <a:blip r:embed="rId3"/>
          <a:stretch>
            <a:fillRect/>
          </a:stretch>
        </p:blipFill>
        <p:spPr>
          <a:xfrm>
            <a:off x="10042791" y="4605294"/>
            <a:ext cx="2252447" cy="1684901"/>
          </a:xfrm>
          <a:prstGeom prst="rect">
            <a:avLst/>
          </a:prstGeom>
        </p:spPr>
      </p:pic>
      <p:pic>
        <p:nvPicPr>
          <p:cNvPr id="10" name="Picture 9">
            <a:extLst>
              <a:ext uri="{FF2B5EF4-FFF2-40B4-BE49-F238E27FC236}">
                <a16:creationId xmlns:a16="http://schemas.microsoft.com/office/drawing/2014/main" id="{009B48AD-D9A0-3A45-A98A-E25D177E3EA8}"/>
              </a:ext>
            </a:extLst>
          </p:cNvPr>
          <p:cNvPicPr>
            <a:picLocks noChangeAspect="1"/>
          </p:cNvPicPr>
          <p:nvPr userDrawn="1"/>
        </p:nvPicPr>
        <p:blipFill>
          <a:blip r:embed="rId4"/>
          <a:stretch>
            <a:fillRect/>
          </a:stretch>
        </p:blipFill>
        <p:spPr>
          <a:xfrm>
            <a:off x="4724400" y="6149666"/>
            <a:ext cx="2743200" cy="210376"/>
          </a:xfrm>
          <a:prstGeom prst="rect">
            <a:avLst/>
          </a:prstGeom>
        </p:spPr>
      </p:pic>
      <p:sp>
        <p:nvSpPr>
          <p:cNvPr id="2" name="Title 1">
            <a:extLst>
              <a:ext uri="{FF2B5EF4-FFF2-40B4-BE49-F238E27FC236}">
                <a16:creationId xmlns:a16="http://schemas.microsoft.com/office/drawing/2014/main" id="{0801261E-D54D-F749-8D51-876440DC0728}"/>
              </a:ext>
            </a:extLst>
          </p:cNvPr>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4206FC4A-EE52-DC47-AFBD-196CDA4BE78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B80B7EC-2D55-D642-BBB5-75759E6A43D7}"/>
              </a:ext>
            </a:extLst>
          </p:cNvPr>
          <p:cNvSpPr>
            <a:spLocks noGrp="1"/>
          </p:cNvSpPr>
          <p:nvPr>
            <p:ph type="dt" sz="half" idx="10"/>
          </p:nvPr>
        </p:nvSpPr>
        <p:spPr>
          <a:xfrm>
            <a:off x="838200" y="6356350"/>
            <a:ext cx="2743200" cy="365125"/>
          </a:xfrm>
          <a:prstGeom prst="rect">
            <a:avLst/>
          </a:prstGeom>
        </p:spPr>
        <p:txBody>
          <a:bodyPr/>
          <a:lstStyle/>
          <a:p>
            <a:fld id="{FFA34730-C357-2C4A-8814-1C1AB2E0C316}" type="datetime2">
              <a:rPr lang="en-GB" smtClean="0"/>
              <a:pPr/>
              <a:t>Wednesday, 02 September 2026</a:t>
            </a:fld>
            <a:endParaRPr lang="en-US"/>
          </a:p>
        </p:txBody>
      </p:sp>
      <p:sp>
        <p:nvSpPr>
          <p:cNvPr id="5" name="Footer Placeholder 4">
            <a:extLst>
              <a:ext uri="{FF2B5EF4-FFF2-40B4-BE49-F238E27FC236}">
                <a16:creationId xmlns:a16="http://schemas.microsoft.com/office/drawing/2014/main" id="{6E25351A-CB90-E048-B13A-2F1144D4B835}"/>
              </a:ext>
            </a:extLst>
          </p:cNvPr>
          <p:cNvSpPr>
            <a:spLocks noGrp="1"/>
          </p:cNvSpPr>
          <p:nvPr>
            <p:ph type="ftr" sz="quarter" idx="11"/>
          </p:nvPr>
        </p:nvSpPr>
        <p:spPr>
          <a:xfrm>
            <a:off x="4038600" y="6356350"/>
            <a:ext cx="4114800" cy="365125"/>
          </a:xfrm>
          <a:prstGeom prst="rect">
            <a:avLst/>
          </a:prstGeom>
        </p:spPr>
        <p:txBody>
          <a:bodyPr/>
          <a:lstStyle/>
          <a:p>
            <a:r>
              <a:rPr lang="en-US"/>
              <a:t>www.mellingprimaryschool.co.uk</a:t>
            </a:r>
          </a:p>
        </p:txBody>
      </p:sp>
      <p:sp>
        <p:nvSpPr>
          <p:cNvPr id="6" name="Slide Number Placeholder 5">
            <a:extLst>
              <a:ext uri="{FF2B5EF4-FFF2-40B4-BE49-F238E27FC236}">
                <a16:creationId xmlns:a16="http://schemas.microsoft.com/office/drawing/2014/main" id="{09E54082-FFF6-854F-A5FC-396644E5C495}"/>
              </a:ext>
            </a:extLst>
          </p:cNvPr>
          <p:cNvSpPr>
            <a:spLocks noGrp="1"/>
          </p:cNvSpPr>
          <p:nvPr>
            <p:ph type="sldNum" sz="quarter" idx="12"/>
          </p:nvPr>
        </p:nvSpPr>
        <p:spPr>
          <a:xfrm>
            <a:off x="8610600" y="6356350"/>
            <a:ext cx="2743200" cy="365125"/>
          </a:xfrm>
          <a:prstGeom prst="rect">
            <a:avLst/>
          </a:prstGeom>
        </p:spPr>
        <p:txBody>
          <a:bodyPr/>
          <a:lstStyle/>
          <a:p>
            <a:fld id="{E7AE6736-7996-1043-9B05-951A0EE68EA2}" type="slidenum">
              <a:rPr lang="en-US" smtClean="0"/>
              <a:pPr/>
              <a:t>‹#›</a:t>
            </a:fld>
            <a:endParaRPr lang="en-US"/>
          </a:p>
        </p:txBody>
      </p:sp>
      <p:pic>
        <p:nvPicPr>
          <p:cNvPr id="7" name="Picture 6">
            <a:extLst>
              <a:ext uri="{FF2B5EF4-FFF2-40B4-BE49-F238E27FC236}">
                <a16:creationId xmlns:a16="http://schemas.microsoft.com/office/drawing/2014/main" id="{31797945-7C27-D446-A74B-5DB247C03B8E}"/>
              </a:ext>
            </a:extLst>
          </p:cNvPr>
          <p:cNvPicPr>
            <a:picLocks noChangeAspect="1"/>
          </p:cNvPicPr>
          <p:nvPr userDrawn="1"/>
        </p:nvPicPr>
        <p:blipFill>
          <a:blip r:embed="rId5"/>
          <a:stretch>
            <a:fillRect/>
          </a:stretch>
        </p:blipFill>
        <p:spPr>
          <a:xfrm>
            <a:off x="838200" y="365125"/>
            <a:ext cx="1314763" cy="1314763"/>
          </a:xfrm>
          <a:prstGeom prst="rect">
            <a:avLst/>
          </a:prstGeom>
        </p:spPr>
      </p:pic>
    </p:spTree>
    <p:extLst>
      <p:ext uri="{BB962C8B-B14F-4D97-AF65-F5344CB8AC3E}">
        <p14:creationId xmlns:p14="http://schemas.microsoft.com/office/powerpoint/2010/main" val="5452098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7B322057-13B9-3740-AEB4-B9D90527867E}"/>
              </a:ext>
            </a:extLst>
          </p:cNvPr>
          <p:cNvPicPr>
            <a:picLocks noChangeAspect="1"/>
          </p:cNvPicPr>
          <p:nvPr userDrawn="1"/>
        </p:nvPicPr>
        <p:blipFill>
          <a:blip r:embed="rId2"/>
          <a:stretch>
            <a:fillRect/>
          </a:stretch>
        </p:blipFill>
        <p:spPr>
          <a:xfrm>
            <a:off x="0" y="6161930"/>
            <a:ext cx="12192000" cy="741040"/>
          </a:xfrm>
          <a:prstGeom prst="rect">
            <a:avLst/>
          </a:prstGeom>
        </p:spPr>
      </p:pic>
      <p:pic>
        <p:nvPicPr>
          <p:cNvPr id="10" name="Picture 9">
            <a:extLst>
              <a:ext uri="{FF2B5EF4-FFF2-40B4-BE49-F238E27FC236}">
                <a16:creationId xmlns:a16="http://schemas.microsoft.com/office/drawing/2014/main" id="{1A90BA42-8F6D-5A40-9198-C29AA6DD43BF}"/>
              </a:ext>
            </a:extLst>
          </p:cNvPr>
          <p:cNvPicPr>
            <a:picLocks noChangeAspect="1"/>
          </p:cNvPicPr>
          <p:nvPr userDrawn="1"/>
        </p:nvPicPr>
        <p:blipFill>
          <a:blip r:embed="rId3"/>
          <a:stretch>
            <a:fillRect/>
          </a:stretch>
        </p:blipFill>
        <p:spPr>
          <a:xfrm>
            <a:off x="10042791" y="4605294"/>
            <a:ext cx="2252447" cy="1684901"/>
          </a:xfrm>
          <a:prstGeom prst="rect">
            <a:avLst/>
          </a:prstGeom>
        </p:spPr>
      </p:pic>
      <p:pic>
        <p:nvPicPr>
          <p:cNvPr id="11" name="Picture 10">
            <a:extLst>
              <a:ext uri="{FF2B5EF4-FFF2-40B4-BE49-F238E27FC236}">
                <a16:creationId xmlns:a16="http://schemas.microsoft.com/office/drawing/2014/main" id="{828A84A2-3765-4442-ACE5-6AC98416FCDC}"/>
              </a:ext>
            </a:extLst>
          </p:cNvPr>
          <p:cNvPicPr>
            <a:picLocks noChangeAspect="1"/>
          </p:cNvPicPr>
          <p:nvPr userDrawn="1"/>
        </p:nvPicPr>
        <p:blipFill>
          <a:blip r:embed="rId4"/>
          <a:stretch>
            <a:fillRect/>
          </a:stretch>
        </p:blipFill>
        <p:spPr>
          <a:xfrm>
            <a:off x="4724400" y="6149666"/>
            <a:ext cx="2743200" cy="210376"/>
          </a:xfrm>
          <a:prstGeom prst="rect">
            <a:avLst/>
          </a:prstGeom>
        </p:spPr>
      </p:pic>
      <p:sp>
        <p:nvSpPr>
          <p:cNvPr id="3" name="Content Placeholder 2">
            <a:extLst>
              <a:ext uri="{FF2B5EF4-FFF2-40B4-BE49-F238E27FC236}">
                <a16:creationId xmlns:a16="http://schemas.microsoft.com/office/drawing/2014/main" id="{CF0BCD3B-DE42-584B-B32C-FF331FB6A09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6407712B-786C-CF46-83A3-89E477A79DF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F27BD85-6406-7849-9896-B7F4ED79DD72}"/>
              </a:ext>
            </a:extLst>
          </p:cNvPr>
          <p:cNvSpPr>
            <a:spLocks noGrp="1"/>
          </p:cNvSpPr>
          <p:nvPr>
            <p:ph type="dt" sz="half" idx="10"/>
          </p:nvPr>
        </p:nvSpPr>
        <p:spPr>
          <a:xfrm>
            <a:off x="838200" y="6356350"/>
            <a:ext cx="2743200" cy="365125"/>
          </a:xfrm>
          <a:prstGeom prst="rect">
            <a:avLst/>
          </a:prstGeom>
        </p:spPr>
        <p:txBody>
          <a:bodyPr/>
          <a:lstStyle/>
          <a:p>
            <a:fld id="{CC2B7137-A4C0-4D46-B3DD-83763C3194AE}" type="datetime2">
              <a:rPr lang="en-GB" smtClean="0"/>
              <a:pPr/>
              <a:t>Wednesday, 02 September 2026</a:t>
            </a:fld>
            <a:endParaRPr lang="en-US"/>
          </a:p>
        </p:txBody>
      </p:sp>
      <p:sp>
        <p:nvSpPr>
          <p:cNvPr id="6" name="Footer Placeholder 5">
            <a:extLst>
              <a:ext uri="{FF2B5EF4-FFF2-40B4-BE49-F238E27FC236}">
                <a16:creationId xmlns:a16="http://schemas.microsoft.com/office/drawing/2014/main" id="{085998B2-7D32-E343-9CE2-A628EC516C3B}"/>
              </a:ext>
            </a:extLst>
          </p:cNvPr>
          <p:cNvSpPr>
            <a:spLocks noGrp="1"/>
          </p:cNvSpPr>
          <p:nvPr>
            <p:ph type="ftr" sz="quarter" idx="11"/>
          </p:nvPr>
        </p:nvSpPr>
        <p:spPr>
          <a:xfrm>
            <a:off x="4038600" y="6356350"/>
            <a:ext cx="4114800" cy="365125"/>
          </a:xfrm>
          <a:prstGeom prst="rect">
            <a:avLst/>
          </a:prstGeom>
        </p:spPr>
        <p:txBody>
          <a:bodyPr/>
          <a:lstStyle/>
          <a:p>
            <a:r>
              <a:rPr lang="en-US"/>
              <a:t>www.mellingprimaryschool.co.uk</a:t>
            </a:r>
          </a:p>
        </p:txBody>
      </p:sp>
      <p:sp>
        <p:nvSpPr>
          <p:cNvPr id="7" name="Slide Number Placeholder 6">
            <a:extLst>
              <a:ext uri="{FF2B5EF4-FFF2-40B4-BE49-F238E27FC236}">
                <a16:creationId xmlns:a16="http://schemas.microsoft.com/office/drawing/2014/main" id="{140A15D4-FC94-7F42-A25D-77B3052EE225}"/>
              </a:ext>
            </a:extLst>
          </p:cNvPr>
          <p:cNvSpPr>
            <a:spLocks noGrp="1"/>
          </p:cNvSpPr>
          <p:nvPr>
            <p:ph type="sldNum" sz="quarter" idx="12"/>
          </p:nvPr>
        </p:nvSpPr>
        <p:spPr>
          <a:xfrm>
            <a:off x="8610600" y="6356350"/>
            <a:ext cx="2743200" cy="365125"/>
          </a:xfrm>
          <a:prstGeom prst="rect">
            <a:avLst/>
          </a:prstGeom>
        </p:spPr>
        <p:txBody>
          <a:bodyPr/>
          <a:lstStyle/>
          <a:p>
            <a:fld id="{E7AE6736-7996-1043-9B05-951A0EE68EA2}" type="slidenum">
              <a:rPr lang="en-US" smtClean="0"/>
              <a:pPr/>
              <a:t>‹#›</a:t>
            </a:fld>
            <a:endParaRPr lang="en-US"/>
          </a:p>
        </p:txBody>
      </p:sp>
      <p:pic>
        <p:nvPicPr>
          <p:cNvPr id="8" name="Picture 7">
            <a:extLst>
              <a:ext uri="{FF2B5EF4-FFF2-40B4-BE49-F238E27FC236}">
                <a16:creationId xmlns:a16="http://schemas.microsoft.com/office/drawing/2014/main" id="{433A881A-4519-C34F-A312-E83CD9698D84}"/>
              </a:ext>
            </a:extLst>
          </p:cNvPr>
          <p:cNvPicPr>
            <a:picLocks noChangeAspect="1"/>
          </p:cNvPicPr>
          <p:nvPr userDrawn="1"/>
        </p:nvPicPr>
        <p:blipFill>
          <a:blip r:embed="rId5"/>
          <a:stretch>
            <a:fillRect/>
          </a:stretch>
        </p:blipFill>
        <p:spPr>
          <a:xfrm>
            <a:off x="838200" y="365125"/>
            <a:ext cx="1314763" cy="1314763"/>
          </a:xfrm>
          <a:prstGeom prst="rect">
            <a:avLst/>
          </a:prstGeom>
        </p:spPr>
      </p:pic>
      <p:sp>
        <p:nvSpPr>
          <p:cNvPr id="12" name="Title 1">
            <a:extLst>
              <a:ext uri="{FF2B5EF4-FFF2-40B4-BE49-F238E27FC236}">
                <a16:creationId xmlns:a16="http://schemas.microsoft.com/office/drawing/2014/main" id="{222739EA-BC93-7049-918C-4B271B7E701F}"/>
              </a:ext>
            </a:extLst>
          </p:cNvPr>
          <p:cNvSpPr>
            <a:spLocks noGrp="1"/>
          </p:cNvSpPr>
          <p:nvPr>
            <p:ph type="title"/>
          </p:nvPr>
        </p:nvSpPr>
        <p:spPr>
          <a:xfrm>
            <a:off x="2353456" y="365125"/>
            <a:ext cx="9000344" cy="1325563"/>
          </a:xfrm>
          <a:prstGeom prst="rect">
            <a:avLst/>
          </a:prstGeom>
        </p:spPr>
        <p:txBody>
          <a:bodyPr anchor="ctr"/>
          <a:lstStyle/>
          <a:p>
            <a:r>
              <a:rPr lang="en-US"/>
              <a:t>Click to edit Master title style</a:t>
            </a:r>
            <a:endParaRPr lang="en-US" dirty="0"/>
          </a:p>
        </p:txBody>
      </p:sp>
    </p:spTree>
    <p:extLst>
      <p:ext uri="{BB962C8B-B14F-4D97-AF65-F5344CB8AC3E}">
        <p14:creationId xmlns:p14="http://schemas.microsoft.com/office/powerpoint/2010/main" val="18525941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F76CD4ED-452D-F546-B8CC-10735C048F24}"/>
              </a:ext>
            </a:extLst>
          </p:cNvPr>
          <p:cNvPicPr>
            <a:picLocks noChangeAspect="1"/>
          </p:cNvPicPr>
          <p:nvPr userDrawn="1"/>
        </p:nvPicPr>
        <p:blipFill>
          <a:blip r:embed="rId2"/>
          <a:stretch>
            <a:fillRect/>
          </a:stretch>
        </p:blipFill>
        <p:spPr>
          <a:xfrm>
            <a:off x="0" y="6161930"/>
            <a:ext cx="12192000" cy="741040"/>
          </a:xfrm>
          <a:prstGeom prst="rect">
            <a:avLst/>
          </a:prstGeom>
        </p:spPr>
      </p:pic>
      <p:pic>
        <p:nvPicPr>
          <p:cNvPr id="12" name="Picture 11">
            <a:extLst>
              <a:ext uri="{FF2B5EF4-FFF2-40B4-BE49-F238E27FC236}">
                <a16:creationId xmlns:a16="http://schemas.microsoft.com/office/drawing/2014/main" id="{BCE4907B-C706-1744-9C3E-465B25530A70}"/>
              </a:ext>
            </a:extLst>
          </p:cNvPr>
          <p:cNvPicPr>
            <a:picLocks noChangeAspect="1"/>
          </p:cNvPicPr>
          <p:nvPr userDrawn="1"/>
        </p:nvPicPr>
        <p:blipFill>
          <a:blip r:embed="rId3"/>
          <a:stretch>
            <a:fillRect/>
          </a:stretch>
        </p:blipFill>
        <p:spPr>
          <a:xfrm>
            <a:off x="10042791" y="4605294"/>
            <a:ext cx="2252447" cy="1684901"/>
          </a:xfrm>
          <a:prstGeom prst="rect">
            <a:avLst/>
          </a:prstGeom>
        </p:spPr>
      </p:pic>
      <p:pic>
        <p:nvPicPr>
          <p:cNvPr id="13" name="Picture 12">
            <a:extLst>
              <a:ext uri="{FF2B5EF4-FFF2-40B4-BE49-F238E27FC236}">
                <a16:creationId xmlns:a16="http://schemas.microsoft.com/office/drawing/2014/main" id="{1E859AAE-21A5-8048-B62C-24BDD88D1534}"/>
              </a:ext>
            </a:extLst>
          </p:cNvPr>
          <p:cNvPicPr>
            <a:picLocks noChangeAspect="1"/>
          </p:cNvPicPr>
          <p:nvPr userDrawn="1"/>
        </p:nvPicPr>
        <p:blipFill>
          <a:blip r:embed="rId4"/>
          <a:stretch>
            <a:fillRect/>
          </a:stretch>
        </p:blipFill>
        <p:spPr>
          <a:xfrm>
            <a:off x="4724400" y="6149666"/>
            <a:ext cx="2743200" cy="210376"/>
          </a:xfrm>
          <a:prstGeom prst="rect">
            <a:avLst/>
          </a:prstGeom>
        </p:spPr>
      </p:pic>
      <p:sp>
        <p:nvSpPr>
          <p:cNvPr id="3" name="Text Placeholder 2">
            <a:extLst>
              <a:ext uri="{FF2B5EF4-FFF2-40B4-BE49-F238E27FC236}">
                <a16:creationId xmlns:a16="http://schemas.microsoft.com/office/drawing/2014/main" id="{014BD1FB-72E5-284A-B625-5A3A46C2908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FA93D59-8F14-8D4C-A986-5A1656A9BEF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9695D38-7F3D-F140-AF03-A7196DF34AA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6521CD1-6245-314E-9CC6-91480BAF3F1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77EA18E0-80A8-A04A-87BC-5C0B7A75F53B}"/>
              </a:ext>
            </a:extLst>
          </p:cNvPr>
          <p:cNvSpPr>
            <a:spLocks noGrp="1"/>
          </p:cNvSpPr>
          <p:nvPr>
            <p:ph type="dt" sz="half" idx="10"/>
          </p:nvPr>
        </p:nvSpPr>
        <p:spPr>
          <a:xfrm>
            <a:off x="838200" y="6356350"/>
            <a:ext cx="2743200" cy="365125"/>
          </a:xfrm>
          <a:prstGeom prst="rect">
            <a:avLst/>
          </a:prstGeom>
        </p:spPr>
        <p:txBody>
          <a:bodyPr/>
          <a:lstStyle/>
          <a:p>
            <a:fld id="{51AF4B77-DF62-7C45-BF87-5556E5B577D2}" type="datetime2">
              <a:rPr lang="en-GB" smtClean="0"/>
              <a:pPr/>
              <a:t>Wednesday, 02 September 2026</a:t>
            </a:fld>
            <a:endParaRPr lang="en-US"/>
          </a:p>
        </p:txBody>
      </p:sp>
      <p:sp>
        <p:nvSpPr>
          <p:cNvPr id="8" name="Footer Placeholder 7">
            <a:extLst>
              <a:ext uri="{FF2B5EF4-FFF2-40B4-BE49-F238E27FC236}">
                <a16:creationId xmlns:a16="http://schemas.microsoft.com/office/drawing/2014/main" id="{9F7E66D0-7396-B64E-92E1-8F185A05C67D}"/>
              </a:ext>
            </a:extLst>
          </p:cNvPr>
          <p:cNvSpPr>
            <a:spLocks noGrp="1"/>
          </p:cNvSpPr>
          <p:nvPr>
            <p:ph type="ftr" sz="quarter" idx="11"/>
          </p:nvPr>
        </p:nvSpPr>
        <p:spPr>
          <a:xfrm>
            <a:off x="4038600" y="6356350"/>
            <a:ext cx="4114800" cy="365125"/>
          </a:xfrm>
          <a:prstGeom prst="rect">
            <a:avLst/>
          </a:prstGeom>
        </p:spPr>
        <p:txBody>
          <a:bodyPr/>
          <a:lstStyle/>
          <a:p>
            <a:r>
              <a:rPr lang="en-US"/>
              <a:t>www.mellingprimaryschool.co.uk</a:t>
            </a:r>
          </a:p>
        </p:txBody>
      </p:sp>
      <p:sp>
        <p:nvSpPr>
          <p:cNvPr id="9" name="Slide Number Placeholder 8">
            <a:extLst>
              <a:ext uri="{FF2B5EF4-FFF2-40B4-BE49-F238E27FC236}">
                <a16:creationId xmlns:a16="http://schemas.microsoft.com/office/drawing/2014/main" id="{66CF9EAD-E49D-BD44-BCB0-FCFB17314B29}"/>
              </a:ext>
            </a:extLst>
          </p:cNvPr>
          <p:cNvSpPr>
            <a:spLocks noGrp="1"/>
          </p:cNvSpPr>
          <p:nvPr>
            <p:ph type="sldNum" sz="quarter" idx="12"/>
          </p:nvPr>
        </p:nvSpPr>
        <p:spPr>
          <a:xfrm>
            <a:off x="8610600" y="6356350"/>
            <a:ext cx="2743200" cy="365125"/>
          </a:xfrm>
          <a:prstGeom prst="rect">
            <a:avLst/>
          </a:prstGeom>
        </p:spPr>
        <p:txBody>
          <a:bodyPr/>
          <a:lstStyle/>
          <a:p>
            <a:fld id="{E7AE6736-7996-1043-9B05-951A0EE68EA2}" type="slidenum">
              <a:rPr lang="en-US" smtClean="0"/>
              <a:pPr/>
              <a:t>‹#›</a:t>
            </a:fld>
            <a:endParaRPr lang="en-US"/>
          </a:p>
        </p:txBody>
      </p:sp>
      <p:pic>
        <p:nvPicPr>
          <p:cNvPr id="10" name="Picture 9">
            <a:extLst>
              <a:ext uri="{FF2B5EF4-FFF2-40B4-BE49-F238E27FC236}">
                <a16:creationId xmlns:a16="http://schemas.microsoft.com/office/drawing/2014/main" id="{CA4E0070-4EC8-F04D-AD88-6AF0C290C7B7}"/>
              </a:ext>
            </a:extLst>
          </p:cNvPr>
          <p:cNvPicPr>
            <a:picLocks noChangeAspect="1"/>
          </p:cNvPicPr>
          <p:nvPr userDrawn="1"/>
        </p:nvPicPr>
        <p:blipFill>
          <a:blip r:embed="rId5"/>
          <a:stretch>
            <a:fillRect/>
          </a:stretch>
        </p:blipFill>
        <p:spPr>
          <a:xfrm>
            <a:off x="838200" y="365125"/>
            <a:ext cx="1314763" cy="1314763"/>
          </a:xfrm>
          <a:prstGeom prst="rect">
            <a:avLst/>
          </a:prstGeom>
        </p:spPr>
      </p:pic>
      <p:sp>
        <p:nvSpPr>
          <p:cNvPr id="14" name="Title 1">
            <a:extLst>
              <a:ext uri="{FF2B5EF4-FFF2-40B4-BE49-F238E27FC236}">
                <a16:creationId xmlns:a16="http://schemas.microsoft.com/office/drawing/2014/main" id="{C8D33EFD-3B64-5147-A643-CB197586EBC0}"/>
              </a:ext>
            </a:extLst>
          </p:cNvPr>
          <p:cNvSpPr>
            <a:spLocks noGrp="1"/>
          </p:cNvSpPr>
          <p:nvPr>
            <p:ph type="title"/>
          </p:nvPr>
        </p:nvSpPr>
        <p:spPr>
          <a:xfrm>
            <a:off x="2353456" y="365125"/>
            <a:ext cx="9000344" cy="1325563"/>
          </a:xfrm>
          <a:prstGeom prst="rect">
            <a:avLst/>
          </a:prstGeom>
        </p:spPr>
        <p:txBody>
          <a:bodyPr anchor="ctr"/>
          <a:lstStyle/>
          <a:p>
            <a:r>
              <a:rPr lang="en-US"/>
              <a:t>Click to edit Master title style</a:t>
            </a:r>
            <a:endParaRPr lang="en-US" dirty="0"/>
          </a:p>
        </p:txBody>
      </p:sp>
    </p:spTree>
    <p:extLst>
      <p:ext uri="{BB962C8B-B14F-4D97-AF65-F5344CB8AC3E}">
        <p14:creationId xmlns:p14="http://schemas.microsoft.com/office/powerpoint/2010/main" val="15994075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9D59D85D-E1EB-A241-A74B-28E868762A29}"/>
              </a:ext>
            </a:extLst>
          </p:cNvPr>
          <p:cNvPicPr>
            <a:picLocks noChangeAspect="1"/>
          </p:cNvPicPr>
          <p:nvPr userDrawn="1"/>
        </p:nvPicPr>
        <p:blipFill>
          <a:blip r:embed="rId2"/>
          <a:stretch>
            <a:fillRect/>
          </a:stretch>
        </p:blipFill>
        <p:spPr>
          <a:xfrm>
            <a:off x="0" y="6161930"/>
            <a:ext cx="12192000" cy="741040"/>
          </a:xfrm>
          <a:prstGeom prst="rect">
            <a:avLst/>
          </a:prstGeom>
        </p:spPr>
      </p:pic>
      <p:pic>
        <p:nvPicPr>
          <p:cNvPr id="8" name="Picture 7">
            <a:extLst>
              <a:ext uri="{FF2B5EF4-FFF2-40B4-BE49-F238E27FC236}">
                <a16:creationId xmlns:a16="http://schemas.microsoft.com/office/drawing/2014/main" id="{C69F2607-6354-0D4D-B57A-3195620A42BB}"/>
              </a:ext>
            </a:extLst>
          </p:cNvPr>
          <p:cNvPicPr>
            <a:picLocks noChangeAspect="1"/>
          </p:cNvPicPr>
          <p:nvPr userDrawn="1"/>
        </p:nvPicPr>
        <p:blipFill>
          <a:blip r:embed="rId3"/>
          <a:stretch>
            <a:fillRect/>
          </a:stretch>
        </p:blipFill>
        <p:spPr>
          <a:xfrm>
            <a:off x="10042791" y="4605294"/>
            <a:ext cx="2252447" cy="1684901"/>
          </a:xfrm>
          <a:prstGeom prst="rect">
            <a:avLst/>
          </a:prstGeom>
        </p:spPr>
      </p:pic>
      <p:pic>
        <p:nvPicPr>
          <p:cNvPr id="9" name="Picture 8">
            <a:extLst>
              <a:ext uri="{FF2B5EF4-FFF2-40B4-BE49-F238E27FC236}">
                <a16:creationId xmlns:a16="http://schemas.microsoft.com/office/drawing/2014/main" id="{C4B3C9FB-0336-544E-8C16-D825F8D7B7FA}"/>
              </a:ext>
            </a:extLst>
          </p:cNvPr>
          <p:cNvPicPr>
            <a:picLocks noChangeAspect="1"/>
          </p:cNvPicPr>
          <p:nvPr userDrawn="1"/>
        </p:nvPicPr>
        <p:blipFill>
          <a:blip r:embed="rId4"/>
          <a:stretch>
            <a:fillRect/>
          </a:stretch>
        </p:blipFill>
        <p:spPr>
          <a:xfrm>
            <a:off x="4724400" y="6149666"/>
            <a:ext cx="2743200" cy="210376"/>
          </a:xfrm>
          <a:prstGeom prst="rect">
            <a:avLst/>
          </a:prstGeom>
        </p:spPr>
      </p:pic>
      <p:sp>
        <p:nvSpPr>
          <p:cNvPr id="3" name="Date Placeholder 2">
            <a:extLst>
              <a:ext uri="{FF2B5EF4-FFF2-40B4-BE49-F238E27FC236}">
                <a16:creationId xmlns:a16="http://schemas.microsoft.com/office/drawing/2014/main" id="{723A987F-D9DE-2A48-ACBE-44B947FF57C4}"/>
              </a:ext>
            </a:extLst>
          </p:cNvPr>
          <p:cNvSpPr>
            <a:spLocks noGrp="1"/>
          </p:cNvSpPr>
          <p:nvPr>
            <p:ph type="dt" sz="half" idx="10"/>
          </p:nvPr>
        </p:nvSpPr>
        <p:spPr>
          <a:xfrm>
            <a:off x="838200" y="6356350"/>
            <a:ext cx="2743200" cy="365125"/>
          </a:xfrm>
          <a:prstGeom prst="rect">
            <a:avLst/>
          </a:prstGeom>
        </p:spPr>
        <p:txBody>
          <a:bodyPr/>
          <a:lstStyle/>
          <a:p>
            <a:fld id="{8CCFFECB-1FDC-1145-96F3-F8818C6BF843}" type="datetime2">
              <a:rPr lang="en-GB" smtClean="0"/>
              <a:pPr/>
              <a:t>Wednesday, 02 September 2026</a:t>
            </a:fld>
            <a:endParaRPr lang="en-US"/>
          </a:p>
        </p:txBody>
      </p:sp>
      <p:sp>
        <p:nvSpPr>
          <p:cNvPr id="4" name="Footer Placeholder 3">
            <a:extLst>
              <a:ext uri="{FF2B5EF4-FFF2-40B4-BE49-F238E27FC236}">
                <a16:creationId xmlns:a16="http://schemas.microsoft.com/office/drawing/2014/main" id="{C1597E87-5403-2349-9675-473ECE62F870}"/>
              </a:ext>
            </a:extLst>
          </p:cNvPr>
          <p:cNvSpPr>
            <a:spLocks noGrp="1"/>
          </p:cNvSpPr>
          <p:nvPr>
            <p:ph type="ftr" sz="quarter" idx="11"/>
          </p:nvPr>
        </p:nvSpPr>
        <p:spPr>
          <a:xfrm>
            <a:off x="4038600" y="6356350"/>
            <a:ext cx="4114800" cy="365125"/>
          </a:xfrm>
          <a:prstGeom prst="rect">
            <a:avLst/>
          </a:prstGeom>
        </p:spPr>
        <p:txBody>
          <a:bodyPr/>
          <a:lstStyle/>
          <a:p>
            <a:r>
              <a:rPr lang="en-US"/>
              <a:t>www.mellingprimaryschool.co.uk</a:t>
            </a:r>
          </a:p>
        </p:txBody>
      </p:sp>
      <p:sp>
        <p:nvSpPr>
          <p:cNvPr id="5" name="Slide Number Placeholder 4">
            <a:extLst>
              <a:ext uri="{FF2B5EF4-FFF2-40B4-BE49-F238E27FC236}">
                <a16:creationId xmlns:a16="http://schemas.microsoft.com/office/drawing/2014/main" id="{1CCA908F-7956-5A4F-9AC1-4EAE1A02BC49}"/>
              </a:ext>
            </a:extLst>
          </p:cNvPr>
          <p:cNvSpPr>
            <a:spLocks noGrp="1"/>
          </p:cNvSpPr>
          <p:nvPr>
            <p:ph type="sldNum" sz="quarter" idx="12"/>
          </p:nvPr>
        </p:nvSpPr>
        <p:spPr>
          <a:xfrm>
            <a:off x="8610600" y="6356350"/>
            <a:ext cx="2743200" cy="365125"/>
          </a:xfrm>
          <a:prstGeom prst="rect">
            <a:avLst/>
          </a:prstGeom>
        </p:spPr>
        <p:txBody>
          <a:bodyPr/>
          <a:lstStyle/>
          <a:p>
            <a:fld id="{E7AE6736-7996-1043-9B05-951A0EE68EA2}" type="slidenum">
              <a:rPr lang="en-US" smtClean="0"/>
              <a:pPr/>
              <a:t>‹#›</a:t>
            </a:fld>
            <a:endParaRPr lang="en-US"/>
          </a:p>
        </p:txBody>
      </p:sp>
      <p:pic>
        <p:nvPicPr>
          <p:cNvPr id="6" name="Picture 5">
            <a:extLst>
              <a:ext uri="{FF2B5EF4-FFF2-40B4-BE49-F238E27FC236}">
                <a16:creationId xmlns:a16="http://schemas.microsoft.com/office/drawing/2014/main" id="{5EFE767F-E09C-DC4F-9422-DE17329A6E9F}"/>
              </a:ext>
            </a:extLst>
          </p:cNvPr>
          <p:cNvPicPr>
            <a:picLocks noChangeAspect="1"/>
          </p:cNvPicPr>
          <p:nvPr userDrawn="1"/>
        </p:nvPicPr>
        <p:blipFill>
          <a:blip r:embed="rId5"/>
          <a:stretch>
            <a:fillRect/>
          </a:stretch>
        </p:blipFill>
        <p:spPr>
          <a:xfrm>
            <a:off x="838200" y="365125"/>
            <a:ext cx="1314763" cy="1314763"/>
          </a:xfrm>
          <a:prstGeom prst="rect">
            <a:avLst/>
          </a:prstGeom>
        </p:spPr>
      </p:pic>
      <p:sp>
        <p:nvSpPr>
          <p:cNvPr id="10" name="Title 1">
            <a:extLst>
              <a:ext uri="{FF2B5EF4-FFF2-40B4-BE49-F238E27FC236}">
                <a16:creationId xmlns:a16="http://schemas.microsoft.com/office/drawing/2014/main" id="{DD860AC9-D14F-884B-8F2F-4107D7B96E2C}"/>
              </a:ext>
            </a:extLst>
          </p:cNvPr>
          <p:cNvSpPr>
            <a:spLocks noGrp="1"/>
          </p:cNvSpPr>
          <p:nvPr>
            <p:ph type="title"/>
          </p:nvPr>
        </p:nvSpPr>
        <p:spPr>
          <a:xfrm>
            <a:off x="2353456" y="365125"/>
            <a:ext cx="9000344" cy="1325563"/>
          </a:xfrm>
          <a:prstGeom prst="rect">
            <a:avLst/>
          </a:prstGeom>
        </p:spPr>
        <p:txBody>
          <a:bodyPr anchor="ctr"/>
          <a:lstStyle/>
          <a:p>
            <a:r>
              <a:rPr lang="en-US"/>
              <a:t>Click to edit Master title style</a:t>
            </a:r>
            <a:endParaRPr lang="en-US" dirty="0"/>
          </a:p>
        </p:txBody>
      </p:sp>
    </p:spTree>
    <p:extLst>
      <p:ext uri="{BB962C8B-B14F-4D97-AF65-F5344CB8AC3E}">
        <p14:creationId xmlns:p14="http://schemas.microsoft.com/office/powerpoint/2010/main" val="13467593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165A78D9-26D7-CA4C-99EC-0C888859D4EC}"/>
              </a:ext>
            </a:extLst>
          </p:cNvPr>
          <p:cNvPicPr>
            <a:picLocks noChangeAspect="1"/>
          </p:cNvPicPr>
          <p:nvPr userDrawn="1"/>
        </p:nvPicPr>
        <p:blipFill>
          <a:blip r:embed="rId2"/>
          <a:stretch>
            <a:fillRect/>
          </a:stretch>
        </p:blipFill>
        <p:spPr>
          <a:xfrm>
            <a:off x="0" y="6161930"/>
            <a:ext cx="12192000" cy="741040"/>
          </a:xfrm>
          <a:prstGeom prst="rect">
            <a:avLst/>
          </a:prstGeom>
        </p:spPr>
      </p:pic>
      <p:pic>
        <p:nvPicPr>
          <p:cNvPr id="8" name="Picture 7">
            <a:extLst>
              <a:ext uri="{FF2B5EF4-FFF2-40B4-BE49-F238E27FC236}">
                <a16:creationId xmlns:a16="http://schemas.microsoft.com/office/drawing/2014/main" id="{BEF44A3C-046D-DF46-B07C-733E1C277595}"/>
              </a:ext>
            </a:extLst>
          </p:cNvPr>
          <p:cNvPicPr>
            <a:picLocks noChangeAspect="1"/>
          </p:cNvPicPr>
          <p:nvPr userDrawn="1"/>
        </p:nvPicPr>
        <p:blipFill>
          <a:blip r:embed="rId3"/>
          <a:stretch>
            <a:fillRect/>
          </a:stretch>
        </p:blipFill>
        <p:spPr>
          <a:xfrm>
            <a:off x="10042791" y="4605294"/>
            <a:ext cx="2252447" cy="1684901"/>
          </a:xfrm>
          <a:prstGeom prst="rect">
            <a:avLst/>
          </a:prstGeom>
        </p:spPr>
      </p:pic>
      <p:pic>
        <p:nvPicPr>
          <p:cNvPr id="9" name="Picture 8">
            <a:extLst>
              <a:ext uri="{FF2B5EF4-FFF2-40B4-BE49-F238E27FC236}">
                <a16:creationId xmlns:a16="http://schemas.microsoft.com/office/drawing/2014/main" id="{82BC1AC4-F939-A842-9792-6AA51DD90A8D}"/>
              </a:ext>
            </a:extLst>
          </p:cNvPr>
          <p:cNvPicPr>
            <a:picLocks noChangeAspect="1"/>
          </p:cNvPicPr>
          <p:nvPr userDrawn="1"/>
        </p:nvPicPr>
        <p:blipFill>
          <a:blip r:embed="rId4"/>
          <a:stretch>
            <a:fillRect/>
          </a:stretch>
        </p:blipFill>
        <p:spPr>
          <a:xfrm>
            <a:off x="4724400" y="6149666"/>
            <a:ext cx="2743200" cy="210376"/>
          </a:xfrm>
          <a:prstGeom prst="rect">
            <a:avLst/>
          </a:prstGeom>
        </p:spPr>
      </p:pic>
      <p:sp>
        <p:nvSpPr>
          <p:cNvPr id="2" name="Date Placeholder 1">
            <a:extLst>
              <a:ext uri="{FF2B5EF4-FFF2-40B4-BE49-F238E27FC236}">
                <a16:creationId xmlns:a16="http://schemas.microsoft.com/office/drawing/2014/main" id="{53CC366F-DCCE-674D-ABF4-B18F938113AF}"/>
              </a:ext>
            </a:extLst>
          </p:cNvPr>
          <p:cNvSpPr>
            <a:spLocks noGrp="1"/>
          </p:cNvSpPr>
          <p:nvPr>
            <p:ph type="dt" sz="half" idx="10"/>
          </p:nvPr>
        </p:nvSpPr>
        <p:spPr>
          <a:xfrm>
            <a:off x="838200" y="6356350"/>
            <a:ext cx="2743200" cy="365125"/>
          </a:xfrm>
          <a:prstGeom prst="rect">
            <a:avLst/>
          </a:prstGeom>
        </p:spPr>
        <p:txBody>
          <a:bodyPr/>
          <a:lstStyle/>
          <a:p>
            <a:fld id="{C6A7D8F0-4744-E243-8CB7-41B93696560E}" type="datetime2">
              <a:rPr lang="en-GB" smtClean="0"/>
              <a:pPr/>
              <a:t>Wednesday, 02 September 2026</a:t>
            </a:fld>
            <a:endParaRPr lang="en-US"/>
          </a:p>
        </p:txBody>
      </p:sp>
      <p:sp>
        <p:nvSpPr>
          <p:cNvPr id="3" name="Footer Placeholder 2">
            <a:extLst>
              <a:ext uri="{FF2B5EF4-FFF2-40B4-BE49-F238E27FC236}">
                <a16:creationId xmlns:a16="http://schemas.microsoft.com/office/drawing/2014/main" id="{6E16A805-63ED-7942-BF5E-1DC4B86001BB}"/>
              </a:ext>
            </a:extLst>
          </p:cNvPr>
          <p:cNvSpPr>
            <a:spLocks noGrp="1"/>
          </p:cNvSpPr>
          <p:nvPr>
            <p:ph type="ftr" sz="quarter" idx="11"/>
          </p:nvPr>
        </p:nvSpPr>
        <p:spPr>
          <a:xfrm>
            <a:off x="4038600" y="6356350"/>
            <a:ext cx="4114800" cy="365125"/>
          </a:xfrm>
          <a:prstGeom prst="rect">
            <a:avLst/>
          </a:prstGeom>
        </p:spPr>
        <p:txBody>
          <a:bodyPr/>
          <a:lstStyle/>
          <a:p>
            <a:r>
              <a:rPr lang="en-US"/>
              <a:t>www.mellingprimaryschool.co.uk</a:t>
            </a:r>
          </a:p>
        </p:txBody>
      </p:sp>
      <p:sp>
        <p:nvSpPr>
          <p:cNvPr id="4" name="Slide Number Placeholder 3">
            <a:extLst>
              <a:ext uri="{FF2B5EF4-FFF2-40B4-BE49-F238E27FC236}">
                <a16:creationId xmlns:a16="http://schemas.microsoft.com/office/drawing/2014/main" id="{404AD35E-77A9-F346-98EF-319D1DC564D4}"/>
              </a:ext>
            </a:extLst>
          </p:cNvPr>
          <p:cNvSpPr>
            <a:spLocks noGrp="1"/>
          </p:cNvSpPr>
          <p:nvPr>
            <p:ph type="sldNum" sz="quarter" idx="12"/>
          </p:nvPr>
        </p:nvSpPr>
        <p:spPr>
          <a:xfrm>
            <a:off x="8610600" y="6356350"/>
            <a:ext cx="2743200" cy="365125"/>
          </a:xfrm>
          <a:prstGeom prst="rect">
            <a:avLst/>
          </a:prstGeom>
        </p:spPr>
        <p:txBody>
          <a:bodyPr/>
          <a:lstStyle/>
          <a:p>
            <a:fld id="{E7AE6736-7996-1043-9B05-951A0EE68EA2}" type="slidenum">
              <a:rPr lang="en-US" smtClean="0"/>
              <a:pPr/>
              <a:t>‹#›</a:t>
            </a:fld>
            <a:endParaRPr lang="en-US"/>
          </a:p>
        </p:txBody>
      </p:sp>
      <p:pic>
        <p:nvPicPr>
          <p:cNvPr id="6" name="Picture 5">
            <a:extLst>
              <a:ext uri="{FF2B5EF4-FFF2-40B4-BE49-F238E27FC236}">
                <a16:creationId xmlns:a16="http://schemas.microsoft.com/office/drawing/2014/main" id="{C830E475-1A9A-C140-9C7B-1ACAF90ED226}"/>
              </a:ext>
            </a:extLst>
          </p:cNvPr>
          <p:cNvPicPr>
            <a:picLocks noChangeAspect="1"/>
          </p:cNvPicPr>
          <p:nvPr userDrawn="1"/>
        </p:nvPicPr>
        <p:blipFill>
          <a:blip r:embed="rId5"/>
          <a:stretch>
            <a:fillRect/>
          </a:stretch>
        </p:blipFill>
        <p:spPr>
          <a:xfrm>
            <a:off x="838200" y="365125"/>
            <a:ext cx="1314763" cy="1314763"/>
          </a:xfrm>
          <a:prstGeom prst="rect">
            <a:avLst/>
          </a:prstGeom>
        </p:spPr>
      </p:pic>
    </p:spTree>
    <p:extLst>
      <p:ext uri="{BB962C8B-B14F-4D97-AF65-F5344CB8AC3E}">
        <p14:creationId xmlns:p14="http://schemas.microsoft.com/office/powerpoint/2010/main" val="14766049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9828E111-B442-154A-9156-A1A03DCC2CDB}"/>
              </a:ext>
            </a:extLst>
          </p:cNvPr>
          <p:cNvPicPr>
            <a:picLocks noChangeAspect="1"/>
          </p:cNvPicPr>
          <p:nvPr userDrawn="1"/>
        </p:nvPicPr>
        <p:blipFill>
          <a:blip r:embed="rId2"/>
          <a:stretch>
            <a:fillRect/>
          </a:stretch>
        </p:blipFill>
        <p:spPr>
          <a:xfrm>
            <a:off x="0" y="6161930"/>
            <a:ext cx="12192000" cy="741040"/>
          </a:xfrm>
          <a:prstGeom prst="rect">
            <a:avLst/>
          </a:prstGeom>
        </p:spPr>
      </p:pic>
      <p:pic>
        <p:nvPicPr>
          <p:cNvPr id="10" name="Picture 9">
            <a:extLst>
              <a:ext uri="{FF2B5EF4-FFF2-40B4-BE49-F238E27FC236}">
                <a16:creationId xmlns:a16="http://schemas.microsoft.com/office/drawing/2014/main" id="{412BDEB5-55EF-3845-865C-2EB256DBF830}"/>
              </a:ext>
            </a:extLst>
          </p:cNvPr>
          <p:cNvPicPr>
            <a:picLocks noChangeAspect="1"/>
          </p:cNvPicPr>
          <p:nvPr userDrawn="1"/>
        </p:nvPicPr>
        <p:blipFill>
          <a:blip r:embed="rId3"/>
          <a:stretch>
            <a:fillRect/>
          </a:stretch>
        </p:blipFill>
        <p:spPr>
          <a:xfrm>
            <a:off x="10042791" y="4605294"/>
            <a:ext cx="2252447" cy="1684901"/>
          </a:xfrm>
          <a:prstGeom prst="rect">
            <a:avLst/>
          </a:prstGeom>
        </p:spPr>
      </p:pic>
      <p:pic>
        <p:nvPicPr>
          <p:cNvPr id="11" name="Picture 10">
            <a:extLst>
              <a:ext uri="{FF2B5EF4-FFF2-40B4-BE49-F238E27FC236}">
                <a16:creationId xmlns:a16="http://schemas.microsoft.com/office/drawing/2014/main" id="{0B23E07F-E090-8B43-B90C-D495F7AEFF48}"/>
              </a:ext>
            </a:extLst>
          </p:cNvPr>
          <p:cNvPicPr>
            <a:picLocks noChangeAspect="1"/>
          </p:cNvPicPr>
          <p:nvPr userDrawn="1"/>
        </p:nvPicPr>
        <p:blipFill>
          <a:blip r:embed="rId4"/>
          <a:stretch>
            <a:fillRect/>
          </a:stretch>
        </p:blipFill>
        <p:spPr>
          <a:xfrm>
            <a:off x="4724400" y="6149666"/>
            <a:ext cx="2743200" cy="210376"/>
          </a:xfrm>
          <a:prstGeom prst="rect">
            <a:avLst/>
          </a:prstGeom>
        </p:spPr>
      </p:pic>
      <p:sp>
        <p:nvSpPr>
          <p:cNvPr id="2" name="Title 1">
            <a:extLst>
              <a:ext uri="{FF2B5EF4-FFF2-40B4-BE49-F238E27FC236}">
                <a16:creationId xmlns:a16="http://schemas.microsoft.com/office/drawing/2014/main" id="{6D1742E2-A9D3-6B40-912D-9A5D5ED7E8F9}"/>
              </a:ext>
            </a:extLst>
          </p:cNvPr>
          <p:cNvSpPr>
            <a:spLocks noGrp="1"/>
          </p:cNvSpPr>
          <p:nvPr>
            <p:ph type="title"/>
          </p:nvPr>
        </p:nvSpPr>
        <p:spPr>
          <a:xfrm>
            <a:off x="839788" y="1548122"/>
            <a:ext cx="3932237" cy="1600200"/>
          </a:xfrm>
          <a:prstGeom prst="rect">
            <a:avLst/>
          </a:prstGeom>
        </p:spPr>
        <p:txBody>
          <a:bodyPr anchor="b"/>
          <a:lstStyle>
            <a:lvl1pPr>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3147672A-2314-A440-BCED-35A70F3D64F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612B9638-0325-AE4B-9082-6B29945957E0}"/>
              </a:ext>
            </a:extLst>
          </p:cNvPr>
          <p:cNvSpPr>
            <a:spLocks noGrp="1"/>
          </p:cNvSpPr>
          <p:nvPr>
            <p:ph type="body" sz="half" idx="2"/>
          </p:nvPr>
        </p:nvSpPr>
        <p:spPr>
          <a:xfrm>
            <a:off x="839788" y="3429000"/>
            <a:ext cx="3932237" cy="24399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AB3283E-F97F-2F43-8227-5ACD8A6E5A0A}"/>
              </a:ext>
            </a:extLst>
          </p:cNvPr>
          <p:cNvSpPr>
            <a:spLocks noGrp="1"/>
          </p:cNvSpPr>
          <p:nvPr>
            <p:ph type="dt" sz="half" idx="10"/>
          </p:nvPr>
        </p:nvSpPr>
        <p:spPr>
          <a:xfrm>
            <a:off x="838200" y="6356350"/>
            <a:ext cx="2743200" cy="365125"/>
          </a:xfrm>
          <a:prstGeom prst="rect">
            <a:avLst/>
          </a:prstGeom>
        </p:spPr>
        <p:txBody>
          <a:bodyPr/>
          <a:lstStyle/>
          <a:p>
            <a:fld id="{CACEE371-D20E-224F-AC8D-B51765DB70B0}" type="datetime2">
              <a:rPr lang="en-GB" smtClean="0"/>
              <a:pPr/>
              <a:t>Wednesday, 02 September 2026</a:t>
            </a:fld>
            <a:endParaRPr lang="en-US"/>
          </a:p>
        </p:txBody>
      </p:sp>
      <p:sp>
        <p:nvSpPr>
          <p:cNvPr id="6" name="Footer Placeholder 5">
            <a:extLst>
              <a:ext uri="{FF2B5EF4-FFF2-40B4-BE49-F238E27FC236}">
                <a16:creationId xmlns:a16="http://schemas.microsoft.com/office/drawing/2014/main" id="{C0377455-A0F4-D54B-928A-50F3CEDF7411}"/>
              </a:ext>
            </a:extLst>
          </p:cNvPr>
          <p:cNvSpPr>
            <a:spLocks noGrp="1"/>
          </p:cNvSpPr>
          <p:nvPr>
            <p:ph type="ftr" sz="quarter" idx="11"/>
          </p:nvPr>
        </p:nvSpPr>
        <p:spPr>
          <a:xfrm>
            <a:off x="4038600" y="6356350"/>
            <a:ext cx="4114800" cy="365125"/>
          </a:xfrm>
          <a:prstGeom prst="rect">
            <a:avLst/>
          </a:prstGeom>
        </p:spPr>
        <p:txBody>
          <a:bodyPr/>
          <a:lstStyle/>
          <a:p>
            <a:r>
              <a:rPr lang="en-US"/>
              <a:t>www.mellingprimaryschool.co.uk</a:t>
            </a:r>
          </a:p>
        </p:txBody>
      </p:sp>
      <p:sp>
        <p:nvSpPr>
          <p:cNvPr id="7" name="Slide Number Placeholder 6">
            <a:extLst>
              <a:ext uri="{FF2B5EF4-FFF2-40B4-BE49-F238E27FC236}">
                <a16:creationId xmlns:a16="http://schemas.microsoft.com/office/drawing/2014/main" id="{C05CDC67-DDBF-2544-B776-107D67A04ED0}"/>
              </a:ext>
            </a:extLst>
          </p:cNvPr>
          <p:cNvSpPr>
            <a:spLocks noGrp="1"/>
          </p:cNvSpPr>
          <p:nvPr>
            <p:ph type="sldNum" sz="quarter" idx="12"/>
          </p:nvPr>
        </p:nvSpPr>
        <p:spPr>
          <a:xfrm>
            <a:off x="8610600" y="6356350"/>
            <a:ext cx="2743200" cy="365125"/>
          </a:xfrm>
          <a:prstGeom prst="rect">
            <a:avLst/>
          </a:prstGeom>
        </p:spPr>
        <p:txBody>
          <a:bodyPr/>
          <a:lstStyle/>
          <a:p>
            <a:fld id="{E7AE6736-7996-1043-9B05-951A0EE68EA2}" type="slidenum">
              <a:rPr lang="en-US" smtClean="0"/>
              <a:pPr/>
              <a:t>‹#›</a:t>
            </a:fld>
            <a:endParaRPr lang="en-US"/>
          </a:p>
        </p:txBody>
      </p:sp>
      <p:pic>
        <p:nvPicPr>
          <p:cNvPr id="8" name="Picture 7">
            <a:extLst>
              <a:ext uri="{FF2B5EF4-FFF2-40B4-BE49-F238E27FC236}">
                <a16:creationId xmlns:a16="http://schemas.microsoft.com/office/drawing/2014/main" id="{7870A372-9F56-0546-8A4D-7D92FB1E8DBB}"/>
              </a:ext>
            </a:extLst>
          </p:cNvPr>
          <p:cNvPicPr>
            <a:picLocks noChangeAspect="1"/>
          </p:cNvPicPr>
          <p:nvPr userDrawn="1"/>
        </p:nvPicPr>
        <p:blipFill>
          <a:blip r:embed="rId5"/>
          <a:stretch>
            <a:fillRect/>
          </a:stretch>
        </p:blipFill>
        <p:spPr>
          <a:xfrm>
            <a:off x="838200" y="365125"/>
            <a:ext cx="1314763" cy="1314763"/>
          </a:xfrm>
          <a:prstGeom prst="rect">
            <a:avLst/>
          </a:prstGeom>
        </p:spPr>
      </p:pic>
    </p:spTree>
    <p:extLst>
      <p:ext uri="{BB962C8B-B14F-4D97-AF65-F5344CB8AC3E}">
        <p14:creationId xmlns:p14="http://schemas.microsoft.com/office/powerpoint/2010/main" val="20213198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A9705D3F-4D36-654B-B356-1BA4D254199B}"/>
              </a:ext>
            </a:extLst>
          </p:cNvPr>
          <p:cNvPicPr>
            <a:picLocks noChangeAspect="1"/>
          </p:cNvPicPr>
          <p:nvPr userDrawn="1"/>
        </p:nvPicPr>
        <p:blipFill>
          <a:blip r:embed="rId2"/>
          <a:stretch>
            <a:fillRect/>
          </a:stretch>
        </p:blipFill>
        <p:spPr>
          <a:xfrm>
            <a:off x="0" y="6161930"/>
            <a:ext cx="12192000" cy="741040"/>
          </a:xfrm>
          <a:prstGeom prst="rect">
            <a:avLst/>
          </a:prstGeom>
        </p:spPr>
      </p:pic>
      <p:pic>
        <p:nvPicPr>
          <p:cNvPr id="10" name="Picture 9">
            <a:extLst>
              <a:ext uri="{FF2B5EF4-FFF2-40B4-BE49-F238E27FC236}">
                <a16:creationId xmlns:a16="http://schemas.microsoft.com/office/drawing/2014/main" id="{928950B7-18D5-234E-A3C9-F3044F85A101}"/>
              </a:ext>
            </a:extLst>
          </p:cNvPr>
          <p:cNvPicPr>
            <a:picLocks noChangeAspect="1"/>
          </p:cNvPicPr>
          <p:nvPr userDrawn="1"/>
        </p:nvPicPr>
        <p:blipFill>
          <a:blip r:embed="rId3"/>
          <a:stretch>
            <a:fillRect/>
          </a:stretch>
        </p:blipFill>
        <p:spPr>
          <a:xfrm>
            <a:off x="10042791" y="4605294"/>
            <a:ext cx="2252447" cy="1684901"/>
          </a:xfrm>
          <a:prstGeom prst="rect">
            <a:avLst/>
          </a:prstGeom>
        </p:spPr>
      </p:pic>
      <p:pic>
        <p:nvPicPr>
          <p:cNvPr id="11" name="Picture 10">
            <a:extLst>
              <a:ext uri="{FF2B5EF4-FFF2-40B4-BE49-F238E27FC236}">
                <a16:creationId xmlns:a16="http://schemas.microsoft.com/office/drawing/2014/main" id="{C78F32EB-2233-B144-8F67-AB224AEFD5D3}"/>
              </a:ext>
            </a:extLst>
          </p:cNvPr>
          <p:cNvPicPr>
            <a:picLocks noChangeAspect="1"/>
          </p:cNvPicPr>
          <p:nvPr userDrawn="1"/>
        </p:nvPicPr>
        <p:blipFill>
          <a:blip r:embed="rId4"/>
          <a:stretch>
            <a:fillRect/>
          </a:stretch>
        </p:blipFill>
        <p:spPr>
          <a:xfrm>
            <a:off x="4724400" y="6149666"/>
            <a:ext cx="2743200" cy="210376"/>
          </a:xfrm>
          <a:prstGeom prst="rect">
            <a:avLst/>
          </a:prstGeom>
        </p:spPr>
      </p:pic>
      <p:sp>
        <p:nvSpPr>
          <p:cNvPr id="3" name="Picture Placeholder 2">
            <a:extLst>
              <a:ext uri="{FF2B5EF4-FFF2-40B4-BE49-F238E27FC236}">
                <a16:creationId xmlns:a16="http://schemas.microsoft.com/office/drawing/2014/main" id="{344933FA-60CB-0642-8522-9AB9B2A1708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5" name="Date Placeholder 4">
            <a:extLst>
              <a:ext uri="{FF2B5EF4-FFF2-40B4-BE49-F238E27FC236}">
                <a16:creationId xmlns:a16="http://schemas.microsoft.com/office/drawing/2014/main" id="{DF7A2E64-06F9-8E4F-8C07-86A91C07F4A6}"/>
              </a:ext>
            </a:extLst>
          </p:cNvPr>
          <p:cNvSpPr>
            <a:spLocks noGrp="1"/>
          </p:cNvSpPr>
          <p:nvPr>
            <p:ph type="dt" sz="half" idx="10"/>
          </p:nvPr>
        </p:nvSpPr>
        <p:spPr>
          <a:xfrm>
            <a:off x="838200" y="6356350"/>
            <a:ext cx="2743200" cy="365125"/>
          </a:xfrm>
          <a:prstGeom prst="rect">
            <a:avLst/>
          </a:prstGeom>
        </p:spPr>
        <p:txBody>
          <a:bodyPr/>
          <a:lstStyle/>
          <a:p>
            <a:fld id="{0B6B509E-44E7-8A49-BDF8-F3B9F1AF231D}" type="datetime2">
              <a:rPr lang="en-GB" smtClean="0"/>
              <a:pPr/>
              <a:t>Wednesday, 02 September 2026</a:t>
            </a:fld>
            <a:endParaRPr lang="en-US"/>
          </a:p>
        </p:txBody>
      </p:sp>
      <p:sp>
        <p:nvSpPr>
          <p:cNvPr id="6" name="Footer Placeholder 5">
            <a:extLst>
              <a:ext uri="{FF2B5EF4-FFF2-40B4-BE49-F238E27FC236}">
                <a16:creationId xmlns:a16="http://schemas.microsoft.com/office/drawing/2014/main" id="{CC761269-63E8-9B40-B042-61CD43BEF08C}"/>
              </a:ext>
            </a:extLst>
          </p:cNvPr>
          <p:cNvSpPr>
            <a:spLocks noGrp="1"/>
          </p:cNvSpPr>
          <p:nvPr>
            <p:ph type="ftr" sz="quarter" idx="11"/>
          </p:nvPr>
        </p:nvSpPr>
        <p:spPr>
          <a:xfrm>
            <a:off x="4038600" y="6356350"/>
            <a:ext cx="4114800" cy="365125"/>
          </a:xfrm>
          <a:prstGeom prst="rect">
            <a:avLst/>
          </a:prstGeom>
        </p:spPr>
        <p:txBody>
          <a:bodyPr/>
          <a:lstStyle/>
          <a:p>
            <a:r>
              <a:rPr lang="en-US"/>
              <a:t>www.mellingprimaryschool.co.uk</a:t>
            </a:r>
          </a:p>
        </p:txBody>
      </p:sp>
      <p:sp>
        <p:nvSpPr>
          <p:cNvPr id="7" name="Slide Number Placeholder 6">
            <a:extLst>
              <a:ext uri="{FF2B5EF4-FFF2-40B4-BE49-F238E27FC236}">
                <a16:creationId xmlns:a16="http://schemas.microsoft.com/office/drawing/2014/main" id="{091EFEF3-4AA1-1843-B7E2-EEA2140301D5}"/>
              </a:ext>
            </a:extLst>
          </p:cNvPr>
          <p:cNvSpPr>
            <a:spLocks noGrp="1"/>
          </p:cNvSpPr>
          <p:nvPr>
            <p:ph type="sldNum" sz="quarter" idx="12"/>
          </p:nvPr>
        </p:nvSpPr>
        <p:spPr>
          <a:xfrm>
            <a:off x="8610600" y="6356350"/>
            <a:ext cx="2743200" cy="365125"/>
          </a:xfrm>
          <a:prstGeom prst="rect">
            <a:avLst/>
          </a:prstGeom>
        </p:spPr>
        <p:txBody>
          <a:bodyPr/>
          <a:lstStyle/>
          <a:p>
            <a:fld id="{E7AE6736-7996-1043-9B05-951A0EE68EA2}" type="slidenum">
              <a:rPr lang="en-US" smtClean="0"/>
              <a:pPr/>
              <a:t>‹#›</a:t>
            </a:fld>
            <a:endParaRPr lang="en-US"/>
          </a:p>
        </p:txBody>
      </p:sp>
      <p:pic>
        <p:nvPicPr>
          <p:cNvPr id="8" name="Picture 7">
            <a:extLst>
              <a:ext uri="{FF2B5EF4-FFF2-40B4-BE49-F238E27FC236}">
                <a16:creationId xmlns:a16="http://schemas.microsoft.com/office/drawing/2014/main" id="{90294DB5-37A5-844B-BB06-613C477EE6CD}"/>
              </a:ext>
            </a:extLst>
          </p:cNvPr>
          <p:cNvPicPr>
            <a:picLocks noChangeAspect="1"/>
          </p:cNvPicPr>
          <p:nvPr userDrawn="1"/>
        </p:nvPicPr>
        <p:blipFill>
          <a:blip r:embed="rId5"/>
          <a:stretch>
            <a:fillRect/>
          </a:stretch>
        </p:blipFill>
        <p:spPr>
          <a:xfrm>
            <a:off x="838200" y="365125"/>
            <a:ext cx="1314763" cy="1314763"/>
          </a:xfrm>
          <a:prstGeom prst="rect">
            <a:avLst/>
          </a:prstGeom>
        </p:spPr>
      </p:pic>
      <p:sp>
        <p:nvSpPr>
          <p:cNvPr id="12" name="Title 1">
            <a:extLst>
              <a:ext uri="{FF2B5EF4-FFF2-40B4-BE49-F238E27FC236}">
                <a16:creationId xmlns:a16="http://schemas.microsoft.com/office/drawing/2014/main" id="{8CCB6C44-84C3-634C-B44B-A8B5F600E081}"/>
              </a:ext>
            </a:extLst>
          </p:cNvPr>
          <p:cNvSpPr>
            <a:spLocks noGrp="1"/>
          </p:cNvSpPr>
          <p:nvPr>
            <p:ph type="title"/>
          </p:nvPr>
        </p:nvSpPr>
        <p:spPr>
          <a:xfrm>
            <a:off x="839788" y="1548122"/>
            <a:ext cx="3932237" cy="1600200"/>
          </a:xfrm>
          <a:prstGeom prst="rect">
            <a:avLst/>
          </a:prstGeom>
        </p:spPr>
        <p:txBody>
          <a:bodyPr anchor="b"/>
          <a:lstStyle>
            <a:lvl1pPr>
              <a:defRPr sz="3200"/>
            </a:lvl1pPr>
          </a:lstStyle>
          <a:p>
            <a:r>
              <a:rPr lang="en-US"/>
              <a:t>Click to edit Master title style</a:t>
            </a:r>
            <a:endParaRPr lang="en-US" dirty="0"/>
          </a:p>
        </p:txBody>
      </p:sp>
      <p:sp>
        <p:nvSpPr>
          <p:cNvPr id="13" name="Text Placeholder 3">
            <a:extLst>
              <a:ext uri="{FF2B5EF4-FFF2-40B4-BE49-F238E27FC236}">
                <a16:creationId xmlns:a16="http://schemas.microsoft.com/office/drawing/2014/main" id="{4283EF92-AD5E-F844-878B-0291625DCF02}"/>
              </a:ext>
            </a:extLst>
          </p:cNvPr>
          <p:cNvSpPr>
            <a:spLocks noGrp="1"/>
          </p:cNvSpPr>
          <p:nvPr>
            <p:ph type="body" sz="half" idx="2"/>
          </p:nvPr>
        </p:nvSpPr>
        <p:spPr>
          <a:xfrm>
            <a:off x="839788" y="3429000"/>
            <a:ext cx="3932237" cy="24399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26562422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and Vertical Text">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7C088629-4ED0-354B-B7A3-C566B0E7D924}"/>
              </a:ext>
            </a:extLst>
          </p:cNvPr>
          <p:cNvPicPr>
            <a:picLocks noChangeAspect="1"/>
          </p:cNvPicPr>
          <p:nvPr userDrawn="1"/>
        </p:nvPicPr>
        <p:blipFill>
          <a:blip r:embed="rId2"/>
          <a:stretch>
            <a:fillRect/>
          </a:stretch>
        </p:blipFill>
        <p:spPr>
          <a:xfrm>
            <a:off x="0" y="6161930"/>
            <a:ext cx="12192000" cy="741040"/>
          </a:xfrm>
          <a:prstGeom prst="rect">
            <a:avLst/>
          </a:prstGeom>
        </p:spPr>
      </p:pic>
      <p:pic>
        <p:nvPicPr>
          <p:cNvPr id="9" name="Picture 8">
            <a:extLst>
              <a:ext uri="{FF2B5EF4-FFF2-40B4-BE49-F238E27FC236}">
                <a16:creationId xmlns:a16="http://schemas.microsoft.com/office/drawing/2014/main" id="{382FFDDD-E6B3-E44C-A39D-FD201CC83F08}"/>
              </a:ext>
            </a:extLst>
          </p:cNvPr>
          <p:cNvPicPr>
            <a:picLocks noChangeAspect="1"/>
          </p:cNvPicPr>
          <p:nvPr userDrawn="1"/>
        </p:nvPicPr>
        <p:blipFill>
          <a:blip r:embed="rId3"/>
          <a:stretch>
            <a:fillRect/>
          </a:stretch>
        </p:blipFill>
        <p:spPr>
          <a:xfrm>
            <a:off x="10042791" y="4605294"/>
            <a:ext cx="2252447" cy="1684901"/>
          </a:xfrm>
          <a:prstGeom prst="rect">
            <a:avLst/>
          </a:prstGeom>
        </p:spPr>
      </p:pic>
      <p:pic>
        <p:nvPicPr>
          <p:cNvPr id="10" name="Picture 9">
            <a:extLst>
              <a:ext uri="{FF2B5EF4-FFF2-40B4-BE49-F238E27FC236}">
                <a16:creationId xmlns:a16="http://schemas.microsoft.com/office/drawing/2014/main" id="{14047846-0F78-D045-9631-7A17EC78D7DE}"/>
              </a:ext>
            </a:extLst>
          </p:cNvPr>
          <p:cNvPicPr>
            <a:picLocks noChangeAspect="1"/>
          </p:cNvPicPr>
          <p:nvPr userDrawn="1"/>
        </p:nvPicPr>
        <p:blipFill>
          <a:blip r:embed="rId4"/>
          <a:stretch>
            <a:fillRect/>
          </a:stretch>
        </p:blipFill>
        <p:spPr>
          <a:xfrm>
            <a:off x="4724400" y="6149666"/>
            <a:ext cx="2743200" cy="210376"/>
          </a:xfrm>
          <a:prstGeom prst="rect">
            <a:avLst/>
          </a:prstGeom>
        </p:spPr>
      </p:pic>
      <p:sp>
        <p:nvSpPr>
          <p:cNvPr id="3" name="Vertical Text Placeholder 2">
            <a:extLst>
              <a:ext uri="{FF2B5EF4-FFF2-40B4-BE49-F238E27FC236}">
                <a16:creationId xmlns:a16="http://schemas.microsoft.com/office/drawing/2014/main" id="{97B02355-BA39-DE40-9F7E-D3FCACB18AE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C357B74-736D-1D4A-85D3-8B81D9BA44D9}"/>
              </a:ext>
            </a:extLst>
          </p:cNvPr>
          <p:cNvSpPr>
            <a:spLocks noGrp="1"/>
          </p:cNvSpPr>
          <p:nvPr>
            <p:ph type="dt" sz="half" idx="10"/>
          </p:nvPr>
        </p:nvSpPr>
        <p:spPr>
          <a:xfrm>
            <a:off x="838200" y="6356350"/>
            <a:ext cx="2743200" cy="365125"/>
          </a:xfrm>
          <a:prstGeom prst="rect">
            <a:avLst/>
          </a:prstGeom>
        </p:spPr>
        <p:txBody>
          <a:bodyPr/>
          <a:lstStyle/>
          <a:p>
            <a:fld id="{DDBBAEEC-AE4C-1046-A319-E33DA5FA8128}" type="datetime2">
              <a:rPr lang="en-GB" smtClean="0"/>
              <a:pPr/>
              <a:t>Wednesday, 02 September 2026</a:t>
            </a:fld>
            <a:endParaRPr lang="en-US"/>
          </a:p>
        </p:txBody>
      </p:sp>
      <p:sp>
        <p:nvSpPr>
          <p:cNvPr id="5" name="Footer Placeholder 4">
            <a:extLst>
              <a:ext uri="{FF2B5EF4-FFF2-40B4-BE49-F238E27FC236}">
                <a16:creationId xmlns:a16="http://schemas.microsoft.com/office/drawing/2014/main" id="{2F22FB40-2120-4042-B374-2C68686C3CDC}"/>
              </a:ext>
            </a:extLst>
          </p:cNvPr>
          <p:cNvSpPr>
            <a:spLocks noGrp="1"/>
          </p:cNvSpPr>
          <p:nvPr>
            <p:ph type="ftr" sz="quarter" idx="11"/>
          </p:nvPr>
        </p:nvSpPr>
        <p:spPr>
          <a:xfrm>
            <a:off x="4038600" y="6356350"/>
            <a:ext cx="4114800" cy="365125"/>
          </a:xfrm>
          <a:prstGeom prst="rect">
            <a:avLst/>
          </a:prstGeom>
        </p:spPr>
        <p:txBody>
          <a:bodyPr/>
          <a:lstStyle/>
          <a:p>
            <a:r>
              <a:rPr lang="en-US"/>
              <a:t>www.mellingprimaryschool.co.uk</a:t>
            </a:r>
          </a:p>
        </p:txBody>
      </p:sp>
      <p:sp>
        <p:nvSpPr>
          <p:cNvPr id="6" name="Slide Number Placeholder 5">
            <a:extLst>
              <a:ext uri="{FF2B5EF4-FFF2-40B4-BE49-F238E27FC236}">
                <a16:creationId xmlns:a16="http://schemas.microsoft.com/office/drawing/2014/main" id="{47446C94-EB08-FA42-BA3E-70DA844D007F}"/>
              </a:ext>
            </a:extLst>
          </p:cNvPr>
          <p:cNvSpPr>
            <a:spLocks noGrp="1"/>
          </p:cNvSpPr>
          <p:nvPr>
            <p:ph type="sldNum" sz="quarter" idx="12"/>
          </p:nvPr>
        </p:nvSpPr>
        <p:spPr>
          <a:xfrm>
            <a:off x="8610600" y="6356350"/>
            <a:ext cx="2743200" cy="365125"/>
          </a:xfrm>
          <a:prstGeom prst="rect">
            <a:avLst/>
          </a:prstGeom>
        </p:spPr>
        <p:txBody>
          <a:bodyPr/>
          <a:lstStyle/>
          <a:p>
            <a:fld id="{E7AE6736-7996-1043-9B05-951A0EE68EA2}" type="slidenum">
              <a:rPr lang="en-US" smtClean="0"/>
              <a:pPr/>
              <a:t>‹#›</a:t>
            </a:fld>
            <a:endParaRPr lang="en-US"/>
          </a:p>
        </p:txBody>
      </p:sp>
      <p:pic>
        <p:nvPicPr>
          <p:cNvPr id="7" name="Picture 6">
            <a:extLst>
              <a:ext uri="{FF2B5EF4-FFF2-40B4-BE49-F238E27FC236}">
                <a16:creationId xmlns:a16="http://schemas.microsoft.com/office/drawing/2014/main" id="{913E9301-391D-3945-8597-55030AD5E629}"/>
              </a:ext>
            </a:extLst>
          </p:cNvPr>
          <p:cNvPicPr>
            <a:picLocks noChangeAspect="1"/>
          </p:cNvPicPr>
          <p:nvPr userDrawn="1"/>
        </p:nvPicPr>
        <p:blipFill>
          <a:blip r:embed="rId5"/>
          <a:stretch>
            <a:fillRect/>
          </a:stretch>
        </p:blipFill>
        <p:spPr>
          <a:xfrm>
            <a:off x="838200" y="365125"/>
            <a:ext cx="1314763" cy="1314763"/>
          </a:xfrm>
          <a:prstGeom prst="rect">
            <a:avLst/>
          </a:prstGeom>
        </p:spPr>
      </p:pic>
      <p:sp>
        <p:nvSpPr>
          <p:cNvPr id="11" name="Title 1">
            <a:extLst>
              <a:ext uri="{FF2B5EF4-FFF2-40B4-BE49-F238E27FC236}">
                <a16:creationId xmlns:a16="http://schemas.microsoft.com/office/drawing/2014/main" id="{E500C674-4AD5-DF4E-B816-D5669848C0B2}"/>
              </a:ext>
            </a:extLst>
          </p:cNvPr>
          <p:cNvSpPr>
            <a:spLocks noGrp="1"/>
          </p:cNvSpPr>
          <p:nvPr>
            <p:ph type="title"/>
          </p:nvPr>
        </p:nvSpPr>
        <p:spPr>
          <a:xfrm>
            <a:off x="2353456" y="365125"/>
            <a:ext cx="9000344" cy="1325563"/>
          </a:xfrm>
          <a:prstGeom prst="rect">
            <a:avLst/>
          </a:prstGeom>
        </p:spPr>
        <p:txBody>
          <a:bodyPr anchor="ctr"/>
          <a:lstStyle/>
          <a:p>
            <a:r>
              <a:rPr lang="en-US"/>
              <a:t>Click to edit Master title style</a:t>
            </a:r>
            <a:endParaRPr lang="en-US" dirty="0"/>
          </a:p>
        </p:txBody>
      </p:sp>
    </p:spTree>
    <p:extLst>
      <p:ext uri="{BB962C8B-B14F-4D97-AF65-F5344CB8AC3E}">
        <p14:creationId xmlns:p14="http://schemas.microsoft.com/office/powerpoint/2010/main" val="7473186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95CA0118-B5FF-3445-9C89-5FDC2DFF4814}"/>
              </a:ext>
            </a:extLst>
          </p:cNvPr>
          <p:cNvPicPr>
            <a:picLocks noChangeAspect="1"/>
          </p:cNvPicPr>
          <p:nvPr userDrawn="1"/>
        </p:nvPicPr>
        <p:blipFill>
          <a:blip r:embed="rId2"/>
          <a:stretch>
            <a:fillRect/>
          </a:stretch>
        </p:blipFill>
        <p:spPr>
          <a:xfrm>
            <a:off x="0" y="6161930"/>
            <a:ext cx="12192000" cy="741040"/>
          </a:xfrm>
          <a:prstGeom prst="rect">
            <a:avLst/>
          </a:prstGeom>
        </p:spPr>
      </p:pic>
      <p:pic>
        <p:nvPicPr>
          <p:cNvPr id="9" name="Picture 8">
            <a:extLst>
              <a:ext uri="{FF2B5EF4-FFF2-40B4-BE49-F238E27FC236}">
                <a16:creationId xmlns:a16="http://schemas.microsoft.com/office/drawing/2014/main" id="{E788B71F-30D9-3B46-9827-1769048E0935}"/>
              </a:ext>
            </a:extLst>
          </p:cNvPr>
          <p:cNvPicPr>
            <a:picLocks noChangeAspect="1"/>
          </p:cNvPicPr>
          <p:nvPr userDrawn="1"/>
        </p:nvPicPr>
        <p:blipFill>
          <a:blip r:embed="rId3"/>
          <a:stretch>
            <a:fillRect/>
          </a:stretch>
        </p:blipFill>
        <p:spPr>
          <a:xfrm>
            <a:off x="10042791" y="4605294"/>
            <a:ext cx="2252447" cy="1684901"/>
          </a:xfrm>
          <a:prstGeom prst="rect">
            <a:avLst/>
          </a:prstGeom>
        </p:spPr>
      </p:pic>
      <p:pic>
        <p:nvPicPr>
          <p:cNvPr id="10" name="Picture 9">
            <a:extLst>
              <a:ext uri="{FF2B5EF4-FFF2-40B4-BE49-F238E27FC236}">
                <a16:creationId xmlns:a16="http://schemas.microsoft.com/office/drawing/2014/main" id="{99BB7097-EFE3-5646-BF16-71000E4581EE}"/>
              </a:ext>
            </a:extLst>
          </p:cNvPr>
          <p:cNvPicPr>
            <a:picLocks noChangeAspect="1"/>
          </p:cNvPicPr>
          <p:nvPr userDrawn="1"/>
        </p:nvPicPr>
        <p:blipFill>
          <a:blip r:embed="rId4"/>
          <a:stretch>
            <a:fillRect/>
          </a:stretch>
        </p:blipFill>
        <p:spPr>
          <a:xfrm>
            <a:off x="4724400" y="6149666"/>
            <a:ext cx="2743200" cy="210376"/>
          </a:xfrm>
          <a:prstGeom prst="rect">
            <a:avLst/>
          </a:prstGeom>
        </p:spPr>
      </p:pic>
      <p:sp>
        <p:nvSpPr>
          <p:cNvPr id="2" name="Vertical Title 1">
            <a:extLst>
              <a:ext uri="{FF2B5EF4-FFF2-40B4-BE49-F238E27FC236}">
                <a16:creationId xmlns:a16="http://schemas.microsoft.com/office/drawing/2014/main" id="{933B0CB8-E7AE-5142-8797-C81AC890B43E}"/>
              </a:ext>
            </a:extLst>
          </p:cNvPr>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532DE51F-9C36-4C4F-99EF-9EC879C65E3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BF7CCCA-553E-FD46-BD0A-B1A02BF2EC51}"/>
              </a:ext>
            </a:extLst>
          </p:cNvPr>
          <p:cNvSpPr>
            <a:spLocks noGrp="1"/>
          </p:cNvSpPr>
          <p:nvPr>
            <p:ph type="dt" sz="half" idx="10"/>
          </p:nvPr>
        </p:nvSpPr>
        <p:spPr>
          <a:xfrm>
            <a:off x="838200" y="6356350"/>
            <a:ext cx="2743200" cy="365125"/>
          </a:xfrm>
          <a:prstGeom prst="rect">
            <a:avLst/>
          </a:prstGeom>
        </p:spPr>
        <p:txBody>
          <a:bodyPr/>
          <a:lstStyle/>
          <a:p>
            <a:fld id="{5C021316-81A0-6045-ACB6-433C07D57C56}" type="datetime2">
              <a:rPr lang="en-GB" smtClean="0"/>
              <a:pPr/>
              <a:t>Wednesday, 02 September 2026</a:t>
            </a:fld>
            <a:endParaRPr lang="en-US"/>
          </a:p>
        </p:txBody>
      </p:sp>
      <p:sp>
        <p:nvSpPr>
          <p:cNvPr id="5" name="Footer Placeholder 4">
            <a:extLst>
              <a:ext uri="{FF2B5EF4-FFF2-40B4-BE49-F238E27FC236}">
                <a16:creationId xmlns:a16="http://schemas.microsoft.com/office/drawing/2014/main" id="{9792405F-64B9-2B4A-84E6-0EDD2566147E}"/>
              </a:ext>
            </a:extLst>
          </p:cNvPr>
          <p:cNvSpPr>
            <a:spLocks noGrp="1"/>
          </p:cNvSpPr>
          <p:nvPr>
            <p:ph type="ftr" sz="quarter" idx="11"/>
          </p:nvPr>
        </p:nvSpPr>
        <p:spPr>
          <a:xfrm>
            <a:off x="4038600" y="6356350"/>
            <a:ext cx="4114800" cy="365125"/>
          </a:xfrm>
          <a:prstGeom prst="rect">
            <a:avLst/>
          </a:prstGeom>
        </p:spPr>
        <p:txBody>
          <a:bodyPr/>
          <a:lstStyle/>
          <a:p>
            <a:r>
              <a:rPr lang="en-US"/>
              <a:t>www.mellingprimaryschool.co.uk</a:t>
            </a:r>
          </a:p>
        </p:txBody>
      </p:sp>
      <p:sp>
        <p:nvSpPr>
          <p:cNvPr id="6" name="Slide Number Placeholder 5">
            <a:extLst>
              <a:ext uri="{FF2B5EF4-FFF2-40B4-BE49-F238E27FC236}">
                <a16:creationId xmlns:a16="http://schemas.microsoft.com/office/drawing/2014/main" id="{7E4CDD74-5B1B-1745-96A1-26F6B63CF655}"/>
              </a:ext>
            </a:extLst>
          </p:cNvPr>
          <p:cNvSpPr>
            <a:spLocks noGrp="1"/>
          </p:cNvSpPr>
          <p:nvPr>
            <p:ph type="sldNum" sz="quarter" idx="12"/>
          </p:nvPr>
        </p:nvSpPr>
        <p:spPr>
          <a:xfrm>
            <a:off x="8610600" y="6356350"/>
            <a:ext cx="2743200" cy="365125"/>
          </a:xfrm>
          <a:prstGeom prst="rect">
            <a:avLst/>
          </a:prstGeom>
        </p:spPr>
        <p:txBody>
          <a:bodyPr/>
          <a:lstStyle/>
          <a:p>
            <a:fld id="{E7AE6736-7996-1043-9B05-951A0EE68EA2}" type="slidenum">
              <a:rPr lang="en-US" smtClean="0"/>
              <a:pPr/>
              <a:t>‹#›</a:t>
            </a:fld>
            <a:endParaRPr lang="en-US"/>
          </a:p>
        </p:txBody>
      </p:sp>
      <p:pic>
        <p:nvPicPr>
          <p:cNvPr id="7" name="Picture 6">
            <a:extLst>
              <a:ext uri="{FF2B5EF4-FFF2-40B4-BE49-F238E27FC236}">
                <a16:creationId xmlns:a16="http://schemas.microsoft.com/office/drawing/2014/main" id="{1897FE0C-BA7E-3C43-AC24-46ECD84FEACF}"/>
              </a:ext>
            </a:extLst>
          </p:cNvPr>
          <p:cNvPicPr>
            <a:picLocks noChangeAspect="1"/>
          </p:cNvPicPr>
          <p:nvPr userDrawn="1"/>
        </p:nvPicPr>
        <p:blipFill>
          <a:blip r:embed="rId5"/>
          <a:stretch>
            <a:fillRect/>
          </a:stretch>
        </p:blipFill>
        <p:spPr>
          <a:xfrm>
            <a:off x="838200" y="365125"/>
            <a:ext cx="1314763" cy="1314763"/>
          </a:xfrm>
          <a:prstGeom prst="rect">
            <a:avLst/>
          </a:prstGeom>
        </p:spPr>
      </p:pic>
    </p:spTree>
    <p:extLst>
      <p:ext uri="{BB962C8B-B14F-4D97-AF65-F5344CB8AC3E}">
        <p14:creationId xmlns:p14="http://schemas.microsoft.com/office/powerpoint/2010/main" val="7809244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emf"/><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0" name="Picture 19">
            <a:extLst>
              <a:ext uri="{FF2B5EF4-FFF2-40B4-BE49-F238E27FC236}">
                <a16:creationId xmlns:a16="http://schemas.microsoft.com/office/drawing/2014/main" id="{351A5106-D123-5041-9886-7F8870671594}"/>
              </a:ext>
            </a:extLst>
          </p:cNvPr>
          <p:cNvPicPr>
            <a:picLocks noChangeAspect="1"/>
          </p:cNvPicPr>
          <p:nvPr/>
        </p:nvPicPr>
        <p:blipFill>
          <a:blip r:embed="rId13">
            <a:alphaModFix amt="5000"/>
          </a:blip>
          <a:stretch>
            <a:fillRect/>
          </a:stretch>
        </p:blipFill>
        <p:spPr>
          <a:xfrm>
            <a:off x="1179417" y="365126"/>
            <a:ext cx="8634774" cy="6459082"/>
          </a:xfrm>
          <a:prstGeom prst="rect">
            <a:avLst/>
          </a:prstGeom>
        </p:spPr>
      </p:pic>
      <p:sp>
        <p:nvSpPr>
          <p:cNvPr id="3" name="Text Placeholder 2">
            <a:extLst>
              <a:ext uri="{FF2B5EF4-FFF2-40B4-BE49-F238E27FC236}">
                <a16:creationId xmlns:a16="http://schemas.microsoft.com/office/drawing/2014/main" id="{7C57CDB3-0F3C-B34B-87D5-F5D2A26FEC2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Footer Placeholder 6">
            <a:extLst>
              <a:ext uri="{FF2B5EF4-FFF2-40B4-BE49-F238E27FC236}">
                <a16:creationId xmlns:a16="http://schemas.microsoft.com/office/drawing/2014/main" id="{0AFCCA54-A691-FA44-B13A-E1C2662FF37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bg1"/>
                </a:solidFill>
              </a:defRPr>
            </a:lvl1pPr>
          </a:lstStyle>
          <a:p>
            <a:r>
              <a:rPr lang="en-US" dirty="0" err="1"/>
              <a:t>www.mellingprimaryschool.co.uk</a:t>
            </a:r>
            <a:endParaRPr lang="en-US" dirty="0"/>
          </a:p>
        </p:txBody>
      </p:sp>
      <p:sp>
        <p:nvSpPr>
          <p:cNvPr id="9" name="Date Placeholder 8">
            <a:extLst>
              <a:ext uri="{FF2B5EF4-FFF2-40B4-BE49-F238E27FC236}">
                <a16:creationId xmlns:a16="http://schemas.microsoft.com/office/drawing/2014/main" id="{15114CB6-9431-CB47-9F5F-FBD698F79B9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bg1"/>
                </a:solidFill>
              </a:defRPr>
            </a:lvl1pPr>
          </a:lstStyle>
          <a:p>
            <a:fld id="{5B708B6B-0B3A-424A-B49F-BC8AA3E0F0A8}" type="datetime2">
              <a:rPr lang="en-GB" smtClean="0"/>
              <a:pPr/>
              <a:t>Wednesday, 02 September 2026</a:t>
            </a:fld>
            <a:endParaRPr lang="en-US" dirty="0"/>
          </a:p>
        </p:txBody>
      </p:sp>
      <p:sp>
        <p:nvSpPr>
          <p:cNvPr id="10" name="Slide Number Placeholder 9">
            <a:extLst>
              <a:ext uri="{FF2B5EF4-FFF2-40B4-BE49-F238E27FC236}">
                <a16:creationId xmlns:a16="http://schemas.microsoft.com/office/drawing/2014/main" id="{B66C79E9-C8E9-8A4C-9BB1-58CC0E96F56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bg1"/>
                </a:solidFill>
              </a:defRPr>
            </a:lvl1pPr>
          </a:lstStyle>
          <a:p>
            <a:fld id="{3CCC296A-F684-854C-B7D5-AF38AC6F77D2}" type="slidenum">
              <a:rPr lang="en-US" smtClean="0"/>
              <a:pPr/>
              <a:t>‹#›</a:t>
            </a:fld>
            <a:endParaRPr lang="en-US" dirty="0"/>
          </a:p>
        </p:txBody>
      </p:sp>
    </p:spTree>
    <p:extLst>
      <p:ext uri="{BB962C8B-B14F-4D97-AF65-F5344CB8AC3E}">
        <p14:creationId xmlns:p14="http://schemas.microsoft.com/office/powerpoint/2010/main" val="348521154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hyperlink" Target="https://primarysite-prod-sorted.s3.amazonaws.com/melling-primary-school/UploadedDocument/f279259b-9483-480d-8353-10c25cf44e9a/parental-controls-booklet-2025.pdf"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hyperlink" Target="mailto:y5.melling@schools.sefton.gov.uk"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p:cNvSpPr>
            <a:spLocks noGrp="1"/>
          </p:cNvSpPr>
          <p:nvPr>
            <p:ph type="subTitle" idx="1"/>
          </p:nvPr>
        </p:nvSpPr>
        <p:spPr/>
        <p:txBody>
          <a:bodyPr>
            <a:normAutofit lnSpcReduction="10000"/>
          </a:bodyPr>
          <a:lstStyle/>
          <a:p>
            <a:r>
              <a:rPr lang="en-GB" sz="4400" b="1" dirty="0"/>
              <a:t>Strong Start to Y5</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F50C8F4E-7DE3-4937-82C0-ECE651615347}"/>
              </a:ext>
            </a:extLst>
          </p:cNvPr>
          <p:cNvSpPr>
            <a:spLocks noGrp="1"/>
          </p:cNvSpPr>
          <p:nvPr>
            <p:ph type="dt" sz="half" idx="10"/>
          </p:nvPr>
        </p:nvSpPr>
        <p:spPr/>
        <p:txBody>
          <a:bodyPr/>
          <a:lstStyle/>
          <a:p>
            <a:fld id="{CF1BEBC8-EB54-AB45-8E7B-C02B8F7E8AF9}" type="datetime2">
              <a:rPr lang="en-GB" smtClean="0"/>
              <a:pPr/>
              <a:t>Wednesday, 02 September 2026</a:t>
            </a:fld>
            <a:endParaRPr lang="en-US"/>
          </a:p>
        </p:txBody>
      </p:sp>
      <p:sp>
        <p:nvSpPr>
          <p:cNvPr id="5" name="Footer Placeholder 4">
            <a:extLst>
              <a:ext uri="{FF2B5EF4-FFF2-40B4-BE49-F238E27FC236}">
                <a16:creationId xmlns:a16="http://schemas.microsoft.com/office/drawing/2014/main" id="{DDE49778-884F-4A0D-B7FD-7548F226CD6D}"/>
              </a:ext>
            </a:extLst>
          </p:cNvPr>
          <p:cNvSpPr>
            <a:spLocks noGrp="1"/>
          </p:cNvSpPr>
          <p:nvPr>
            <p:ph type="ftr" sz="quarter" idx="11"/>
          </p:nvPr>
        </p:nvSpPr>
        <p:spPr/>
        <p:txBody>
          <a:bodyPr/>
          <a:lstStyle/>
          <a:p>
            <a:r>
              <a:rPr lang="en-US"/>
              <a:t>www.mellingprimaryschool.co.uk</a:t>
            </a:r>
          </a:p>
        </p:txBody>
      </p:sp>
      <p:sp>
        <p:nvSpPr>
          <p:cNvPr id="6" name="Slide Number Placeholder 5">
            <a:extLst>
              <a:ext uri="{FF2B5EF4-FFF2-40B4-BE49-F238E27FC236}">
                <a16:creationId xmlns:a16="http://schemas.microsoft.com/office/drawing/2014/main" id="{80FA3710-AEEA-4DD7-AE8A-E10D44A0E89D}"/>
              </a:ext>
            </a:extLst>
          </p:cNvPr>
          <p:cNvSpPr>
            <a:spLocks noGrp="1"/>
          </p:cNvSpPr>
          <p:nvPr>
            <p:ph type="sldNum" sz="quarter" idx="12"/>
          </p:nvPr>
        </p:nvSpPr>
        <p:spPr/>
        <p:txBody>
          <a:bodyPr/>
          <a:lstStyle/>
          <a:p>
            <a:fld id="{E7AE6736-7996-1043-9B05-951A0EE68EA2}" type="slidenum">
              <a:rPr lang="en-US" smtClean="0"/>
              <a:pPr/>
              <a:t>2</a:t>
            </a:fld>
            <a:endParaRPr lang="en-US"/>
          </a:p>
        </p:txBody>
      </p:sp>
      <p:pic>
        <p:nvPicPr>
          <p:cNvPr id="7" name="Picture 6">
            <a:extLst>
              <a:ext uri="{FF2B5EF4-FFF2-40B4-BE49-F238E27FC236}">
                <a16:creationId xmlns:a16="http://schemas.microsoft.com/office/drawing/2014/main" id="{9C571D13-4894-49AC-BC95-7B00157E52F7}"/>
              </a:ext>
            </a:extLst>
          </p:cNvPr>
          <p:cNvPicPr>
            <a:picLocks noChangeAspect="1"/>
          </p:cNvPicPr>
          <p:nvPr/>
        </p:nvPicPr>
        <p:blipFill rotWithShape="1">
          <a:blip r:embed="rId2"/>
          <a:srcRect/>
          <a:stretch/>
        </p:blipFill>
        <p:spPr>
          <a:xfrm>
            <a:off x="2243239" y="7129"/>
            <a:ext cx="4681755" cy="6064557"/>
          </a:xfrm>
          <a:prstGeom prst="rect">
            <a:avLst/>
          </a:prstGeom>
        </p:spPr>
      </p:pic>
      <p:sp>
        <p:nvSpPr>
          <p:cNvPr id="8" name="Rectangle 7">
            <a:extLst>
              <a:ext uri="{FF2B5EF4-FFF2-40B4-BE49-F238E27FC236}">
                <a16:creationId xmlns:a16="http://schemas.microsoft.com/office/drawing/2014/main" id="{C59AB8DD-A262-4920-8B0C-E5D9A97A07B1}"/>
              </a:ext>
            </a:extLst>
          </p:cNvPr>
          <p:cNvSpPr/>
          <p:nvPr/>
        </p:nvSpPr>
        <p:spPr>
          <a:xfrm>
            <a:off x="6919822" y="-5770"/>
            <a:ext cx="5274124" cy="5940088"/>
          </a:xfrm>
          <a:prstGeom prst="rect">
            <a:avLst/>
          </a:prstGeom>
        </p:spPr>
        <p:txBody>
          <a:bodyPr wrap="square" lIns="91440" tIns="45720" rIns="91440" bIns="45720" anchor="t">
            <a:spAutoFit/>
          </a:bodyPr>
          <a:lstStyle/>
          <a:p>
            <a:pPr algn="just">
              <a:spcAft>
                <a:spcPts val="0"/>
              </a:spcAft>
            </a:pPr>
            <a:r>
              <a:rPr lang="en-GB" sz="20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Welcome to Upper Key Stage 2.  </a:t>
            </a:r>
          </a:p>
          <a:p>
            <a:pPr algn="just">
              <a:spcAft>
                <a:spcPts val="0"/>
              </a:spcAft>
            </a:pPr>
            <a:endParaRPr lang="en-GB" sz="20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endParaRPr>
          </a:p>
          <a:p>
            <a:pPr algn="just">
              <a:spcAft>
                <a:spcPts val="0"/>
              </a:spcAft>
            </a:pPr>
            <a:r>
              <a:rPr lang="en-GB" sz="20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Here is all the information you need to know to ensure your child’s start to the new school year is successful.  </a:t>
            </a:r>
          </a:p>
          <a:p>
            <a:pPr algn="just">
              <a:spcAft>
                <a:spcPts val="0"/>
              </a:spcAft>
            </a:pPr>
            <a:endParaRPr lang="en-GB" sz="20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endParaRPr>
          </a:p>
          <a:p>
            <a:pPr algn="just">
              <a:spcAft>
                <a:spcPts val="0"/>
              </a:spcAft>
            </a:pPr>
            <a:r>
              <a:rPr lang="en-GB" sz="20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We are looking forward to welcoming our new class back to a brand-new school year.</a:t>
            </a:r>
          </a:p>
          <a:p>
            <a:pPr algn="just">
              <a:spcAft>
                <a:spcPts val="0"/>
              </a:spcAft>
            </a:pPr>
            <a:endParaRPr lang="en-GB" sz="20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endParaRPr>
          </a:p>
          <a:p>
            <a:pPr>
              <a:spcAft>
                <a:spcPts val="0"/>
              </a:spcAft>
            </a:pPr>
            <a:r>
              <a:rPr lang="en-GB" sz="20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Staff: </a:t>
            </a:r>
          </a:p>
          <a:p>
            <a:r>
              <a:rPr lang="en-GB" sz="2000" dirty="0">
                <a:solidFill>
                  <a:srgbClr val="002060"/>
                </a:solidFill>
                <a:latin typeface="Calibri"/>
                <a:ea typeface="Times New Roman" panose="02020603050405020304" pitchFamily="18" charset="0"/>
                <a:cs typeface="Times New Roman"/>
              </a:rPr>
              <a:t>Mrs Grainger Mon-Fri</a:t>
            </a:r>
            <a:endParaRPr lang="en-GB" sz="20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endParaRPr>
          </a:p>
          <a:p>
            <a:r>
              <a:rPr lang="en-GB" sz="2000" dirty="0">
                <a:solidFill>
                  <a:srgbClr val="002060"/>
                </a:solidFill>
                <a:latin typeface="Calibri"/>
                <a:ea typeface="Times New Roman" panose="02020603050405020304" pitchFamily="18" charset="0"/>
                <a:cs typeface="Times New Roman"/>
              </a:rPr>
              <a:t>Mrs Freeman (TA) Mornings only</a:t>
            </a:r>
            <a:endParaRPr lang="en-GB" sz="20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endParaRPr>
          </a:p>
          <a:p>
            <a:r>
              <a:rPr lang="en-GB" sz="2000" dirty="0">
                <a:solidFill>
                  <a:srgbClr val="002060"/>
                </a:solidFill>
                <a:latin typeface="Calibri"/>
                <a:ea typeface="Times New Roman" panose="02020603050405020304" pitchFamily="18" charset="0"/>
                <a:cs typeface="Times New Roman"/>
              </a:rPr>
              <a:t>Mrs Thomas (1:1 &amp; TA) Mon-Fri</a:t>
            </a:r>
            <a:endParaRPr lang="en-GB" sz="20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endParaRPr>
          </a:p>
          <a:p>
            <a:r>
              <a:rPr lang="en-GB" sz="2000" dirty="0">
                <a:solidFill>
                  <a:srgbClr val="002060"/>
                </a:solidFill>
                <a:latin typeface="Calibri"/>
                <a:ea typeface="Times New Roman" panose="02020603050405020304" pitchFamily="18" charset="0"/>
                <a:cs typeface="Times New Roman"/>
              </a:rPr>
              <a:t>Miss Freeman &amp; Miss Thomas to support </a:t>
            </a:r>
          </a:p>
          <a:p>
            <a:endParaRPr lang="en-GB" sz="20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endParaRPr>
          </a:p>
          <a:p>
            <a:pPr>
              <a:spcAft>
                <a:spcPts val="0"/>
              </a:spcAft>
            </a:pPr>
            <a:r>
              <a:rPr lang="en-GB" sz="2000" dirty="0">
                <a:solidFill>
                  <a:srgbClr val="002060"/>
                </a:solidFill>
                <a:latin typeface="Calibri"/>
                <a:ea typeface="Times New Roman" panose="02020603050405020304" pitchFamily="18" charset="0"/>
                <a:cs typeface="Times New Roman"/>
              </a:rPr>
              <a:t>Start 8:45</a:t>
            </a:r>
            <a:endParaRPr lang="en-GB" sz="20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endParaRPr>
          </a:p>
          <a:p>
            <a:pPr>
              <a:spcAft>
                <a:spcPts val="0"/>
              </a:spcAft>
            </a:pPr>
            <a:r>
              <a:rPr lang="en-GB" sz="2000" dirty="0">
                <a:solidFill>
                  <a:srgbClr val="002060"/>
                </a:solidFill>
                <a:latin typeface="Calibri"/>
                <a:ea typeface="Times New Roman" panose="02020603050405020304" pitchFamily="18" charset="0"/>
                <a:cs typeface="Times New Roman"/>
              </a:rPr>
              <a:t>Break 10:45</a:t>
            </a:r>
            <a:endParaRPr lang="en-GB" sz="20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endParaRPr>
          </a:p>
          <a:p>
            <a:pPr>
              <a:spcAft>
                <a:spcPts val="0"/>
              </a:spcAft>
            </a:pPr>
            <a:r>
              <a:rPr lang="en-GB" sz="20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Lunch 12:30</a:t>
            </a:r>
          </a:p>
          <a:p>
            <a:r>
              <a:rPr lang="en-GB" sz="2000" dirty="0">
                <a:solidFill>
                  <a:srgbClr val="002060"/>
                </a:solidFill>
                <a:latin typeface="Calibri"/>
                <a:ea typeface="Times New Roman" panose="02020603050405020304" pitchFamily="18" charset="0"/>
                <a:cs typeface="Times New Roman"/>
              </a:rPr>
              <a:t>Finish 3:15</a:t>
            </a:r>
            <a:r>
              <a:rPr lang="en-GB" sz="2000" dirty="0">
                <a:latin typeface="Calibri"/>
                <a:ea typeface="Times New Roman" panose="02020603050405020304" pitchFamily="18" charset="0"/>
                <a:cs typeface="Times New Roman"/>
              </a:rPr>
              <a:t> </a:t>
            </a:r>
            <a:r>
              <a:rPr lang="en-GB" sz="1200" b="1" dirty="0">
                <a:solidFill>
                  <a:schemeClr val="tx2"/>
                </a:solidFill>
                <a:latin typeface="Calibri"/>
                <a:ea typeface="Times New Roman" panose="02020603050405020304" pitchFamily="18" charset="0"/>
                <a:cs typeface="Times New Roman"/>
              </a:rPr>
              <a:t>(adults please wait outside main gate)</a:t>
            </a:r>
            <a:endParaRPr lang="en-GB" sz="2000" b="1" dirty="0">
              <a:solidFill>
                <a:schemeClr val="tx2"/>
              </a:solidFill>
              <a:latin typeface="Times New Roman"/>
              <a:ea typeface="Times New Roman" panose="02020603050405020304" pitchFamily="18" charset="0"/>
            </a:endParaRPr>
          </a:p>
        </p:txBody>
      </p:sp>
    </p:spTree>
    <p:extLst>
      <p:ext uri="{BB962C8B-B14F-4D97-AF65-F5344CB8AC3E}">
        <p14:creationId xmlns:p14="http://schemas.microsoft.com/office/powerpoint/2010/main" val="42339377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9664BC-68EA-4805-8DDB-009D288A7B7C}"/>
              </a:ext>
            </a:extLst>
          </p:cNvPr>
          <p:cNvSpPr>
            <a:spLocks noGrp="1"/>
          </p:cNvSpPr>
          <p:nvPr>
            <p:ph type="title"/>
          </p:nvPr>
        </p:nvSpPr>
        <p:spPr>
          <a:xfrm>
            <a:off x="2344989" y="-28045"/>
            <a:ext cx="9000344" cy="1325563"/>
          </a:xfrm>
        </p:spPr>
        <p:txBody>
          <a:bodyPr/>
          <a:lstStyle/>
          <a:p>
            <a:r>
              <a:rPr lang="en-GB" b="1" u="sng" dirty="0">
                <a:solidFill>
                  <a:srgbClr val="002060"/>
                </a:solidFill>
              </a:rPr>
              <a:t>Reminder: Home-School Agreement  </a:t>
            </a:r>
          </a:p>
        </p:txBody>
      </p:sp>
      <p:sp>
        <p:nvSpPr>
          <p:cNvPr id="4" name="Date Placeholder 3">
            <a:extLst>
              <a:ext uri="{FF2B5EF4-FFF2-40B4-BE49-F238E27FC236}">
                <a16:creationId xmlns:a16="http://schemas.microsoft.com/office/drawing/2014/main" id="{DE0F7443-C927-4F85-958E-E313760C2863}"/>
              </a:ext>
            </a:extLst>
          </p:cNvPr>
          <p:cNvSpPr>
            <a:spLocks noGrp="1"/>
          </p:cNvSpPr>
          <p:nvPr>
            <p:ph type="dt" sz="half" idx="10"/>
          </p:nvPr>
        </p:nvSpPr>
        <p:spPr/>
        <p:txBody>
          <a:bodyPr/>
          <a:lstStyle/>
          <a:p>
            <a:fld id="{CF1BEBC8-EB54-AB45-8E7B-C02B8F7E8AF9}" type="datetime2">
              <a:rPr lang="en-GB" smtClean="0"/>
              <a:pPr/>
              <a:t>Wednesday, 02 September 2026</a:t>
            </a:fld>
            <a:endParaRPr lang="en-US"/>
          </a:p>
        </p:txBody>
      </p:sp>
      <p:sp>
        <p:nvSpPr>
          <p:cNvPr id="5" name="Footer Placeholder 4">
            <a:extLst>
              <a:ext uri="{FF2B5EF4-FFF2-40B4-BE49-F238E27FC236}">
                <a16:creationId xmlns:a16="http://schemas.microsoft.com/office/drawing/2014/main" id="{3A745349-763E-4FBC-8F8D-199DD276D06A}"/>
              </a:ext>
            </a:extLst>
          </p:cNvPr>
          <p:cNvSpPr>
            <a:spLocks noGrp="1"/>
          </p:cNvSpPr>
          <p:nvPr>
            <p:ph type="ftr" sz="quarter" idx="11"/>
          </p:nvPr>
        </p:nvSpPr>
        <p:spPr/>
        <p:txBody>
          <a:bodyPr/>
          <a:lstStyle/>
          <a:p>
            <a:r>
              <a:rPr lang="en-US"/>
              <a:t>www.mellingprimaryschool.co.uk</a:t>
            </a:r>
          </a:p>
        </p:txBody>
      </p:sp>
      <p:sp>
        <p:nvSpPr>
          <p:cNvPr id="6" name="Slide Number Placeholder 5">
            <a:extLst>
              <a:ext uri="{FF2B5EF4-FFF2-40B4-BE49-F238E27FC236}">
                <a16:creationId xmlns:a16="http://schemas.microsoft.com/office/drawing/2014/main" id="{A02D741D-5326-4088-8075-00D728CFC27B}"/>
              </a:ext>
            </a:extLst>
          </p:cNvPr>
          <p:cNvSpPr>
            <a:spLocks noGrp="1"/>
          </p:cNvSpPr>
          <p:nvPr>
            <p:ph type="sldNum" sz="quarter" idx="12"/>
          </p:nvPr>
        </p:nvSpPr>
        <p:spPr/>
        <p:txBody>
          <a:bodyPr/>
          <a:lstStyle/>
          <a:p>
            <a:fld id="{E7AE6736-7996-1043-9B05-951A0EE68EA2}" type="slidenum">
              <a:rPr lang="en-US" smtClean="0"/>
              <a:pPr/>
              <a:t>3</a:t>
            </a:fld>
            <a:endParaRPr lang="en-US"/>
          </a:p>
        </p:txBody>
      </p:sp>
      <p:pic>
        <p:nvPicPr>
          <p:cNvPr id="8" name="Picture 7">
            <a:extLst>
              <a:ext uri="{FF2B5EF4-FFF2-40B4-BE49-F238E27FC236}">
                <a16:creationId xmlns:a16="http://schemas.microsoft.com/office/drawing/2014/main" id="{DA92422F-6F85-41CF-B874-A2660CF40ED1}"/>
              </a:ext>
            </a:extLst>
          </p:cNvPr>
          <p:cNvPicPr>
            <a:picLocks noChangeAspect="1"/>
          </p:cNvPicPr>
          <p:nvPr/>
        </p:nvPicPr>
        <p:blipFill>
          <a:blip r:embed="rId2"/>
          <a:stretch>
            <a:fillRect/>
          </a:stretch>
        </p:blipFill>
        <p:spPr>
          <a:xfrm>
            <a:off x="2611921" y="1026988"/>
            <a:ext cx="7150146" cy="5116173"/>
          </a:xfrm>
          <a:prstGeom prst="rect">
            <a:avLst/>
          </a:prstGeom>
        </p:spPr>
      </p:pic>
    </p:spTree>
    <p:extLst>
      <p:ext uri="{BB962C8B-B14F-4D97-AF65-F5344CB8AC3E}">
        <p14:creationId xmlns:p14="http://schemas.microsoft.com/office/powerpoint/2010/main" val="10231661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477EA1-0247-4E4F-ADB5-C3D68E63CADE}"/>
              </a:ext>
            </a:extLst>
          </p:cNvPr>
          <p:cNvSpPr>
            <a:spLocks noGrp="1"/>
          </p:cNvSpPr>
          <p:nvPr>
            <p:ph type="title"/>
          </p:nvPr>
        </p:nvSpPr>
        <p:spPr/>
        <p:txBody>
          <a:bodyPr/>
          <a:lstStyle/>
          <a:p>
            <a:r>
              <a:rPr lang="en-GB" sz="3200" b="1" dirty="0">
                <a:solidFill>
                  <a:srgbClr val="002060"/>
                </a:solidFill>
              </a:rPr>
              <a:t>Please see the class page for the following documents detailing information on the curriculum:</a:t>
            </a:r>
          </a:p>
        </p:txBody>
      </p:sp>
      <p:sp>
        <p:nvSpPr>
          <p:cNvPr id="4" name="Date Placeholder 3">
            <a:extLst>
              <a:ext uri="{FF2B5EF4-FFF2-40B4-BE49-F238E27FC236}">
                <a16:creationId xmlns:a16="http://schemas.microsoft.com/office/drawing/2014/main" id="{546E7446-1604-4215-920C-2F28D7C3C5F8}"/>
              </a:ext>
            </a:extLst>
          </p:cNvPr>
          <p:cNvSpPr>
            <a:spLocks noGrp="1"/>
          </p:cNvSpPr>
          <p:nvPr>
            <p:ph type="dt" sz="half" idx="10"/>
          </p:nvPr>
        </p:nvSpPr>
        <p:spPr/>
        <p:txBody>
          <a:bodyPr/>
          <a:lstStyle/>
          <a:p>
            <a:fld id="{CF1BEBC8-EB54-AB45-8E7B-C02B8F7E8AF9}" type="datetime2">
              <a:rPr lang="en-GB" smtClean="0"/>
              <a:pPr/>
              <a:t>Wednesday, 02 September 2026</a:t>
            </a:fld>
            <a:endParaRPr lang="en-US"/>
          </a:p>
        </p:txBody>
      </p:sp>
      <p:sp>
        <p:nvSpPr>
          <p:cNvPr id="5" name="Footer Placeholder 4">
            <a:extLst>
              <a:ext uri="{FF2B5EF4-FFF2-40B4-BE49-F238E27FC236}">
                <a16:creationId xmlns:a16="http://schemas.microsoft.com/office/drawing/2014/main" id="{74ADA99A-23E1-47F0-84B7-4408E21A48B1}"/>
              </a:ext>
            </a:extLst>
          </p:cNvPr>
          <p:cNvSpPr>
            <a:spLocks noGrp="1"/>
          </p:cNvSpPr>
          <p:nvPr>
            <p:ph type="ftr" sz="quarter" idx="11"/>
          </p:nvPr>
        </p:nvSpPr>
        <p:spPr/>
        <p:txBody>
          <a:bodyPr/>
          <a:lstStyle/>
          <a:p>
            <a:r>
              <a:rPr lang="en-US"/>
              <a:t>www.mellingprimaryschool.co.uk</a:t>
            </a:r>
          </a:p>
        </p:txBody>
      </p:sp>
      <p:sp>
        <p:nvSpPr>
          <p:cNvPr id="6" name="Slide Number Placeholder 5">
            <a:extLst>
              <a:ext uri="{FF2B5EF4-FFF2-40B4-BE49-F238E27FC236}">
                <a16:creationId xmlns:a16="http://schemas.microsoft.com/office/drawing/2014/main" id="{EBDC9595-B437-4783-B348-999793267A83}"/>
              </a:ext>
            </a:extLst>
          </p:cNvPr>
          <p:cNvSpPr>
            <a:spLocks noGrp="1"/>
          </p:cNvSpPr>
          <p:nvPr>
            <p:ph type="sldNum" sz="quarter" idx="12"/>
          </p:nvPr>
        </p:nvSpPr>
        <p:spPr/>
        <p:txBody>
          <a:bodyPr/>
          <a:lstStyle/>
          <a:p>
            <a:fld id="{E7AE6736-7996-1043-9B05-951A0EE68EA2}" type="slidenum">
              <a:rPr lang="en-US" smtClean="0"/>
              <a:pPr/>
              <a:t>4</a:t>
            </a:fld>
            <a:endParaRPr lang="en-US"/>
          </a:p>
        </p:txBody>
      </p:sp>
      <p:pic>
        <p:nvPicPr>
          <p:cNvPr id="7" name="Picture 6">
            <a:extLst>
              <a:ext uri="{FF2B5EF4-FFF2-40B4-BE49-F238E27FC236}">
                <a16:creationId xmlns:a16="http://schemas.microsoft.com/office/drawing/2014/main" id="{F1709D0C-46BF-4A1B-9E09-63B5708E9B78}"/>
              </a:ext>
            </a:extLst>
          </p:cNvPr>
          <p:cNvPicPr>
            <a:picLocks noChangeAspect="1"/>
          </p:cNvPicPr>
          <p:nvPr/>
        </p:nvPicPr>
        <p:blipFill>
          <a:blip r:embed="rId2"/>
          <a:stretch>
            <a:fillRect/>
          </a:stretch>
        </p:blipFill>
        <p:spPr>
          <a:xfrm>
            <a:off x="3153574" y="1454714"/>
            <a:ext cx="5277587" cy="4363059"/>
          </a:xfrm>
          <a:prstGeom prst="rect">
            <a:avLst/>
          </a:prstGeom>
        </p:spPr>
      </p:pic>
    </p:spTree>
    <p:extLst>
      <p:ext uri="{BB962C8B-B14F-4D97-AF65-F5344CB8AC3E}">
        <p14:creationId xmlns:p14="http://schemas.microsoft.com/office/powerpoint/2010/main" val="14947098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EE02DD-9A64-4863-AC70-C4E1B596B62E}"/>
              </a:ext>
            </a:extLst>
          </p:cNvPr>
          <p:cNvSpPr>
            <a:spLocks noGrp="1"/>
          </p:cNvSpPr>
          <p:nvPr>
            <p:ph type="title"/>
          </p:nvPr>
        </p:nvSpPr>
        <p:spPr/>
        <p:txBody>
          <a:bodyPr/>
          <a:lstStyle/>
          <a:p>
            <a:r>
              <a:rPr lang="en-GB" b="1" u="sng" dirty="0">
                <a:solidFill>
                  <a:srgbClr val="002060"/>
                </a:solidFill>
              </a:rPr>
              <a:t>Trips &amp; residentials in Y5</a:t>
            </a:r>
          </a:p>
        </p:txBody>
      </p:sp>
      <p:sp>
        <p:nvSpPr>
          <p:cNvPr id="3" name="Content Placeholder 2">
            <a:extLst>
              <a:ext uri="{FF2B5EF4-FFF2-40B4-BE49-F238E27FC236}">
                <a16:creationId xmlns:a16="http://schemas.microsoft.com/office/drawing/2014/main" id="{08DC1A60-79C9-4C1A-A54B-0D2C519179D7}"/>
              </a:ext>
            </a:extLst>
          </p:cNvPr>
          <p:cNvSpPr>
            <a:spLocks noGrp="1"/>
          </p:cNvSpPr>
          <p:nvPr>
            <p:ph idx="1"/>
          </p:nvPr>
        </p:nvSpPr>
        <p:spPr>
          <a:xfrm>
            <a:off x="2353456" y="1690688"/>
            <a:ext cx="10515600" cy="4351338"/>
          </a:xfrm>
        </p:spPr>
        <p:txBody>
          <a:bodyPr vert="horz" lIns="91440" tIns="45720" rIns="91440" bIns="45720" rtlCol="0" anchor="t">
            <a:normAutofit/>
          </a:bodyPr>
          <a:lstStyle/>
          <a:p>
            <a:pPr marL="0" indent="0">
              <a:buNone/>
            </a:pPr>
            <a:r>
              <a:rPr lang="en-GB" dirty="0">
                <a:solidFill>
                  <a:srgbClr val="002060"/>
                </a:solidFill>
              </a:rPr>
              <a:t>Autumn Term:</a:t>
            </a:r>
          </a:p>
          <a:p>
            <a:r>
              <a:rPr lang="en-GB" dirty="0">
                <a:solidFill>
                  <a:srgbClr val="002060"/>
                </a:solidFill>
              </a:rPr>
              <a:t>CHET residential</a:t>
            </a:r>
          </a:p>
          <a:p>
            <a:endParaRPr lang="en-GB" dirty="0">
              <a:solidFill>
                <a:srgbClr val="002060"/>
              </a:solidFill>
            </a:endParaRPr>
          </a:p>
          <a:p>
            <a:pPr marL="0" indent="0">
              <a:buNone/>
            </a:pPr>
            <a:r>
              <a:rPr lang="en-GB" dirty="0">
                <a:solidFill>
                  <a:srgbClr val="002060"/>
                </a:solidFill>
              </a:rPr>
              <a:t>Spring Term:</a:t>
            </a:r>
          </a:p>
          <a:p>
            <a:r>
              <a:rPr lang="en-GB">
                <a:solidFill>
                  <a:srgbClr val="002060"/>
                </a:solidFill>
                <a:ea typeface="Calibri"/>
                <a:cs typeface="Calibri"/>
              </a:rPr>
              <a:t>To be organised – Science focus</a:t>
            </a:r>
            <a:endParaRPr lang="en-GB" dirty="0">
              <a:solidFill>
                <a:srgbClr val="002060"/>
              </a:solidFill>
              <a:ea typeface="Calibri"/>
              <a:cs typeface="Calibri"/>
            </a:endParaRPr>
          </a:p>
          <a:p>
            <a:endParaRPr lang="en-GB" dirty="0">
              <a:solidFill>
                <a:srgbClr val="002060"/>
              </a:solidFill>
            </a:endParaRPr>
          </a:p>
          <a:p>
            <a:pPr marL="0" indent="0">
              <a:buNone/>
            </a:pPr>
            <a:r>
              <a:rPr lang="en-GB" dirty="0">
                <a:solidFill>
                  <a:srgbClr val="002060"/>
                </a:solidFill>
              </a:rPr>
              <a:t>Summer Term:</a:t>
            </a:r>
          </a:p>
          <a:p>
            <a:r>
              <a:rPr lang="en-GB">
                <a:solidFill>
                  <a:srgbClr val="002060"/>
                </a:solidFill>
                <a:ea typeface="Calibri"/>
                <a:cs typeface="Calibri"/>
              </a:rPr>
              <a:t>To be organised – History focus</a:t>
            </a:r>
            <a:endParaRPr lang="en-GB" dirty="0">
              <a:solidFill>
                <a:srgbClr val="002060"/>
              </a:solidFill>
              <a:ea typeface="Calibri"/>
              <a:cs typeface="Calibri"/>
            </a:endParaRPr>
          </a:p>
        </p:txBody>
      </p:sp>
      <p:sp>
        <p:nvSpPr>
          <p:cNvPr id="4" name="Date Placeholder 3">
            <a:extLst>
              <a:ext uri="{FF2B5EF4-FFF2-40B4-BE49-F238E27FC236}">
                <a16:creationId xmlns:a16="http://schemas.microsoft.com/office/drawing/2014/main" id="{00E96BF5-4AA3-4EBF-9192-3185DDC6F51F}"/>
              </a:ext>
            </a:extLst>
          </p:cNvPr>
          <p:cNvSpPr>
            <a:spLocks noGrp="1"/>
          </p:cNvSpPr>
          <p:nvPr>
            <p:ph type="dt" sz="half" idx="10"/>
          </p:nvPr>
        </p:nvSpPr>
        <p:spPr/>
        <p:txBody>
          <a:bodyPr/>
          <a:lstStyle/>
          <a:p>
            <a:fld id="{CF1BEBC8-EB54-AB45-8E7B-C02B8F7E8AF9}" type="datetime2">
              <a:rPr lang="en-GB" smtClean="0"/>
              <a:pPr/>
              <a:t>Wednesday, 02 September 2026</a:t>
            </a:fld>
            <a:endParaRPr lang="en-US"/>
          </a:p>
        </p:txBody>
      </p:sp>
      <p:sp>
        <p:nvSpPr>
          <p:cNvPr id="5" name="Footer Placeholder 4">
            <a:extLst>
              <a:ext uri="{FF2B5EF4-FFF2-40B4-BE49-F238E27FC236}">
                <a16:creationId xmlns:a16="http://schemas.microsoft.com/office/drawing/2014/main" id="{27535B20-75F3-43A1-A31E-3ACABFE6B97F}"/>
              </a:ext>
            </a:extLst>
          </p:cNvPr>
          <p:cNvSpPr>
            <a:spLocks noGrp="1"/>
          </p:cNvSpPr>
          <p:nvPr>
            <p:ph type="ftr" sz="quarter" idx="11"/>
          </p:nvPr>
        </p:nvSpPr>
        <p:spPr/>
        <p:txBody>
          <a:bodyPr/>
          <a:lstStyle/>
          <a:p>
            <a:r>
              <a:rPr lang="en-US"/>
              <a:t>www.mellingprimaryschool.co.uk</a:t>
            </a:r>
          </a:p>
        </p:txBody>
      </p:sp>
      <p:sp>
        <p:nvSpPr>
          <p:cNvPr id="6" name="Slide Number Placeholder 5">
            <a:extLst>
              <a:ext uri="{FF2B5EF4-FFF2-40B4-BE49-F238E27FC236}">
                <a16:creationId xmlns:a16="http://schemas.microsoft.com/office/drawing/2014/main" id="{D6C0243F-D18B-4598-88AF-A79FE12620BC}"/>
              </a:ext>
            </a:extLst>
          </p:cNvPr>
          <p:cNvSpPr>
            <a:spLocks noGrp="1"/>
          </p:cNvSpPr>
          <p:nvPr>
            <p:ph type="sldNum" sz="quarter" idx="12"/>
          </p:nvPr>
        </p:nvSpPr>
        <p:spPr/>
        <p:txBody>
          <a:bodyPr/>
          <a:lstStyle/>
          <a:p>
            <a:fld id="{E7AE6736-7996-1043-9B05-951A0EE68EA2}" type="slidenum">
              <a:rPr lang="en-US" smtClean="0"/>
              <a:pPr/>
              <a:t>5</a:t>
            </a:fld>
            <a:endParaRPr lang="en-US"/>
          </a:p>
        </p:txBody>
      </p:sp>
    </p:spTree>
    <p:extLst>
      <p:ext uri="{BB962C8B-B14F-4D97-AF65-F5344CB8AC3E}">
        <p14:creationId xmlns:p14="http://schemas.microsoft.com/office/powerpoint/2010/main" val="41535701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E3E1735-93B0-487D-A857-70CC2A698C67}"/>
              </a:ext>
            </a:extLst>
          </p:cNvPr>
          <p:cNvSpPr>
            <a:spLocks noGrp="1"/>
          </p:cNvSpPr>
          <p:nvPr>
            <p:ph idx="1"/>
          </p:nvPr>
        </p:nvSpPr>
        <p:spPr>
          <a:xfrm>
            <a:off x="4807974" y="298759"/>
            <a:ext cx="6998388" cy="4228997"/>
          </a:xfrm>
        </p:spPr>
        <p:txBody>
          <a:bodyPr>
            <a:noAutofit/>
          </a:bodyPr>
          <a:lstStyle/>
          <a:p>
            <a:pPr marL="0" indent="0">
              <a:buNone/>
            </a:pPr>
            <a:r>
              <a:rPr lang="en-GB" sz="1600" dirty="0">
                <a:solidFill>
                  <a:srgbClr val="002060"/>
                </a:solidFill>
              </a:rPr>
              <a:t>In Upper Key Stage 2, children are expected to read and understand texts at a much higher level than previously; the skill of comprehension is needed across the curriculum to be able to access a wide range of subjects.  </a:t>
            </a:r>
          </a:p>
          <a:p>
            <a:pPr marL="0" indent="0">
              <a:buNone/>
            </a:pPr>
            <a:r>
              <a:rPr lang="en-GB" sz="1600" dirty="0">
                <a:solidFill>
                  <a:srgbClr val="002060"/>
                </a:solidFill>
              </a:rPr>
              <a:t>All children will have the opportunity to read a variety of texts during lessons.</a:t>
            </a:r>
          </a:p>
          <a:p>
            <a:pPr marL="0" indent="0">
              <a:buNone/>
            </a:pPr>
            <a:r>
              <a:rPr lang="en-GB" sz="1600" dirty="0">
                <a:solidFill>
                  <a:srgbClr val="002060"/>
                </a:solidFill>
              </a:rPr>
              <a:t>Individual readers will also be heard and children will have the opportunity to read books of their own choice in class.  </a:t>
            </a:r>
          </a:p>
          <a:p>
            <a:pPr marL="0" indent="0">
              <a:buNone/>
            </a:pPr>
            <a:r>
              <a:rPr lang="en-GB" sz="1600" dirty="0">
                <a:solidFill>
                  <a:srgbClr val="002060"/>
                </a:solidFill>
              </a:rPr>
              <a:t>If they wish to bring in a book from home to read in class, this is welcomed.  </a:t>
            </a:r>
          </a:p>
          <a:p>
            <a:pPr marL="0" indent="0">
              <a:buNone/>
            </a:pPr>
            <a:r>
              <a:rPr lang="en-GB" sz="1600" dirty="0">
                <a:solidFill>
                  <a:srgbClr val="002060"/>
                </a:solidFill>
              </a:rPr>
              <a:t>There is an expectation that your child should read </a:t>
            </a:r>
            <a:r>
              <a:rPr lang="en-GB" sz="1600" b="1" dirty="0">
                <a:solidFill>
                  <a:srgbClr val="002060"/>
                </a:solidFill>
              </a:rPr>
              <a:t>at least 3 times a week </a:t>
            </a:r>
            <a:r>
              <a:rPr lang="en-GB" sz="1600" dirty="0">
                <a:solidFill>
                  <a:srgbClr val="002060"/>
                </a:solidFill>
              </a:rPr>
              <a:t>at home - this will be monitored and rewarded (a prize for every 50 reads and a raffle ticket for a draw at the end of the year).</a:t>
            </a:r>
          </a:p>
          <a:p>
            <a:pPr marL="0" indent="0">
              <a:buNone/>
            </a:pPr>
            <a:r>
              <a:rPr lang="en-GB" sz="1600" dirty="0">
                <a:solidFill>
                  <a:srgbClr val="002060"/>
                </a:solidFill>
              </a:rPr>
              <a:t>Please hear your child read, discussing the text and new vocabulary with them; fill in and sign the purple reading record to note their progress and any difficulties they may have.  </a:t>
            </a:r>
          </a:p>
          <a:p>
            <a:pPr marL="0" indent="0">
              <a:buNone/>
            </a:pPr>
            <a:r>
              <a:rPr lang="en-GB" sz="1600" dirty="0">
                <a:solidFill>
                  <a:srgbClr val="002060"/>
                </a:solidFill>
              </a:rPr>
              <a:t>We recommend a ‘3-read approach’ – </a:t>
            </a:r>
            <a:r>
              <a:rPr lang="en-GB" sz="1600" b="1" dirty="0">
                <a:solidFill>
                  <a:srgbClr val="002060"/>
                </a:solidFill>
              </a:rPr>
              <a:t>1. decoding 2. fluency 3. understanding</a:t>
            </a:r>
          </a:p>
          <a:p>
            <a:pPr marL="0" indent="0">
              <a:buNone/>
            </a:pPr>
            <a:r>
              <a:rPr lang="en-GB" sz="1600" dirty="0">
                <a:solidFill>
                  <a:srgbClr val="002060"/>
                </a:solidFill>
              </a:rPr>
              <a:t>Please ensure reading records are sent into school daily to help us with monitoring.  </a:t>
            </a:r>
          </a:p>
          <a:p>
            <a:pPr marL="0" indent="0">
              <a:buNone/>
            </a:pPr>
            <a:r>
              <a:rPr lang="en-GB" sz="1600" dirty="0">
                <a:solidFill>
                  <a:srgbClr val="002060"/>
                </a:solidFill>
              </a:rPr>
              <a:t>Children are encouraged to return and change a book on any day.                     day. </a:t>
            </a:r>
          </a:p>
          <a:p>
            <a:pPr marL="0" indent="0">
              <a:buNone/>
            </a:pPr>
            <a:r>
              <a:rPr lang="en-GB" sz="1600" dirty="0">
                <a:solidFill>
                  <a:srgbClr val="002060"/>
                </a:solidFill>
              </a:rPr>
              <a:t>If children fall behind with reading at home, there will be a                           discussion with parents/carers to help get them back on track. </a:t>
            </a:r>
          </a:p>
        </p:txBody>
      </p:sp>
      <p:sp>
        <p:nvSpPr>
          <p:cNvPr id="4" name="Date Placeholder 3">
            <a:extLst>
              <a:ext uri="{FF2B5EF4-FFF2-40B4-BE49-F238E27FC236}">
                <a16:creationId xmlns:a16="http://schemas.microsoft.com/office/drawing/2014/main" id="{7F233B45-3757-4D52-80E9-C28604639BBD}"/>
              </a:ext>
            </a:extLst>
          </p:cNvPr>
          <p:cNvSpPr>
            <a:spLocks noGrp="1"/>
          </p:cNvSpPr>
          <p:nvPr>
            <p:ph type="dt" sz="half" idx="10"/>
          </p:nvPr>
        </p:nvSpPr>
        <p:spPr/>
        <p:txBody>
          <a:bodyPr/>
          <a:lstStyle/>
          <a:p>
            <a:fld id="{CF1BEBC8-EB54-AB45-8E7B-C02B8F7E8AF9}" type="datetime2">
              <a:rPr lang="en-GB" smtClean="0"/>
              <a:pPr/>
              <a:t>Wednesday, 02 September 2026</a:t>
            </a:fld>
            <a:endParaRPr lang="en-US"/>
          </a:p>
        </p:txBody>
      </p:sp>
      <p:sp>
        <p:nvSpPr>
          <p:cNvPr id="5" name="Footer Placeholder 4">
            <a:extLst>
              <a:ext uri="{FF2B5EF4-FFF2-40B4-BE49-F238E27FC236}">
                <a16:creationId xmlns:a16="http://schemas.microsoft.com/office/drawing/2014/main" id="{04400303-A65C-4EE5-A4E8-463AD031FD8A}"/>
              </a:ext>
            </a:extLst>
          </p:cNvPr>
          <p:cNvSpPr>
            <a:spLocks noGrp="1"/>
          </p:cNvSpPr>
          <p:nvPr>
            <p:ph type="ftr" sz="quarter" idx="11"/>
          </p:nvPr>
        </p:nvSpPr>
        <p:spPr/>
        <p:txBody>
          <a:bodyPr/>
          <a:lstStyle/>
          <a:p>
            <a:r>
              <a:rPr lang="en-US"/>
              <a:t>www.mellingprimaryschool.co.uk</a:t>
            </a:r>
          </a:p>
        </p:txBody>
      </p:sp>
      <p:sp>
        <p:nvSpPr>
          <p:cNvPr id="6" name="Slide Number Placeholder 5">
            <a:extLst>
              <a:ext uri="{FF2B5EF4-FFF2-40B4-BE49-F238E27FC236}">
                <a16:creationId xmlns:a16="http://schemas.microsoft.com/office/drawing/2014/main" id="{EA35DAA2-D022-4E26-B7C4-14A85A161973}"/>
              </a:ext>
            </a:extLst>
          </p:cNvPr>
          <p:cNvSpPr>
            <a:spLocks noGrp="1"/>
          </p:cNvSpPr>
          <p:nvPr>
            <p:ph type="sldNum" sz="quarter" idx="12"/>
          </p:nvPr>
        </p:nvSpPr>
        <p:spPr/>
        <p:txBody>
          <a:bodyPr/>
          <a:lstStyle/>
          <a:p>
            <a:fld id="{E7AE6736-7996-1043-9B05-951A0EE68EA2}" type="slidenum">
              <a:rPr lang="en-US" smtClean="0"/>
              <a:pPr/>
              <a:t>6</a:t>
            </a:fld>
            <a:endParaRPr lang="en-US"/>
          </a:p>
        </p:txBody>
      </p:sp>
      <p:pic>
        <p:nvPicPr>
          <p:cNvPr id="7" name="Picture 6">
            <a:extLst>
              <a:ext uri="{FF2B5EF4-FFF2-40B4-BE49-F238E27FC236}">
                <a16:creationId xmlns:a16="http://schemas.microsoft.com/office/drawing/2014/main" id="{B64EB9F9-DFAD-4AAF-BF06-BE64CB765702}"/>
              </a:ext>
            </a:extLst>
          </p:cNvPr>
          <p:cNvPicPr>
            <a:picLocks noChangeAspect="1"/>
          </p:cNvPicPr>
          <p:nvPr/>
        </p:nvPicPr>
        <p:blipFill>
          <a:blip r:embed="rId2"/>
          <a:stretch>
            <a:fillRect/>
          </a:stretch>
        </p:blipFill>
        <p:spPr>
          <a:xfrm>
            <a:off x="266700" y="136525"/>
            <a:ext cx="4541274" cy="5906759"/>
          </a:xfrm>
          <a:prstGeom prst="rect">
            <a:avLst/>
          </a:prstGeom>
        </p:spPr>
      </p:pic>
    </p:spTree>
    <p:extLst>
      <p:ext uri="{BB962C8B-B14F-4D97-AF65-F5344CB8AC3E}">
        <p14:creationId xmlns:p14="http://schemas.microsoft.com/office/powerpoint/2010/main" val="32663321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EC32F9-4027-4CE6-B36B-0E8C03E52604}"/>
              </a:ext>
            </a:extLst>
          </p:cNvPr>
          <p:cNvSpPr>
            <a:spLocks noGrp="1"/>
          </p:cNvSpPr>
          <p:nvPr>
            <p:ph type="title"/>
          </p:nvPr>
        </p:nvSpPr>
        <p:spPr>
          <a:xfrm>
            <a:off x="2353456" y="675659"/>
            <a:ext cx="9000344" cy="1325563"/>
          </a:xfrm>
        </p:spPr>
        <p:txBody>
          <a:bodyPr lIns="91440" tIns="45720" rIns="91440" bIns="45720" anchor="ctr"/>
          <a:lstStyle/>
          <a:p>
            <a:r>
              <a:rPr lang="en-GB" b="1" u="sng" dirty="0">
                <a:solidFill>
                  <a:srgbClr val="002060"/>
                </a:solidFill>
              </a:rPr>
              <a:t>Spelling</a:t>
            </a:r>
            <a:r>
              <a:rPr lang="en-GB" b="1" dirty="0"/>
              <a:t> 		</a:t>
            </a:r>
            <a:r>
              <a:rPr lang="en-GB" sz="3600" b="1" u="sng">
                <a:solidFill>
                  <a:srgbClr val="002060"/>
                </a:solidFill>
              </a:rPr>
              <a:t>Spelling test day - Monday</a:t>
            </a:r>
            <a:br>
              <a:rPr lang="en-GB" b="1" u="sng" dirty="0"/>
            </a:br>
            <a:endParaRPr lang="en-GB" dirty="0"/>
          </a:p>
        </p:txBody>
      </p:sp>
      <p:sp>
        <p:nvSpPr>
          <p:cNvPr id="3" name="Content Placeholder 2">
            <a:extLst>
              <a:ext uri="{FF2B5EF4-FFF2-40B4-BE49-F238E27FC236}">
                <a16:creationId xmlns:a16="http://schemas.microsoft.com/office/drawing/2014/main" id="{4D8E0EC6-CDBA-4F3C-8843-D61719BA3CD1}"/>
              </a:ext>
            </a:extLst>
          </p:cNvPr>
          <p:cNvSpPr>
            <a:spLocks noGrp="1"/>
          </p:cNvSpPr>
          <p:nvPr>
            <p:ph idx="1"/>
          </p:nvPr>
        </p:nvSpPr>
        <p:spPr>
          <a:xfrm>
            <a:off x="506361" y="1844368"/>
            <a:ext cx="11742174" cy="4351338"/>
          </a:xfrm>
        </p:spPr>
        <p:txBody>
          <a:bodyPr vert="horz" lIns="91440" tIns="45720" rIns="91440" bIns="45720" rtlCol="0" anchor="t">
            <a:normAutofit lnSpcReduction="10000"/>
          </a:bodyPr>
          <a:lstStyle/>
          <a:p>
            <a:pPr marL="0" indent="0">
              <a:buNone/>
            </a:pPr>
            <a:r>
              <a:rPr lang="en-GB" sz="2400" dirty="0">
                <a:solidFill>
                  <a:srgbClr val="002060"/>
                </a:solidFill>
              </a:rPr>
              <a:t>Each week, children will be taught a spelling pattern and 5 of the Y5 statutory key words.</a:t>
            </a:r>
          </a:p>
          <a:p>
            <a:pPr marL="0" indent="0">
              <a:buNone/>
            </a:pPr>
            <a:r>
              <a:rPr lang="en-GB" sz="2400" dirty="0">
                <a:solidFill>
                  <a:srgbClr val="002060"/>
                </a:solidFill>
              </a:rPr>
              <a:t>For homework and in class, they will be given a sheet for written practice of 10 words containing the spelling pattern and 5 key words.</a:t>
            </a:r>
          </a:p>
          <a:p>
            <a:pPr marL="0" indent="0">
              <a:buNone/>
            </a:pPr>
            <a:r>
              <a:rPr lang="en-GB" sz="2400" dirty="0">
                <a:solidFill>
                  <a:srgbClr val="002060"/>
                </a:solidFill>
              </a:rPr>
              <a:t>It would be useful if you could help your child with learning spellings at home using whichever method they find most helpful to learn. For example, the ‘Look Say Cover Write Check’ method is just one way to learn to spell.  </a:t>
            </a:r>
          </a:p>
          <a:p>
            <a:r>
              <a:rPr lang="en-GB" sz="2400" b="1">
                <a:solidFill>
                  <a:srgbClr val="002060"/>
                </a:solidFill>
              </a:rPr>
              <a:t>New spellings will be given out on a Tuesday for a test on the following Monday.  </a:t>
            </a:r>
            <a:endParaRPr lang="en-GB" sz="2400" b="1">
              <a:solidFill>
                <a:srgbClr val="002060"/>
              </a:solidFill>
              <a:ea typeface="Calibri"/>
              <a:cs typeface="Calibri"/>
            </a:endParaRPr>
          </a:p>
          <a:p>
            <a:r>
              <a:rPr lang="en-GB" sz="2400" b="1" dirty="0">
                <a:solidFill>
                  <a:srgbClr val="002060"/>
                </a:solidFill>
              </a:rPr>
              <a:t>Please ensure your child is learning and practising their spellings regularly.  </a:t>
            </a:r>
          </a:p>
          <a:p>
            <a:r>
              <a:rPr lang="en-GB" sz="2400" b="1">
                <a:solidFill>
                  <a:srgbClr val="002060"/>
                </a:solidFill>
              </a:rPr>
              <a:t>Spelling homework sheets should be returned to school on a Monday.</a:t>
            </a:r>
            <a:endParaRPr lang="en-GB" sz="2400" b="1">
              <a:solidFill>
                <a:srgbClr val="002060"/>
              </a:solidFill>
              <a:ea typeface="Calibri"/>
              <a:cs typeface="Calibri"/>
            </a:endParaRPr>
          </a:p>
          <a:p>
            <a:r>
              <a:rPr lang="en-GB" sz="2400" b="1" dirty="0">
                <a:solidFill>
                  <a:srgbClr val="002060"/>
                </a:solidFill>
              </a:rPr>
              <a:t>Spelling results will be sent home to keep you informed of your child’s                    attainment.</a:t>
            </a:r>
            <a:endParaRPr lang="en-GB" sz="2400" dirty="0">
              <a:solidFill>
                <a:srgbClr val="002060"/>
              </a:solidFill>
            </a:endParaRPr>
          </a:p>
          <a:p>
            <a:endParaRPr lang="en-GB" dirty="0"/>
          </a:p>
        </p:txBody>
      </p:sp>
      <p:sp>
        <p:nvSpPr>
          <p:cNvPr id="4" name="Date Placeholder 3">
            <a:extLst>
              <a:ext uri="{FF2B5EF4-FFF2-40B4-BE49-F238E27FC236}">
                <a16:creationId xmlns:a16="http://schemas.microsoft.com/office/drawing/2014/main" id="{B93BBC39-490A-4565-BA8E-CFA75FCB64B3}"/>
              </a:ext>
            </a:extLst>
          </p:cNvPr>
          <p:cNvSpPr>
            <a:spLocks noGrp="1"/>
          </p:cNvSpPr>
          <p:nvPr>
            <p:ph type="dt" sz="half" idx="10"/>
          </p:nvPr>
        </p:nvSpPr>
        <p:spPr/>
        <p:txBody>
          <a:bodyPr/>
          <a:lstStyle/>
          <a:p>
            <a:fld id="{CF1BEBC8-EB54-AB45-8E7B-C02B8F7E8AF9}" type="datetime2">
              <a:rPr lang="en-GB" smtClean="0"/>
              <a:pPr/>
              <a:t>Wednesday, 02 September 2026</a:t>
            </a:fld>
            <a:endParaRPr lang="en-US"/>
          </a:p>
        </p:txBody>
      </p:sp>
      <p:sp>
        <p:nvSpPr>
          <p:cNvPr id="5" name="Footer Placeholder 4">
            <a:extLst>
              <a:ext uri="{FF2B5EF4-FFF2-40B4-BE49-F238E27FC236}">
                <a16:creationId xmlns:a16="http://schemas.microsoft.com/office/drawing/2014/main" id="{28E4E89C-BBA9-4CFA-9459-D0C4BA9CB4CB}"/>
              </a:ext>
            </a:extLst>
          </p:cNvPr>
          <p:cNvSpPr>
            <a:spLocks noGrp="1"/>
          </p:cNvSpPr>
          <p:nvPr>
            <p:ph type="ftr" sz="quarter" idx="11"/>
          </p:nvPr>
        </p:nvSpPr>
        <p:spPr/>
        <p:txBody>
          <a:bodyPr/>
          <a:lstStyle/>
          <a:p>
            <a:r>
              <a:rPr lang="en-US"/>
              <a:t>www.mellingprimaryschool.co.uk</a:t>
            </a:r>
          </a:p>
        </p:txBody>
      </p:sp>
      <p:sp>
        <p:nvSpPr>
          <p:cNvPr id="6" name="Slide Number Placeholder 5">
            <a:extLst>
              <a:ext uri="{FF2B5EF4-FFF2-40B4-BE49-F238E27FC236}">
                <a16:creationId xmlns:a16="http://schemas.microsoft.com/office/drawing/2014/main" id="{7E198E27-AB8C-4FA7-ADA8-80B3E074CDA6}"/>
              </a:ext>
            </a:extLst>
          </p:cNvPr>
          <p:cNvSpPr>
            <a:spLocks noGrp="1"/>
          </p:cNvSpPr>
          <p:nvPr>
            <p:ph type="sldNum" sz="quarter" idx="12"/>
          </p:nvPr>
        </p:nvSpPr>
        <p:spPr/>
        <p:txBody>
          <a:bodyPr/>
          <a:lstStyle/>
          <a:p>
            <a:fld id="{E7AE6736-7996-1043-9B05-951A0EE68EA2}" type="slidenum">
              <a:rPr lang="en-US" smtClean="0"/>
              <a:pPr/>
              <a:t>7</a:t>
            </a:fld>
            <a:endParaRPr lang="en-US"/>
          </a:p>
        </p:txBody>
      </p:sp>
    </p:spTree>
    <p:extLst>
      <p:ext uri="{BB962C8B-B14F-4D97-AF65-F5344CB8AC3E}">
        <p14:creationId xmlns:p14="http://schemas.microsoft.com/office/powerpoint/2010/main" val="41409965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EC32F9-4027-4CE6-B36B-0E8C03E52604}"/>
              </a:ext>
            </a:extLst>
          </p:cNvPr>
          <p:cNvSpPr>
            <a:spLocks noGrp="1"/>
          </p:cNvSpPr>
          <p:nvPr>
            <p:ph type="title"/>
          </p:nvPr>
        </p:nvSpPr>
        <p:spPr>
          <a:xfrm>
            <a:off x="2353456" y="650157"/>
            <a:ext cx="9000344" cy="1325563"/>
          </a:xfrm>
        </p:spPr>
        <p:txBody>
          <a:bodyPr/>
          <a:lstStyle/>
          <a:p>
            <a:r>
              <a:rPr lang="en-GB" b="1" u="sng" dirty="0">
                <a:solidFill>
                  <a:srgbClr val="002060"/>
                </a:solidFill>
              </a:rPr>
              <a:t>Homework</a:t>
            </a:r>
            <a:r>
              <a:rPr lang="en-GB" b="1" dirty="0">
                <a:solidFill>
                  <a:srgbClr val="002060"/>
                </a:solidFill>
              </a:rPr>
              <a:t> </a:t>
            </a:r>
            <a:r>
              <a:rPr lang="en-GB" b="1" dirty="0"/>
              <a:t>	</a:t>
            </a:r>
            <a:br>
              <a:rPr lang="en-GB" b="1" u="sng" dirty="0"/>
            </a:br>
            <a:endParaRPr lang="en-GB" dirty="0"/>
          </a:p>
        </p:txBody>
      </p:sp>
      <p:sp>
        <p:nvSpPr>
          <p:cNvPr id="3" name="Content Placeholder 2">
            <a:extLst>
              <a:ext uri="{FF2B5EF4-FFF2-40B4-BE49-F238E27FC236}">
                <a16:creationId xmlns:a16="http://schemas.microsoft.com/office/drawing/2014/main" id="{4D8E0EC6-CDBA-4F3C-8843-D61719BA3CD1}"/>
              </a:ext>
            </a:extLst>
          </p:cNvPr>
          <p:cNvSpPr>
            <a:spLocks noGrp="1"/>
          </p:cNvSpPr>
          <p:nvPr>
            <p:ph idx="1"/>
          </p:nvPr>
        </p:nvSpPr>
        <p:spPr>
          <a:xfrm>
            <a:off x="449826" y="1825625"/>
            <a:ext cx="11742174" cy="4351338"/>
          </a:xfrm>
        </p:spPr>
        <p:txBody>
          <a:bodyPr vert="horz" lIns="91440" tIns="45720" rIns="91440" bIns="45720" rtlCol="0" anchor="t">
            <a:normAutofit/>
          </a:bodyPr>
          <a:lstStyle/>
          <a:p>
            <a:pPr marL="0" indent="0">
              <a:buNone/>
            </a:pPr>
            <a:r>
              <a:rPr lang="en-GB" sz="2400" dirty="0">
                <a:solidFill>
                  <a:srgbClr val="002060"/>
                </a:solidFill>
              </a:rPr>
              <a:t>In addition to reading and spelling practice, children are expected to access online tasks to support learning.</a:t>
            </a:r>
          </a:p>
          <a:p>
            <a:pPr marL="0" indent="0">
              <a:buNone/>
            </a:pPr>
            <a:r>
              <a:rPr lang="en-GB" sz="2400" dirty="0">
                <a:solidFill>
                  <a:srgbClr val="002060"/>
                </a:solidFill>
              </a:rPr>
              <a:t>Login details are stuck on the front of the reading records. If these are lost, please request a new one. </a:t>
            </a:r>
          </a:p>
          <a:p>
            <a:pPr marL="0" indent="0">
              <a:buNone/>
            </a:pPr>
            <a:r>
              <a:rPr lang="en-GB" sz="2400" dirty="0">
                <a:solidFill>
                  <a:srgbClr val="002060"/>
                </a:solidFill>
              </a:rPr>
              <a:t>The following platforms should all be accessed </a:t>
            </a:r>
            <a:r>
              <a:rPr lang="en-GB" sz="2400" b="1" dirty="0">
                <a:solidFill>
                  <a:srgbClr val="002060"/>
                </a:solidFill>
              </a:rPr>
              <a:t>each week</a:t>
            </a:r>
            <a:r>
              <a:rPr lang="en-GB" sz="2400" dirty="0">
                <a:solidFill>
                  <a:srgbClr val="002060"/>
                </a:solidFill>
              </a:rPr>
              <a:t>:</a:t>
            </a:r>
          </a:p>
          <a:p>
            <a:r>
              <a:rPr lang="en-GB" sz="2400" b="1" dirty="0" err="1">
                <a:solidFill>
                  <a:srgbClr val="002060"/>
                </a:solidFill>
              </a:rPr>
              <a:t>Mirodo</a:t>
            </a:r>
            <a:r>
              <a:rPr lang="en-GB" sz="2400" b="1" dirty="0">
                <a:solidFill>
                  <a:srgbClr val="002060"/>
                </a:solidFill>
              </a:rPr>
              <a:t>– an English and a Maths task will be set</a:t>
            </a:r>
            <a:endParaRPr lang="en-GB" sz="2400" b="1" dirty="0">
              <a:solidFill>
                <a:srgbClr val="002060"/>
              </a:solidFill>
              <a:ea typeface="Calibri"/>
              <a:cs typeface="Calibri"/>
            </a:endParaRPr>
          </a:p>
          <a:p>
            <a:r>
              <a:rPr lang="en-GB" sz="2400" b="1">
                <a:solidFill>
                  <a:srgbClr val="002060"/>
                </a:solidFill>
              </a:rPr>
              <a:t>Times Tables Rock Stars</a:t>
            </a:r>
            <a:endParaRPr lang="en-GB" sz="2400" b="1">
              <a:solidFill>
                <a:srgbClr val="002060"/>
              </a:solidFill>
              <a:ea typeface="Calibri"/>
              <a:cs typeface="Calibri"/>
            </a:endParaRPr>
          </a:p>
          <a:p>
            <a:pPr marL="0" indent="0">
              <a:buNone/>
            </a:pPr>
            <a:r>
              <a:rPr lang="en-GB" sz="1800" b="1">
                <a:solidFill>
                  <a:srgbClr val="FF0000"/>
                </a:solidFill>
              </a:rPr>
              <a:t>If homework/home reading is not completed, parents</a:t>
            </a:r>
            <a:r>
              <a:rPr lang="en-GB" sz="1800" b="1" dirty="0">
                <a:solidFill>
                  <a:srgbClr val="FF0000"/>
                </a:solidFill>
              </a:rPr>
              <a:t> will be notified. Children will be given an opportunity </a:t>
            </a:r>
            <a:endParaRPr lang="en-GB" dirty="0"/>
          </a:p>
          <a:p>
            <a:pPr marL="0" indent="0">
              <a:buNone/>
            </a:pPr>
            <a:r>
              <a:rPr lang="en-GB" sz="1800" b="1" dirty="0">
                <a:solidFill>
                  <a:srgbClr val="FF0000"/>
                </a:solidFill>
              </a:rPr>
              <a:t>to complete it in school. If a child does not have a device at home for online homework, they will be given </a:t>
            </a:r>
          </a:p>
          <a:p>
            <a:pPr marL="0" indent="0">
              <a:buNone/>
            </a:pPr>
            <a:r>
              <a:rPr lang="en-GB" sz="1800" b="1" dirty="0">
                <a:solidFill>
                  <a:srgbClr val="FF0000"/>
                </a:solidFill>
              </a:rPr>
              <a:t>an opportunity to complete it during school hours. </a:t>
            </a:r>
          </a:p>
          <a:p>
            <a:endParaRPr lang="en-GB" sz="2400" dirty="0">
              <a:solidFill>
                <a:srgbClr val="002060"/>
              </a:solidFill>
            </a:endParaRPr>
          </a:p>
          <a:p>
            <a:endParaRPr lang="en-GB" sz="2400" dirty="0">
              <a:solidFill>
                <a:srgbClr val="002060"/>
              </a:solidFill>
            </a:endParaRPr>
          </a:p>
          <a:p>
            <a:endParaRPr lang="en-GB" sz="2400" dirty="0">
              <a:solidFill>
                <a:srgbClr val="002060"/>
              </a:solidFill>
            </a:endParaRPr>
          </a:p>
          <a:p>
            <a:endParaRPr lang="en-GB" dirty="0"/>
          </a:p>
        </p:txBody>
      </p:sp>
      <p:sp>
        <p:nvSpPr>
          <p:cNvPr id="4" name="Date Placeholder 3">
            <a:extLst>
              <a:ext uri="{FF2B5EF4-FFF2-40B4-BE49-F238E27FC236}">
                <a16:creationId xmlns:a16="http://schemas.microsoft.com/office/drawing/2014/main" id="{B93BBC39-490A-4565-BA8E-CFA75FCB64B3}"/>
              </a:ext>
            </a:extLst>
          </p:cNvPr>
          <p:cNvSpPr>
            <a:spLocks noGrp="1"/>
          </p:cNvSpPr>
          <p:nvPr>
            <p:ph type="dt" sz="half" idx="10"/>
          </p:nvPr>
        </p:nvSpPr>
        <p:spPr/>
        <p:txBody>
          <a:bodyPr/>
          <a:lstStyle/>
          <a:p>
            <a:fld id="{CF1BEBC8-EB54-AB45-8E7B-C02B8F7E8AF9}" type="datetime2">
              <a:rPr lang="en-GB" smtClean="0"/>
              <a:pPr/>
              <a:t>Wednesday, 02 September 2026</a:t>
            </a:fld>
            <a:endParaRPr lang="en-US"/>
          </a:p>
        </p:txBody>
      </p:sp>
      <p:sp>
        <p:nvSpPr>
          <p:cNvPr id="5" name="Footer Placeholder 4">
            <a:extLst>
              <a:ext uri="{FF2B5EF4-FFF2-40B4-BE49-F238E27FC236}">
                <a16:creationId xmlns:a16="http://schemas.microsoft.com/office/drawing/2014/main" id="{28E4E89C-BBA9-4CFA-9459-D0C4BA9CB4CB}"/>
              </a:ext>
            </a:extLst>
          </p:cNvPr>
          <p:cNvSpPr>
            <a:spLocks noGrp="1"/>
          </p:cNvSpPr>
          <p:nvPr>
            <p:ph type="ftr" sz="quarter" idx="11"/>
          </p:nvPr>
        </p:nvSpPr>
        <p:spPr/>
        <p:txBody>
          <a:bodyPr/>
          <a:lstStyle/>
          <a:p>
            <a:r>
              <a:rPr lang="en-US"/>
              <a:t>www.mellingprimaryschool.co.uk</a:t>
            </a:r>
          </a:p>
        </p:txBody>
      </p:sp>
      <p:sp>
        <p:nvSpPr>
          <p:cNvPr id="6" name="Slide Number Placeholder 5">
            <a:extLst>
              <a:ext uri="{FF2B5EF4-FFF2-40B4-BE49-F238E27FC236}">
                <a16:creationId xmlns:a16="http://schemas.microsoft.com/office/drawing/2014/main" id="{7E198E27-AB8C-4FA7-ADA8-80B3E074CDA6}"/>
              </a:ext>
            </a:extLst>
          </p:cNvPr>
          <p:cNvSpPr>
            <a:spLocks noGrp="1"/>
          </p:cNvSpPr>
          <p:nvPr>
            <p:ph type="sldNum" sz="quarter" idx="12"/>
          </p:nvPr>
        </p:nvSpPr>
        <p:spPr/>
        <p:txBody>
          <a:bodyPr/>
          <a:lstStyle/>
          <a:p>
            <a:fld id="{E7AE6736-7996-1043-9B05-951A0EE68EA2}" type="slidenum">
              <a:rPr lang="en-US" smtClean="0"/>
              <a:pPr/>
              <a:t>8</a:t>
            </a:fld>
            <a:endParaRPr lang="en-US"/>
          </a:p>
        </p:txBody>
      </p:sp>
    </p:spTree>
    <p:extLst>
      <p:ext uri="{BB962C8B-B14F-4D97-AF65-F5344CB8AC3E}">
        <p14:creationId xmlns:p14="http://schemas.microsoft.com/office/powerpoint/2010/main" val="214421066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EC32F9-4027-4CE6-B36B-0E8C03E52604}"/>
              </a:ext>
            </a:extLst>
          </p:cNvPr>
          <p:cNvSpPr>
            <a:spLocks noGrp="1"/>
          </p:cNvSpPr>
          <p:nvPr>
            <p:ph type="title"/>
          </p:nvPr>
        </p:nvSpPr>
        <p:spPr>
          <a:xfrm>
            <a:off x="2353456" y="650157"/>
            <a:ext cx="9000344" cy="1325563"/>
          </a:xfrm>
        </p:spPr>
        <p:txBody>
          <a:bodyPr/>
          <a:lstStyle/>
          <a:p>
            <a:r>
              <a:rPr lang="en-GB" b="1" u="sng" dirty="0">
                <a:solidFill>
                  <a:srgbClr val="002060"/>
                </a:solidFill>
              </a:rPr>
              <a:t>P.E. days - Tuesday and Thursday</a:t>
            </a:r>
            <a:r>
              <a:rPr lang="en-GB" b="1" dirty="0">
                <a:solidFill>
                  <a:srgbClr val="002060"/>
                </a:solidFill>
              </a:rPr>
              <a:t> </a:t>
            </a:r>
            <a:r>
              <a:rPr lang="en-GB" b="1" dirty="0"/>
              <a:t>	</a:t>
            </a:r>
            <a:br>
              <a:rPr lang="en-GB" b="1" u="sng" dirty="0"/>
            </a:br>
            <a:endParaRPr lang="en-GB" dirty="0"/>
          </a:p>
        </p:txBody>
      </p:sp>
      <p:sp>
        <p:nvSpPr>
          <p:cNvPr id="3" name="Content Placeholder 2">
            <a:extLst>
              <a:ext uri="{FF2B5EF4-FFF2-40B4-BE49-F238E27FC236}">
                <a16:creationId xmlns:a16="http://schemas.microsoft.com/office/drawing/2014/main" id="{4D8E0EC6-CDBA-4F3C-8843-D61719BA3CD1}"/>
              </a:ext>
            </a:extLst>
          </p:cNvPr>
          <p:cNvSpPr>
            <a:spLocks noGrp="1"/>
          </p:cNvSpPr>
          <p:nvPr>
            <p:ph idx="1"/>
          </p:nvPr>
        </p:nvSpPr>
        <p:spPr>
          <a:xfrm>
            <a:off x="449826" y="1825625"/>
            <a:ext cx="11742174" cy="4351338"/>
          </a:xfrm>
        </p:spPr>
        <p:txBody>
          <a:bodyPr>
            <a:normAutofit/>
          </a:bodyPr>
          <a:lstStyle/>
          <a:p>
            <a:pPr marL="0" indent="0">
              <a:buNone/>
            </a:pPr>
            <a:r>
              <a:rPr lang="en-GB" sz="2400" dirty="0">
                <a:solidFill>
                  <a:srgbClr val="002060"/>
                </a:solidFill>
              </a:rPr>
              <a:t>Children should come to school dressed in their P.E. kit on P.E days.</a:t>
            </a:r>
          </a:p>
          <a:p>
            <a:pPr marL="0" indent="0">
              <a:buNone/>
            </a:pPr>
            <a:endParaRPr lang="en-GB" sz="2400" dirty="0">
              <a:solidFill>
                <a:srgbClr val="002060"/>
              </a:solidFill>
            </a:endParaRPr>
          </a:p>
          <a:p>
            <a:pPr marL="0" indent="0">
              <a:buNone/>
            </a:pPr>
            <a:endParaRPr lang="en-GB" sz="2400" dirty="0">
              <a:solidFill>
                <a:srgbClr val="002060"/>
              </a:solidFill>
            </a:endParaRPr>
          </a:p>
          <a:p>
            <a:pPr marL="0" indent="0">
              <a:buNone/>
            </a:pPr>
            <a:endParaRPr lang="en-GB" sz="2400" dirty="0">
              <a:solidFill>
                <a:srgbClr val="002060"/>
              </a:solidFill>
            </a:endParaRPr>
          </a:p>
          <a:p>
            <a:pPr marL="0" indent="0">
              <a:buNone/>
            </a:pPr>
            <a:endParaRPr lang="en-GB" sz="2400" dirty="0">
              <a:solidFill>
                <a:srgbClr val="002060"/>
              </a:solidFill>
            </a:endParaRPr>
          </a:p>
          <a:p>
            <a:pPr marL="0" indent="0">
              <a:buNone/>
            </a:pPr>
            <a:endParaRPr lang="en-GB" sz="2400" dirty="0">
              <a:solidFill>
                <a:srgbClr val="002060"/>
              </a:solidFill>
            </a:endParaRPr>
          </a:p>
          <a:p>
            <a:pPr marL="0" indent="0">
              <a:buNone/>
            </a:pPr>
            <a:r>
              <a:rPr lang="en-GB" sz="2400" dirty="0">
                <a:solidFill>
                  <a:srgbClr val="002060"/>
                </a:solidFill>
              </a:rPr>
              <a:t>If your child is attending an after school sports club, they are permitted to wear                    their P.E. kit on that day also.</a:t>
            </a:r>
          </a:p>
          <a:p>
            <a:pPr marL="0" indent="0">
              <a:buNone/>
            </a:pPr>
            <a:r>
              <a:rPr lang="en-GB" sz="2400" dirty="0">
                <a:solidFill>
                  <a:srgbClr val="002060"/>
                </a:solidFill>
              </a:rPr>
              <a:t>Alternatively, they can bring a kit to get changed into after school.</a:t>
            </a:r>
          </a:p>
          <a:p>
            <a:endParaRPr lang="en-GB" sz="2400" dirty="0">
              <a:solidFill>
                <a:srgbClr val="002060"/>
              </a:solidFill>
            </a:endParaRPr>
          </a:p>
          <a:p>
            <a:endParaRPr lang="en-GB" sz="2400" dirty="0">
              <a:solidFill>
                <a:srgbClr val="002060"/>
              </a:solidFill>
            </a:endParaRPr>
          </a:p>
          <a:p>
            <a:endParaRPr lang="en-GB" dirty="0"/>
          </a:p>
        </p:txBody>
      </p:sp>
      <p:sp>
        <p:nvSpPr>
          <p:cNvPr id="4" name="Date Placeholder 3">
            <a:extLst>
              <a:ext uri="{FF2B5EF4-FFF2-40B4-BE49-F238E27FC236}">
                <a16:creationId xmlns:a16="http://schemas.microsoft.com/office/drawing/2014/main" id="{B93BBC39-490A-4565-BA8E-CFA75FCB64B3}"/>
              </a:ext>
            </a:extLst>
          </p:cNvPr>
          <p:cNvSpPr>
            <a:spLocks noGrp="1"/>
          </p:cNvSpPr>
          <p:nvPr>
            <p:ph type="dt" sz="half" idx="10"/>
          </p:nvPr>
        </p:nvSpPr>
        <p:spPr/>
        <p:txBody>
          <a:bodyPr/>
          <a:lstStyle/>
          <a:p>
            <a:fld id="{CF1BEBC8-EB54-AB45-8E7B-C02B8F7E8AF9}" type="datetime2">
              <a:rPr lang="en-GB" smtClean="0"/>
              <a:pPr/>
              <a:t>Wednesday, 02 September 2026</a:t>
            </a:fld>
            <a:endParaRPr lang="en-US"/>
          </a:p>
        </p:txBody>
      </p:sp>
      <p:sp>
        <p:nvSpPr>
          <p:cNvPr id="5" name="Footer Placeholder 4">
            <a:extLst>
              <a:ext uri="{FF2B5EF4-FFF2-40B4-BE49-F238E27FC236}">
                <a16:creationId xmlns:a16="http://schemas.microsoft.com/office/drawing/2014/main" id="{28E4E89C-BBA9-4CFA-9459-D0C4BA9CB4CB}"/>
              </a:ext>
            </a:extLst>
          </p:cNvPr>
          <p:cNvSpPr>
            <a:spLocks noGrp="1"/>
          </p:cNvSpPr>
          <p:nvPr>
            <p:ph type="ftr" sz="quarter" idx="11"/>
          </p:nvPr>
        </p:nvSpPr>
        <p:spPr/>
        <p:txBody>
          <a:bodyPr/>
          <a:lstStyle/>
          <a:p>
            <a:r>
              <a:rPr lang="en-US"/>
              <a:t>www.mellingprimaryschool.co.uk</a:t>
            </a:r>
          </a:p>
        </p:txBody>
      </p:sp>
      <p:sp>
        <p:nvSpPr>
          <p:cNvPr id="6" name="Slide Number Placeholder 5">
            <a:extLst>
              <a:ext uri="{FF2B5EF4-FFF2-40B4-BE49-F238E27FC236}">
                <a16:creationId xmlns:a16="http://schemas.microsoft.com/office/drawing/2014/main" id="{7E198E27-AB8C-4FA7-ADA8-80B3E074CDA6}"/>
              </a:ext>
            </a:extLst>
          </p:cNvPr>
          <p:cNvSpPr>
            <a:spLocks noGrp="1"/>
          </p:cNvSpPr>
          <p:nvPr>
            <p:ph type="sldNum" sz="quarter" idx="12"/>
          </p:nvPr>
        </p:nvSpPr>
        <p:spPr/>
        <p:txBody>
          <a:bodyPr/>
          <a:lstStyle/>
          <a:p>
            <a:fld id="{E7AE6736-7996-1043-9B05-951A0EE68EA2}" type="slidenum">
              <a:rPr lang="en-US" smtClean="0"/>
              <a:pPr/>
              <a:t>9</a:t>
            </a:fld>
            <a:endParaRPr lang="en-US"/>
          </a:p>
        </p:txBody>
      </p:sp>
      <p:pic>
        <p:nvPicPr>
          <p:cNvPr id="7" name="Picture 6">
            <a:extLst>
              <a:ext uri="{FF2B5EF4-FFF2-40B4-BE49-F238E27FC236}">
                <a16:creationId xmlns:a16="http://schemas.microsoft.com/office/drawing/2014/main" id="{8722F7D4-6EFE-4BA3-9FB9-8F321C8FEFDB}"/>
              </a:ext>
            </a:extLst>
          </p:cNvPr>
          <p:cNvPicPr>
            <a:picLocks noChangeAspect="1"/>
          </p:cNvPicPr>
          <p:nvPr/>
        </p:nvPicPr>
        <p:blipFill>
          <a:blip r:embed="rId2"/>
          <a:stretch>
            <a:fillRect/>
          </a:stretch>
        </p:blipFill>
        <p:spPr>
          <a:xfrm>
            <a:off x="824851" y="2394824"/>
            <a:ext cx="10917323" cy="1852712"/>
          </a:xfrm>
          <a:prstGeom prst="rect">
            <a:avLst/>
          </a:prstGeom>
        </p:spPr>
      </p:pic>
    </p:spTree>
    <p:extLst>
      <p:ext uri="{BB962C8B-B14F-4D97-AF65-F5344CB8AC3E}">
        <p14:creationId xmlns:p14="http://schemas.microsoft.com/office/powerpoint/2010/main" val="7690012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EC32F9-4027-4CE6-B36B-0E8C03E52604}"/>
              </a:ext>
            </a:extLst>
          </p:cNvPr>
          <p:cNvSpPr>
            <a:spLocks noGrp="1"/>
          </p:cNvSpPr>
          <p:nvPr>
            <p:ph type="title"/>
          </p:nvPr>
        </p:nvSpPr>
        <p:spPr>
          <a:xfrm>
            <a:off x="2353456" y="678426"/>
            <a:ext cx="9000344" cy="1004272"/>
          </a:xfrm>
        </p:spPr>
        <p:txBody>
          <a:bodyPr/>
          <a:lstStyle/>
          <a:p>
            <a:r>
              <a:rPr lang="en-GB" b="1" u="sng" dirty="0">
                <a:solidFill>
                  <a:srgbClr val="002060"/>
                </a:solidFill>
              </a:rPr>
              <a:t>Behaviour System</a:t>
            </a:r>
            <a:r>
              <a:rPr lang="en-GB" b="1" dirty="0"/>
              <a:t>	</a:t>
            </a:r>
            <a:br>
              <a:rPr lang="en-GB" b="1" u="sng" dirty="0"/>
            </a:br>
            <a:endParaRPr lang="en-GB" dirty="0"/>
          </a:p>
        </p:txBody>
      </p:sp>
      <p:sp>
        <p:nvSpPr>
          <p:cNvPr id="3" name="Content Placeholder 2">
            <a:extLst>
              <a:ext uri="{FF2B5EF4-FFF2-40B4-BE49-F238E27FC236}">
                <a16:creationId xmlns:a16="http://schemas.microsoft.com/office/drawing/2014/main" id="{4D8E0EC6-CDBA-4F3C-8843-D61719BA3CD1}"/>
              </a:ext>
            </a:extLst>
          </p:cNvPr>
          <p:cNvSpPr>
            <a:spLocks noGrp="1"/>
          </p:cNvSpPr>
          <p:nvPr>
            <p:ph idx="1"/>
          </p:nvPr>
        </p:nvSpPr>
        <p:spPr>
          <a:xfrm>
            <a:off x="224913" y="1503927"/>
            <a:ext cx="11742174" cy="5217547"/>
          </a:xfrm>
        </p:spPr>
        <p:txBody>
          <a:bodyPr>
            <a:normAutofit fontScale="55000" lnSpcReduction="20000"/>
          </a:bodyPr>
          <a:lstStyle/>
          <a:p>
            <a:pPr marL="0" indent="0" algn="ctr">
              <a:lnSpc>
                <a:spcPct val="100000"/>
              </a:lnSpc>
              <a:spcBef>
                <a:spcPts val="775"/>
              </a:spcBef>
              <a:buNone/>
              <a:tabLst>
                <a:tab pos="241935" algn="l"/>
              </a:tabLst>
            </a:pPr>
            <a:r>
              <a:rPr lang="en-GB" sz="4400" b="1" spc="-5" dirty="0">
                <a:solidFill>
                  <a:srgbClr val="002060"/>
                </a:solidFill>
                <a:cs typeface="Carlito"/>
              </a:rPr>
              <a:t>‘BE THE BEST THAT YOU CAN BE…BE PROUD.’</a:t>
            </a:r>
          </a:p>
          <a:p>
            <a:pPr marL="12065" indent="0">
              <a:lnSpc>
                <a:spcPct val="100000"/>
              </a:lnSpc>
              <a:spcBef>
                <a:spcPts val="675"/>
              </a:spcBef>
              <a:buNone/>
              <a:tabLst>
                <a:tab pos="241935" algn="l"/>
              </a:tabLst>
            </a:pPr>
            <a:r>
              <a:rPr lang="en-GB" sz="4400" b="1" spc="-15" dirty="0">
                <a:solidFill>
                  <a:srgbClr val="002060"/>
                </a:solidFill>
                <a:cs typeface="Carlito"/>
              </a:rPr>
              <a:t>Whole school rewards:</a:t>
            </a:r>
          </a:p>
          <a:p>
            <a:pPr marL="241300" indent="-229235">
              <a:lnSpc>
                <a:spcPct val="100000"/>
              </a:lnSpc>
              <a:spcBef>
                <a:spcPts val="675"/>
              </a:spcBef>
              <a:buFont typeface="Arial"/>
              <a:buChar char="•"/>
              <a:tabLst>
                <a:tab pos="241935" algn="l"/>
              </a:tabLst>
            </a:pPr>
            <a:r>
              <a:rPr lang="en-GB" sz="4400" spc="-15" dirty="0">
                <a:solidFill>
                  <a:srgbClr val="002060"/>
                </a:solidFill>
                <a:cs typeface="Carlito"/>
              </a:rPr>
              <a:t>Name in Lights for Melling values: </a:t>
            </a:r>
            <a:r>
              <a:rPr lang="en-GB" sz="4400" b="1" spc="-5" dirty="0">
                <a:solidFill>
                  <a:srgbClr val="002060"/>
                </a:solidFill>
                <a:cs typeface="Carlito"/>
              </a:rPr>
              <a:t>BE READY   BE RESPECTFUL   BE SAFE   BE KIND</a:t>
            </a:r>
            <a:endParaRPr lang="en-GB" sz="4400" b="1" dirty="0">
              <a:solidFill>
                <a:srgbClr val="002060"/>
              </a:solidFill>
              <a:cs typeface="Carlito"/>
            </a:endParaRPr>
          </a:p>
          <a:p>
            <a:pPr marL="241300" indent="-229235">
              <a:lnSpc>
                <a:spcPct val="100000"/>
              </a:lnSpc>
              <a:spcBef>
                <a:spcPts val="660"/>
              </a:spcBef>
              <a:buFont typeface="Arial"/>
              <a:buChar char="•"/>
              <a:tabLst>
                <a:tab pos="241935" algn="l"/>
              </a:tabLst>
            </a:pPr>
            <a:r>
              <a:rPr lang="en-GB" sz="4400" dirty="0">
                <a:solidFill>
                  <a:srgbClr val="002060"/>
                </a:solidFill>
                <a:cs typeface="Carlito"/>
              </a:rPr>
              <a:t>Cups – awarded in the weekly Friday assembly at 2:30. You will be invited in if your child wins.</a:t>
            </a:r>
          </a:p>
          <a:p>
            <a:pPr marL="241300" indent="-229235">
              <a:lnSpc>
                <a:spcPct val="100000"/>
              </a:lnSpc>
              <a:spcBef>
                <a:spcPts val="665"/>
              </a:spcBef>
              <a:buFont typeface="Arial"/>
              <a:buChar char="•"/>
              <a:tabLst>
                <a:tab pos="241935" algn="l"/>
              </a:tabLst>
            </a:pPr>
            <a:r>
              <a:rPr lang="en-GB" sz="4400" spc="-10" dirty="0">
                <a:solidFill>
                  <a:srgbClr val="002060"/>
                </a:solidFill>
                <a:cs typeface="Carlito"/>
              </a:rPr>
              <a:t>House</a:t>
            </a:r>
            <a:r>
              <a:rPr lang="en-GB" sz="4400" spc="10" dirty="0">
                <a:solidFill>
                  <a:srgbClr val="002060"/>
                </a:solidFill>
                <a:cs typeface="Carlito"/>
              </a:rPr>
              <a:t> </a:t>
            </a:r>
            <a:r>
              <a:rPr lang="en-GB" sz="4400" spc="-10" dirty="0">
                <a:solidFill>
                  <a:srgbClr val="002060"/>
                </a:solidFill>
                <a:cs typeface="Carlito"/>
              </a:rPr>
              <a:t>points – winners announced weekly and a chance to win a prize each half term.</a:t>
            </a:r>
          </a:p>
          <a:p>
            <a:pPr marL="241300" indent="-229235">
              <a:lnSpc>
                <a:spcPct val="100000"/>
              </a:lnSpc>
              <a:spcBef>
                <a:spcPts val="665"/>
              </a:spcBef>
              <a:buFont typeface="Arial"/>
              <a:buChar char="•"/>
              <a:tabLst>
                <a:tab pos="241935" algn="l"/>
              </a:tabLst>
            </a:pPr>
            <a:r>
              <a:rPr lang="en-GB" sz="4400" spc="-10" dirty="0">
                <a:solidFill>
                  <a:srgbClr val="002060"/>
                </a:solidFill>
                <a:cs typeface="Carlito"/>
              </a:rPr>
              <a:t>Gold stars – these are collected to earn a badge for your child’s school cap.</a:t>
            </a:r>
          </a:p>
          <a:p>
            <a:pPr marL="241300" indent="-229235">
              <a:lnSpc>
                <a:spcPct val="100000"/>
              </a:lnSpc>
              <a:spcBef>
                <a:spcPts val="665"/>
              </a:spcBef>
              <a:buFont typeface="Arial"/>
              <a:buChar char="•"/>
              <a:tabLst>
                <a:tab pos="241935" algn="l"/>
              </a:tabLst>
            </a:pPr>
            <a:r>
              <a:rPr lang="en-GB" sz="4400" spc="-10" dirty="0">
                <a:solidFill>
                  <a:srgbClr val="002060"/>
                </a:solidFill>
                <a:cs typeface="Carlito"/>
              </a:rPr>
              <a:t>Golden text – a very special award from Mrs Ainsworth.</a:t>
            </a:r>
          </a:p>
          <a:p>
            <a:pPr marL="241300" indent="-229235">
              <a:lnSpc>
                <a:spcPct val="100000"/>
              </a:lnSpc>
              <a:spcBef>
                <a:spcPts val="665"/>
              </a:spcBef>
              <a:buFont typeface="Arial"/>
              <a:buChar char="•"/>
              <a:tabLst>
                <a:tab pos="241935" algn="l"/>
              </a:tabLst>
            </a:pPr>
            <a:r>
              <a:rPr lang="en-GB" sz="4400" spc="-10" dirty="0">
                <a:solidFill>
                  <a:srgbClr val="002060"/>
                </a:solidFill>
                <a:cs typeface="Carlito"/>
              </a:rPr>
              <a:t>Roar the resilient lion – awarded to the child who shows resilience through the week.</a:t>
            </a:r>
          </a:p>
          <a:p>
            <a:pPr marL="12065" indent="0">
              <a:spcBef>
                <a:spcPts val="665"/>
              </a:spcBef>
              <a:buNone/>
              <a:tabLst>
                <a:tab pos="241935" algn="l"/>
              </a:tabLst>
            </a:pPr>
            <a:r>
              <a:rPr lang="en-GB" sz="4400" b="1" dirty="0">
                <a:solidFill>
                  <a:srgbClr val="002060"/>
                </a:solidFill>
                <a:cs typeface="Carlito"/>
              </a:rPr>
              <a:t>Special rewards in Y5:</a:t>
            </a:r>
          </a:p>
          <a:p>
            <a:pPr marL="241300" indent="-229235">
              <a:spcBef>
                <a:spcPts val="665"/>
              </a:spcBef>
              <a:buFont typeface="Arial"/>
              <a:buChar char="•"/>
              <a:tabLst>
                <a:tab pos="241935" algn="l"/>
              </a:tabLst>
            </a:pPr>
            <a:r>
              <a:rPr lang="en-GB" sz="4400" dirty="0">
                <a:solidFill>
                  <a:srgbClr val="002060"/>
                </a:solidFill>
                <a:cs typeface="Carlito"/>
              </a:rPr>
              <a:t>Secret Student – each week, one child will receive a certificate to bring home.                 They can choose a prize and a class coupon.</a:t>
            </a:r>
          </a:p>
          <a:p>
            <a:pPr marL="241300" indent="-229235">
              <a:spcBef>
                <a:spcPts val="665"/>
              </a:spcBef>
              <a:buFont typeface="Arial"/>
              <a:buChar char="•"/>
              <a:tabLst>
                <a:tab pos="241935" algn="l"/>
              </a:tabLst>
            </a:pPr>
            <a:r>
              <a:rPr lang="en-GB" sz="4400" dirty="0">
                <a:solidFill>
                  <a:srgbClr val="002060"/>
                </a:solidFill>
                <a:cs typeface="Carlito"/>
              </a:rPr>
              <a:t>Star jars – an extra playtime for the winning row.</a:t>
            </a:r>
          </a:p>
          <a:p>
            <a:pPr marL="0" indent="0">
              <a:buNone/>
            </a:pPr>
            <a:endParaRPr lang="en-GB" sz="2400" dirty="0">
              <a:solidFill>
                <a:srgbClr val="002060"/>
              </a:solidFill>
            </a:endParaRPr>
          </a:p>
          <a:p>
            <a:endParaRPr lang="en-GB" sz="2400" dirty="0">
              <a:solidFill>
                <a:srgbClr val="002060"/>
              </a:solidFill>
            </a:endParaRPr>
          </a:p>
          <a:p>
            <a:endParaRPr lang="en-GB" sz="2400" dirty="0">
              <a:solidFill>
                <a:srgbClr val="002060"/>
              </a:solidFill>
            </a:endParaRPr>
          </a:p>
          <a:p>
            <a:endParaRPr lang="en-GB" dirty="0"/>
          </a:p>
        </p:txBody>
      </p:sp>
      <p:sp>
        <p:nvSpPr>
          <p:cNvPr id="4" name="Date Placeholder 3">
            <a:extLst>
              <a:ext uri="{FF2B5EF4-FFF2-40B4-BE49-F238E27FC236}">
                <a16:creationId xmlns:a16="http://schemas.microsoft.com/office/drawing/2014/main" id="{B93BBC39-490A-4565-BA8E-CFA75FCB64B3}"/>
              </a:ext>
            </a:extLst>
          </p:cNvPr>
          <p:cNvSpPr>
            <a:spLocks noGrp="1"/>
          </p:cNvSpPr>
          <p:nvPr>
            <p:ph type="dt" sz="half" idx="10"/>
          </p:nvPr>
        </p:nvSpPr>
        <p:spPr/>
        <p:txBody>
          <a:bodyPr/>
          <a:lstStyle/>
          <a:p>
            <a:fld id="{CF1BEBC8-EB54-AB45-8E7B-C02B8F7E8AF9}" type="datetime2">
              <a:rPr lang="en-GB" smtClean="0"/>
              <a:pPr/>
              <a:t>Wednesday, 02 September 2026</a:t>
            </a:fld>
            <a:endParaRPr lang="en-US"/>
          </a:p>
        </p:txBody>
      </p:sp>
      <p:sp>
        <p:nvSpPr>
          <p:cNvPr id="5" name="Footer Placeholder 4">
            <a:extLst>
              <a:ext uri="{FF2B5EF4-FFF2-40B4-BE49-F238E27FC236}">
                <a16:creationId xmlns:a16="http://schemas.microsoft.com/office/drawing/2014/main" id="{28E4E89C-BBA9-4CFA-9459-D0C4BA9CB4CB}"/>
              </a:ext>
            </a:extLst>
          </p:cNvPr>
          <p:cNvSpPr>
            <a:spLocks noGrp="1"/>
          </p:cNvSpPr>
          <p:nvPr>
            <p:ph type="ftr" sz="quarter" idx="11"/>
          </p:nvPr>
        </p:nvSpPr>
        <p:spPr/>
        <p:txBody>
          <a:bodyPr/>
          <a:lstStyle/>
          <a:p>
            <a:r>
              <a:rPr lang="en-US"/>
              <a:t>www.mellingprimaryschool.co.uk</a:t>
            </a:r>
          </a:p>
        </p:txBody>
      </p:sp>
      <p:sp>
        <p:nvSpPr>
          <p:cNvPr id="6" name="Slide Number Placeholder 5">
            <a:extLst>
              <a:ext uri="{FF2B5EF4-FFF2-40B4-BE49-F238E27FC236}">
                <a16:creationId xmlns:a16="http://schemas.microsoft.com/office/drawing/2014/main" id="{7E198E27-AB8C-4FA7-ADA8-80B3E074CDA6}"/>
              </a:ext>
            </a:extLst>
          </p:cNvPr>
          <p:cNvSpPr>
            <a:spLocks noGrp="1"/>
          </p:cNvSpPr>
          <p:nvPr>
            <p:ph type="sldNum" sz="quarter" idx="12"/>
          </p:nvPr>
        </p:nvSpPr>
        <p:spPr/>
        <p:txBody>
          <a:bodyPr/>
          <a:lstStyle/>
          <a:p>
            <a:fld id="{E7AE6736-7996-1043-9B05-951A0EE68EA2}" type="slidenum">
              <a:rPr lang="en-US" smtClean="0"/>
              <a:pPr/>
              <a:t>10</a:t>
            </a:fld>
            <a:endParaRPr lang="en-US"/>
          </a:p>
        </p:txBody>
      </p:sp>
    </p:spTree>
    <p:extLst>
      <p:ext uri="{BB962C8B-B14F-4D97-AF65-F5344CB8AC3E}">
        <p14:creationId xmlns:p14="http://schemas.microsoft.com/office/powerpoint/2010/main" val="187107892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D50FA5-B4BD-42D5-ADFF-EBC1F92AD1FB}"/>
              </a:ext>
            </a:extLst>
          </p:cNvPr>
          <p:cNvSpPr>
            <a:spLocks noGrp="1"/>
          </p:cNvSpPr>
          <p:nvPr>
            <p:ph type="title"/>
          </p:nvPr>
        </p:nvSpPr>
        <p:spPr/>
        <p:txBody>
          <a:bodyPr/>
          <a:lstStyle/>
          <a:p>
            <a:r>
              <a:rPr lang="en-GB" b="1" u="sng" dirty="0">
                <a:solidFill>
                  <a:srgbClr val="002060"/>
                </a:solidFill>
              </a:rPr>
              <a:t>Reminder: Uniform</a:t>
            </a:r>
          </a:p>
        </p:txBody>
      </p:sp>
      <p:sp>
        <p:nvSpPr>
          <p:cNvPr id="4" name="Date Placeholder 3">
            <a:extLst>
              <a:ext uri="{FF2B5EF4-FFF2-40B4-BE49-F238E27FC236}">
                <a16:creationId xmlns:a16="http://schemas.microsoft.com/office/drawing/2014/main" id="{326417F6-F488-4467-92B8-E2F0D4394AA2}"/>
              </a:ext>
            </a:extLst>
          </p:cNvPr>
          <p:cNvSpPr>
            <a:spLocks noGrp="1"/>
          </p:cNvSpPr>
          <p:nvPr>
            <p:ph type="dt" sz="half" idx="10"/>
          </p:nvPr>
        </p:nvSpPr>
        <p:spPr/>
        <p:txBody>
          <a:bodyPr/>
          <a:lstStyle/>
          <a:p>
            <a:fld id="{CF1BEBC8-EB54-AB45-8E7B-C02B8F7E8AF9}" type="datetime2">
              <a:rPr lang="en-GB" smtClean="0"/>
              <a:pPr/>
              <a:t>Wednesday, 02 September 2026</a:t>
            </a:fld>
            <a:endParaRPr lang="en-US"/>
          </a:p>
        </p:txBody>
      </p:sp>
      <p:sp>
        <p:nvSpPr>
          <p:cNvPr id="5" name="Footer Placeholder 4">
            <a:extLst>
              <a:ext uri="{FF2B5EF4-FFF2-40B4-BE49-F238E27FC236}">
                <a16:creationId xmlns:a16="http://schemas.microsoft.com/office/drawing/2014/main" id="{DEECC88C-B983-46DD-B381-F97297871525}"/>
              </a:ext>
            </a:extLst>
          </p:cNvPr>
          <p:cNvSpPr>
            <a:spLocks noGrp="1"/>
          </p:cNvSpPr>
          <p:nvPr>
            <p:ph type="ftr" sz="quarter" idx="11"/>
          </p:nvPr>
        </p:nvSpPr>
        <p:spPr/>
        <p:txBody>
          <a:bodyPr/>
          <a:lstStyle/>
          <a:p>
            <a:r>
              <a:rPr lang="en-US"/>
              <a:t>www.mellingprimaryschool.co.uk</a:t>
            </a:r>
          </a:p>
        </p:txBody>
      </p:sp>
      <p:sp>
        <p:nvSpPr>
          <p:cNvPr id="6" name="Slide Number Placeholder 5">
            <a:extLst>
              <a:ext uri="{FF2B5EF4-FFF2-40B4-BE49-F238E27FC236}">
                <a16:creationId xmlns:a16="http://schemas.microsoft.com/office/drawing/2014/main" id="{460F26EF-74A5-4280-9795-E9A9ED79225A}"/>
              </a:ext>
            </a:extLst>
          </p:cNvPr>
          <p:cNvSpPr>
            <a:spLocks noGrp="1"/>
          </p:cNvSpPr>
          <p:nvPr>
            <p:ph type="sldNum" sz="quarter" idx="12"/>
          </p:nvPr>
        </p:nvSpPr>
        <p:spPr/>
        <p:txBody>
          <a:bodyPr/>
          <a:lstStyle/>
          <a:p>
            <a:fld id="{E7AE6736-7996-1043-9B05-951A0EE68EA2}" type="slidenum">
              <a:rPr lang="en-US" smtClean="0"/>
              <a:pPr/>
              <a:t>11</a:t>
            </a:fld>
            <a:endParaRPr lang="en-US"/>
          </a:p>
        </p:txBody>
      </p:sp>
      <p:pic>
        <p:nvPicPr>
          <p:cNvPr id="11" name="Picture 10">
            <a:extLst>
              <a:ext uri="{FF2B5EF4-FFF2-40B4-BE49-F238E27FC236}">
                <a16:creationId xmlns:a16="http://schemas.microsoft.com/office/drawing/2014/main" id="{F238C65B-0BAC-4481-8423-0C619345BD20}"/>
              </a:ext>
            </a:extLst>
          </p:cNvPr>
          <p:cNvPicPr>
            <a:picLocks noChangeAspect="1"/>
          </p:cNvPicPr>
          <p:nvPr/>
        </p:nvPicPr>
        <p:blipFill>
          <a:blip r:embed="rId2"/>
          <a:stretch>
            <a:fillRect/>
          </a:stretch>
        </p:blipFill>
        <p:spPr>
          <a:xfrm>
            <a:off x="865239" y="1690688"/>
            <a:ext cx="10280245" cy="2807570"/>
          </a:xfrm>
          <a:prstGeom prst="rect">
            <a:avLst/>
          </a:prstGeom>
        </p:spPr>
      </p:pic>
    </p:spTree>
    <p:extLst>
      <p:ext uri="{BB962C8B-B14F-4D97-AF65-F5344CB8AC3E}">
        <p14:creationId xmlns:p14="http://schemas.microsoft.com/office/powerpoint/2010/main" val="18506728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EC32F9-4027-4CE6-B36B-0E8C03E52604}"/>
              </a:ext>
            </a:extLst>
          </p:cNvPr>
          <p:cNvSpPr>
            <a:spLocks noGrp="1"/>
          </p:cNvSpPr>
          <p:nvPr>
            <p:ph type="title"/>
          </p:nvPr>
        </p:nvSpPr>
        <p:spPr>
          <a:xfrm>
            <a:off x="2353456" y="598349"/>
            <a:ext cx="9000344" cy="1004272"/>
          </a:xfrm>
        </p:spPr>
        <p:txBody>
          <a:bodyPr/>
          <a:lstStyle/>
          <a:p>
            <a:r>
              <a:rPr lang="en-GB" b="1" u="sng" dirty="0">
                <a:solidFill>
                  <a:srgbClr val="002060"/>
                </a:solidFill>
              </a:rPr>
              <a:t>Reminder: Health and Safety</a:t>
            </a:r>
            <a:r>
              <a:rPr lang="en-GB" b="1" dirty="0"/>
              <a:t>	</a:t>
            </a:r>
            <a:br>
              <a:rPr lang="en-GB" b="1" u="sng" dirty="0"/>
            </a:br>
            <a:endParaRPr lang="en-GB" dirty="0"/>
          </a:p>
        </p:txBody>
      </p:sp>
      <p:sp>
        <p:nvSpPr>
          <p:cNvPr id="3" name="Content Placeholder 2">
            <a:extLst>
              <a:ext uri="{FF2B5EF4-FFF2-40B4-BE49-F238E27FC236}">
                <a16:creationId xmlns:a16="http://schemas.microsoft.com/office/drawing/2014/main" id="{4D8E0EC6-CDBA-4F3C-8843-D61719BA3CD1}"/>
              </a:ext>
            </a:extLst>
          </p:cNvPr>
          <p:cNvSpPr>
            <a:spLocks noGrp="1"/>
          </p:cNvSpPr>
          <p:nvPr>
            <p:ph idx="1"/>
          </p:nvPr>
        </p:nvSpPr>
        <p:spPr>
          <a:xfrm>
            <a:off x="349659" y="1618060"/>
            <a:ext cx="11492681" cy="5238519"/>
          </a:xfrm>
        </p:spPr>
        <p:txBody>
          <a:bodyPr>
            <a:noAutofit/>
          </a:bodyPr>
          <a:lstStyle/>
          <a:p>
            <a:pPr marL="0" lvl="0" indent="0">
              <a:lnSpc>
                <a:spcPct val="120000"/>
              </a:lnSpc>
              <a:spcBef>
                <a:spcPts val="0"/>
              </a:spcBef>
              <a:buNone/>
            </a:pPr>
            <a:r>
              <a:rPr lang="en-GB" sz="2400" dirty="0">
                <a:solidFill>
                  <a:srgbClr val="002060"/>
                </a:solidFill>
              </a:rPr>
              <a:t>Children are encouraged to bring a bottle of still water to school to keep them hydrated throughout the day. Children must take their bottles home each day so that they can be washed, refilled and remain clean and fresh.  </a:t>
            </a:r>
          </a:p>
          <a:p>
            <a:pPr marL="0" lvl="0" indent="0">
              <a:lnSpc>
                <a:spcPct val="120000"/>
              </a:lnSpc>
              <a:buNone/>
            </a:pPr>
            <a:r>
              <a:rPr lang="en-GB" sz="2400" dirty="0">
                <a:solidFill>
                  <a:srgbClr val="002060"/>
                </a:solidFill>
              </a:rPr>
              <a:t>Snacks for playtime should be healthy choices. Sweets and chewing gum are not permitted.</a:t>
            </a:r>
          </a:p>
          <a:p>
            <a:pPr marL="0" lvl="0" indent="0">
              <a:lnSpc>
                <a:spcPct val="120000"/>
              </a:lnSpc>
              <a:buNone/>
            </a:pPr>
            <a:r>
              <a:rPr lang="en-GB" sz="2400" dirty="0">
                <a:solidFill>
                  <a:srgbClr val="002060"/>
                </a:solidFill>
              </a:rPr>
              <a:t>Children are encouraged to continue to practise good toilet and hand hygiene.  Please reinforce the importance of this with your child.</a:t>
            </a:r>
          </a:p>
          <a:p>
            <a:pPr marL="0" lvl="0" indent="0">
              <a:lnSpc>
                <a:spcPct val="120000"/>
              </a:lnSpc>
              <a:buNone/>
            </a:pPr>
            <a:r>
              <a:rPr lang="en-GB" sz="2400" dirty="0">
                <a:solidFill>
                  <a:srgbClr val="002060"/>
                </a:solidFill>
              </a:rPr>
              <a:t>Bags must be the size of a book bag or smaller.  No large bags/rucksacks as they                  are a tripping hazard; cloakrooms and corridors lead to fire exits; there is no                   space to accommodate large items in these spaces.</a:t>
            </a:r>
          </a:p>
          <a:p>
            <a:pPr marL="0" lvl="0" indent="0">
              <a:lnSpc>
                <a:spcPct val="120000"/>
              </a:lnSpc>
              <a:buNone/>
            </a:pPr>
            <a:endParaRPr lang="en-GB" sz="2400" dirty="0">
              <a:solidFill>
                <a:srgbClr val="002060"/>
              </a:solidFill>
            </a:endParaRPr>
          </a:p>
        </p:txBody>
      </p:sp>
      <p:sp>
        <p:nvSpPr>
          <p:cNvPr id="4" name="Date Placeholder 3">
            <a:extLst>
              <a:ext uri="{FF2B5EF4-FFF2-40B4-BE49-F238E27FC236}">
                <a16:creationId xmlns:a16="http://schemas.microsoft.com/office/drawing/2014/main" id="{B93BBC39-490A-4565-BA8E-CFA75FCB64B3}"/>
              </a:ext>
            </a:extLst>
          </p:cNvPr>
          <p:cNvSpPr>
            <a:spLocks noGrp="1"/>
          </p:cNvSpPr>
          <p:nvPr>
            <p:ph type="dt" sz="half" idx="10"/>
          </p:nvPr>
        </p:nvSpPr>
        <p:spPr/>
        <p:txBody>
          <a:bodyPr/>
          <a:lstStyle/>
          <a:p>
            <a:fld id="{CF1BEBC8-EB54-AB45-8E7B-C02B8F7E8AF9}" type="datetime2">
              <a:rPr lang="en-GB" smtClean="0"/>
              <a:pPr/>
              <a:t>Wednesday, 02 September 2026</a:t>
            </a:fld>
            <a:endParaRPr lang="en-US"/>
          </a:p>
        </p:txBody>
      </p:sp>
      <p:sp>
        <p:nvSpPr>
          <p:cNvPr id="5" name="Footer Placeholder 4">
            <a:extLst>
              <a:ext uri="{FF2B5EF4-FFF2-40B4-BE49-F238E27FC236}">
                <a16:creationId xmlns:a16="http://schemas.microsoft.com/office/drawing/2014/main" id="{28E4E89C-BBA9-4CFA-9459-D0C4BA9CB4CB}"/>
              </a:ext>
            </a:extLst>
          </p:cNvPr>
          <p:cNvSpPr>
            <a:spLocks noGrp="1"/>
          </p:cNvSpPr>
          <p:nvPr>
            <p:ph type="ftr" sz="quarter" idx="11"/>
          </p:nvPr>
        </p:nvSpPr>
        <p:spPr/>
        <p:txBody>
          <a:bodyPr/>
          <a:lstStyle/>
          <a:p>
            <a:r>
              <a:rPr lang="en-US"/>
              <a:t>www.mellingprimaryschool.co.uk</a:t>
            </a:r>
          </a:p>
        </p:txBody>
      </p:sp>
      <p:sp>
        <p:nvSpPr>
          <p:cNvPr id="6" name="Slide Number Placeholder 5">
            <a:extLst>
              <a:ext uri="{FF2B5EF4-FFF2-40B4-BE49-F238E27FC236}">
                <a16:creationId xmlns:a16="http://schemas.microsoft.com/office/drawing/2014/main" id="{7E198E27-AB8C-4FA7-ADA8-80B3E074CDA6}"/>
              </a:ext>
            </a:extLst>
          </p:cNvPr>
          <p:cNvSpPr>
            <a:spLocks noGrp="1"/>
          </p:cNvSpPr>
          <p:nvPr>
            <p:ph type="sldNum" sz="quarter" idx="12"/>
          </p:nvPr>
        </p:nvSpPr>
        <p:spPr/>
        <p:txBody>
          <a:bodyPr/>
          <a:lstStyle/>
          <a:p>
            <a:fld id="{E7AE6736-7996-1043-9B05-951A0EE68EA2}" type="slidenum">
              <a:rPr lang="en-US" smtClean="0"/>
              <a:pPr/>
              <a:t>12</a:t>
            </a:fld>
            <a:endParaRPr lang="en-US"/>
          </a:p>
        </p:txBody>
      </p:sp>
    </p:spTree>
    <p:extLst>
      <p:ext uri="{BB962C8B-B14F-4D97-AF65-F5344CB8AC3E}">
        <p14:creationId xmlns:p14="http://schemas.microsoft.com/office/powerpoint/2010/main" val="346860144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A1632902-66C3-4E2F-86AA-DA6C194A058C}"/>
              </a:ext>
            </a:extLst>
          </p:cNvPr>
          <p:cNvSpPr/>
          <p:nvPr/>
        </p:nvSpPr>
        <p:spPr>
          <a:xfrm>
            <a:off x="265472" y="4660489"/>
            <a:ext cx="9851922" cy="1378039"/>
          </a:xfrm>
          <a:prstGeom prst="rect">
            <a:avLst/>
          </a:prstGeom>
          <a:solidFill>
            <a:srgbClr val="599FCF"/>
          </a:solidFill>
          <a:ln>
            <a:solidFill>
              <a:srgbClr val="1C93C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a:extLst>
              <a:ext uri="{FF2B5EF4-FFF2-40B4-BE49-F238E27FC236}">
                <a16:creationId xmlns:a16="http://schemas.microsoft.com/office/drawing/2014/main" id="{7CEC32F9-4027-4CE6-B36B-0E8C03E52604}"/>
              </a:ext>
            </a:extLst>
          </p:cNvPr>
          <p:cNvSpPr>
            <a:spLocks noGrp="1"/>
          </p:cNvSpPr>
          <p:nvPr>
            <p:ph type="title"/>
          </p:nvPr>
        </p:nvSpPr>
        <p:spPr>
          <a:xfrm>
            <a:off x="2353456" y="378215"/>
            <a:ext cx="9000344" cy="1004272"/>
          </a:xfrm>
        </p:spPr>
        <p:txBody>
          <a:bodyPr/>
          <a:lstStyle/>
          <a:p>
            <a:r>
              <a:rPr lang="en-GB" b="1" u="sng" dirty="0">
                <a:solidFill>
                  <a:srgbClr val="002060"/>
                </a:solidFill>
              </a:rPr>
              <a:t>Reminder: Health and Safety</a:t>
            </a:r>
            <a:r>
              <a:rPr lang="en-GB" b="1" dirty="0"/>
              <a:t>	</a:t>
            </a:r>
            <a:br>
              <a:rPr lang="en-GB" b="1" u="sng" dirty="0"/>
            </a:br>
            <a:endParaRPr lang="en-GB" dirty="0"/>
          </a:p>
        </p:txBody>
      </p:sp>
      <p:sp>
        <p:nvSpPr>
          <p:cNvPr id="3" name="Content Placeholder 2">
            <a:extLst>
              <a:ext uri="{FF2B5EF4-FFF2-40B4-BE49-F238E27FC236}">
                <a16:creationId xmlns:a16="http://schemas.microsoft.com/office/drawing/2014/main" id="{4D8E0EC6-CDBA-4F3C-8843-D61719BA3CD1}"/>
              </a:ext>
            </a:extLst>
          </p:cNvPr>
          <p:cNvSpPr>
            <a:spLocks noGrp="1"/>
          </p:cNvSpPr>
          <p:nvPr>
            <p:ph idx="1"/>
          </p:nvPr>
        </p:nvSpPr>
        <p:spPr>
          <a:xfrm>
            <a:off x="2209800" y="891604"/>
            <a:ext cx="11492681" cy="1810940"/>
          </a:xfrm>
        </p:spPr>
        <p:txBody>
          <a:bodyPr>
            <a:noAutofit/>
          </a:bodyPr>
          <a:lstStyle/>
          <a:p>
            <a:pPr marL="0" lvl="0" indent="0">
              <a:lnSpc>
                <a:spcPct val="120000"/>
              </a:lnSpc>
              <a:buNone/>
            </a:pPr>
            <a:r>
              <a:rPr lang="en-GB" sz="2400" dirty="0">
                <a:solidFill>
                  <a:srgbClr val="002060"/>
                </a:solidFill>
              </a:rPr>
              <a:t>Children are not permitted to: </a:t>
            </a:r>
          </a:p>
          <a:p>
            <a:pPr>
              <a:lnSpc>
                <a:spcPct val="120000"/>
              </a:lnSpc>
            </a:pPr>
            <a:r>
              <a:rPr lang="en-GB" sz="2400" dirty="0">
                <a:solidFill>
                  <a:srgbClr val="002060"/>
                </a:solidFill>
              </a:rPr>
              <a:t>wear jewellery other than small stud earrings </a:t>
            </a:r>
          </a:p>
          <a:p>
            <a:pPr>
              <a:lnSpc>
                <a:spcPct val="120000"/>
              </a:lnSpc>
            </a:pPr>
            <a:r>
              <a:rPr lang="en-GB" sz="2400" dirty="0">
                <a:solidFill>
                  <a:srgbClr val="002060"/>
                </a:solidFill>
              </a:rPr>
              <a:t>wear nail varnish, false nails, tattoos or make up</a:t>
            </a:r>
          </a:p>
          <a:p>
            <a:pPr>
              <a:lnSpc>
                <a:spcPct val="120000"/>
              </a:lnSpc>
            </a:pPr>
            <a:r>
              <a:rPr lang="en-GB" sz="2400" dirty="0">
                <a:solidFill>
                  <a:srgbClr val="002060"/>
                </a:solidFill>
              </a:rPr>
              <a:t>wear smartwatches, or watches with games on</a:t>
            </a:r>
          </a:p>
          <a:p>
            <a:pPr>
              <a:lnSpc>
                <a:spcPct val="120000"/>
              </a:lnSpc>
            </a:pPr>
            <a:r>
              <a:rPr lang="en-GB" sz="2400" dirty="0">
                <a:solidFill>
                  <a:srgbClr val="002060"/>
                </a:solidFill>
              </a:rPr>
              <a:t>bring toys or other personal belongings, including pencil cases – everything                      the children need will be provided </a:t>
            </a:r>
          </a:p>
          <a:p>
            <a:pPr>
              <a:lnSpc>
                <a:spcPct val="120000"/>
              </a:lnSpc>
            </a:pPr>
            <a:r>
              <a:rPr lang="en-GB" sz="2400" dirty="0">
                <a:solidFill>
                  <a:srgbClr val="002060"/>
                </a:solidFill>
              </a:rPr>
              <a:t>Hair – shoulder length (boys and girls) must be tied back</a:t>
            </a:r>
          </a:p>
        </p:txBody>
      </p:sp>
      <p:sp>
        <p:nvSpPr>
          <p:cNvPr id="4" name="Date Placeholder 3">
            <a:extLst>
              <a:ext uri="{FF2B5EF4-FFF2-40B4-BE49-F238E27FC236}">
                <a16:creationId xmlns:a16="http://schemas.microsoft.com/office/drawing/2014/main" id="{B93BBC39-490A-4565-BA8E-CFA75FCB64B3}"/>
              </a:ext>
            </a:extLst>
          </p:cNvPr>
          <p:cNvSpPr>
            <a:spLocks noGrp="1"/>
          </p:cNvSpPr>
          <p:nvPr>
            <p:ph type="dt" sz="half" idx="10"/>
          </p:nvPr>
        </p:nvSpPr>
        <p:spPr/>
        <p:txBody>
          <a:bodyPr/>
          <a:lstStyle/>
          <a:p>
            <a:fld id="{CF1BEBC8-EB54-AB45-8E7B-C02B8F7E8AF9}" type="datetime2">
              <a:rPr lang="en-GB" smtClean="0"/>
              <a:pPr/>
              <a:t>Wednesday, 02 September 2026</a:t>
            </a:fld>
            <a:endParaRPr lang="en-US"/>
          </a:p>
        </p:txBody>
      </p:sp>
      <p:sp>
        <p:nvSpPr>
          <p:cNvPr id="5" name="Footer Placeholder 4">
            <a:extLst>
              <a:ext uri="{FF2B5EF4-FFF2-40B4-BE49-F238E27FC236}">
                <a16:creationId xmlns:a16="http://schemas.microsoft.com/office/drawing/2014/main" id="{28E4E89C-BBA9-4CFA-9459-D0C4BA9CB4CB}"/>
              </a:ext>
            </a:extLst>
          </p:cNvPr>
          <p:cNvSpPr>
            <a:spLocks noGrp="1"/>
          </p:cNvSpPr>
          <p:nvPr>
            <p:ph type="ftr" sz="quarter" idx="11"/>
          </p:nvPr>
        </p:nvSpPr>
        <p:spPr/>
        <p:txBody>
          <a:bodyPr/>
          <a:lstStyle/>
          <a:p>
            <a:r>
              <a:rPr lang="en-US"/>
              <a:t>www.mellingprimaryschool.co.uk</a:t>
            </a:r>
          </a:p>
        </p:txBody>
      </p:sp>
      <p:sp>
        <p:nvSpPr>
          <p:cNvPr id="6" name="Slide Number Placeholder 5">
            <a:extLst>
              <a:ext uri="{FF2B5EF4-FFF2-40B4-BE49-F238E27FC236}">
                <a16:creationId xmlns:a16="http://schemas.microsoft.com/office/drawing/2014/main" id="{7E198E27-AB8C-4FA7-ADA8-80B3E074CDA6}"/>
              </a:ext>
            </a:extLst>
          </p:cNvPr>
          <p:cNvSpPr>
            <a:spLocks noGrp="1"/>
          </p:cNvSpPr>
          <p:nvPr>
            <p:ph type="sldNum" sz="quarter" idx="12"/>
          </p:nvPr>
        </p:nvSpPr>
        <p:spPr/>
        <p:txBody>
          <a:bodyPr/>
          <a:lstStyle/>
          <a:p>
            <a:fld id="{E7AE6736-7996-1043-9B05-951A0EE68EA2}" type="slidenum">
              <a:rPr lang="en-US" smtClean="0"/>
              <a:pPr/>
              <a:t>13</a:t>
            </a:fld>
            <a:endParaRPr lang="en-US"/>
          </a:p>
        </p:txBody>
      </p:sp>
      <p:sp>
        <p:nvSpPr>
          <p:cNvPr id="7" name="Rectangle 6">
            <a:extLst>
              <a:ext uri="{FF2B5EF4-FFF2-40B4-BE49-F238E27FC236}">
                <a16:creationId xmlns:a16="http://schemas.microsoft.com/office/drawing/2014/main" id="{60C0086F-896B-4453-80FC-3D1C44AC0CCC}"/>
              </a:ext>
            </a:extLst>
          </p:cNvPr>
          <p:cNvSpPr/>
          <p:nvPr/>
        </p:nvSpPr>
        <p:spPr>
          <a:xfrm>
            <a:off x="27039" y="4588409"/>
            <a:ext cx="10090355" cy="1392369"/>
          </a:xfrm>
          <a:prstGeom prst="rect">
            <a:avLst/>
          </a:prstGeom>
        </p:spPr>
        <p:txBody>
          <a:bodyPr wrap="square">
            <a:spAutoFit/>
          </a:bodyPr>
          <a:lstStyle/>
          <a:p>
            <a:pPr lvl="0" algn="ctr">
              <a:lnSpc>
                <a:spcPct val="120000"/>
              </a:lnSpc>
            </a:pPr>
            <a:r>
              <a:rPr lang="en-GB" sz="2400" b="1" dirty="0">
                <a:solidFill>
                  <a:srgbClr val="002060"/>
                </a:solidFill>
              </a:rPr>
              <a:t>Please make sure that your child’s clothing, lunch box and water bottle are clearly labelled with their name.  </a:t>
            </a:r>
          </a:p>
          <a:p>
            <a:pPr lvl="0" algn="ctr">
              <a:lnSpc>
                <a:spcPct val="120000"/>
              </a:lnSpc>
            </a:pPr>
            <a:r>
              <a:rPr lang="en-GB" sz="2400" b="1" dirty="0">
                <a:solidFill>
                  <a:srgbClr val="002060"/>
                </a:solidFill>
              </a:rPr>
              <a:t>This facilitates returning lost items.</a:t>
            </a:r>
          </a:p>
        </p:txBody>
      </p:sp>
    </p:spTree>
    <p:extLst>
      <p:ext uri="{BB962C8B-B14F-4D97-AF65-F5344CB8AC3E}">
        <p14:creationId xmlns:p14="http://schemas.microsoft.com/office/powerpoint/2010/main" val="249748927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B7C880-ED31-4A41-BA78-0D78C7D211E3}"/>
              </a:ext>
            </a:extLst>
          </p:cNvPr>
          <p:cNvSpPr>
            <a:spLocks noGrp="1"/>
          </p:cNvSpPr>
          <p:nvPr>
            <p:ph type="title"/>
          </p:nvPr>
        </p:nvSpPr>
        <p:spPr/>
        <p:txBody>
          <a:bodyPr/>
          <a:lstStyle/>
          <a:p>
            <a:r>
              <a:rPr lang="en-GB" b="1" u="sng" dirty="0">
                <a:solidFill>
                  <a:srgbClr val="002060"/>
                </a:solidFill>
              </a:rPr>
              <a:t>Walking home from school </a:t>
            </a:r>
          </a:p>
        </p:txBody>
      </p:sp>
      <p:sp>
        <p:nvSpPr>
          <p:cNvPr id="3" name="Content Placeholder 2">
            <a:extLst>
              <a:ext uri="{FF2B5EF4-FFF2-40B4-BE49-F238E27FC236}">
                <a16:creationId xmlns:a16="http://schemas.microsoft.com/office/drawing/2014/main" id="{A88282D6-6845-4C3E-8C3D-D3C8A268D7A4}"/>
              </a:ext>
            </a:extLst>
          </p:cNvPr>
          <p:cNvSpPr>
            <a:spLocks noGrp="1"/>
          </p:cNvSpPr>
          <p:nvPr>
            <p:ph idx="1"/>
          </p:nvPr>
        </p:nvSpPr>
        <p:spPr>
          <a:xfrm>
            <a:off x="838200" y="1690688"/>
            <a:ext cx="11214920" cy="4365011"/>
          </a:xfrm>
        </p:spPr>
        <p:txBody>
          <a:bodyPr>
            <a:normAutofit fontScale="77500" lnSpcReduction="20000"/>
          </a:bodyPr>
          <a:lstStyle/>
          <a:p>
            <a:pPr marL="0" indent="0">
              <a:lnSpc>
                <a:spcPct val="120000"/>
              </a:lnSpc>
              <a:spcBef>
                <a:spcPts val="0"/>
              </a:spcBef>
              <a:buNone/>
            </a:pPr>
            <a:r>
              <a:rPr lang="en-GB" dirty="0">
                <a:solidFill>
                  <a:srgbClr val="002060"/>
                </a:solidFill>
              </a:rPr>
              <a:t>In Y5 and Y6 children are permitted to walk home from school. However, we must have a form signed by Parents/Carers to record that permission has been given. An adult must be at home for when they arrive. </a:t>
            </a:r>
          </a:p>
          <a:p>
            <a:pPr marL="0" indent="0">
              <a:lnSpc>
                <a:spcPct val="120000"/>
              </a:lnSpc>
              <a:spcBef>
                <a:spcPts val="0"/>
              </a:spcBef>
              <a:buNone/>
            </a:pPr>
            <a:endParaRPr lang="en-GB" sz="1200" dirty="0">
              <a:solidFill>
                <a:srgbClr val="002060"/>
              </a:solidFill>
            </a:endParaRPr>
          </a:p>
          <a:p>
            <a:pPr marL="0" indent="0">
              <a:lnSpc>
                <a:spcPct val="120000"/>
              </a:lnSpc>
              <a:spcBef>
                <a:spcPts val="0"/>
              </a:spcBef>
              <a:buNone/>
            </a:pPr>
            <a:r>
              <a:rPr lang="en-GB" dirty="0">
                <a:solidFill>
                  <a:srgbClr val="002060"/>
                </a:solidFill>
              </a:rPr>
              <a:t>The form will be sent out in your child’s end of year report. Please sign and return it before the end of term so that we can ensure that permission has been recorded.</a:t>
            </a:r>
          </a:p>
          <a:p>
            <a:pPr marL="0" indent="0">
              <a:lnSpc>
                <a:spcPct val="120000"/>
              </a:lnSpc>
              <a:spcBef>
                <a:spcPts val="0"/>
              </a:spcBef>
              <a:buNone/>
            </a:pPr>
            <a:endParaRPr lang="en-GB" sz="1200" dirty="0">
              <a:solidFill>
                <a:srgbClr val="002060"/>
              </a:solidFill>
            </a:endParaRPr>
          </a:p>
          <a:p>
            <a:pPr marL="0" indent="0">
              <a:lnSpc>
                <a:spcPct val="120000"/>
              </a:lnSpc>
              <a:spcBef>
                <a:spcPts val="0"/>
              </a:spcBef>
              <a:buNone/>
            </a:pPr>
            <a:r>
              <a:rPr lang="en-GB" dirty="0">
                <a:solidFill>
                  <a:srgbClr val="002060"/>
                </a:solidFill>
              </a:rPr>
              <a:t>If you still wish to have your child collected at the end of the school day, please ensure your child knows this and that they know to stay in school until their adult comes to collect them. </a:t>
            </a:r>
          </a:p>
          <a:p>
            <a:pPr marL="0" indent="0">
              <a:lnSpc>
                <a:spcPct val="120000"/>
              </a:lnSpc>
              <a:spcBef>
                <a:spcPts val="0"/>
              </a:spcBef>
              <a:buNone/>
            </a:pPr>
            <a:endParaRPr lang="en-GB" sz="1200" dirty="0">
              <a:solidFill>
                <a:srgbClr val="002060"/>
              </a:solidFill>
            </a:endParaRPr>
          </a:p>
          <a:p>
            <a:pPr marL="0" indent="0">
              <a:lnSpc>
                <a:spcPct val="120000"/>
              </a:lnSpc>
              <a:spcBef>
                <a:spcPts val="0"/>
              </a:spcBef>
              <a:buNone/>
            </a:pPr>
            <a:r>
              <a:rPr lang="en-GB" b="1" dirty="0">
                <a:solidFill>
                  <a:srgbClr val="002060"/>
                </a:solidFill>
              </a:rPr>
              <a:t>If you wish your child to bring a phone to school for safety when walking to/from </a:t>
            </a:r>
          </a:p>
          <a:p>
            <a:pPr marL="0" indent="0">
              <a:lnSpc>
                <a:spcPct val="120000"/>
              </a:lnSpc>
              <a:spcBef>
                <a:spcPts val="0"/>
              </a:spcBef>
              <a:buNone/>
            </a:pPr>
            <a:r>
              <a:rPr lang="en-GB" b="1" dirty="0">
                <a:solidFill>
                  <a:srgbClr val="002060"/>
                </a:solidFill>
              </a:rPr>
              <a:t>school, this </a:t>
            </a:r>
            <a:r>
              <a:rPr lang="en-GB" b="1" u="sng" dirty="0">
                <a:solidFill>
                  <a:srgbClr val="002060"/>
                </a:solidFill>
              </a:rPr>
              <a:t>must</a:t>
            </a:r>
            <a:r>
              <a:rPr lang="en-GB" b="1" dirty="0">
                <a:solidFill>
                  <a:srgbClr val="002060"/>
                </a:solidFill>
              </a:rPr>
              <a:t> be handed in at the start of the day, switched off and collected </a:t>
            </a:r>
          </a:p>
          <a:p>
            <a:pPr marL="0" indent="0">
              <a:lnSpc>
                <a:spcPct val="120000"/>
              </a:lnSpc>
              <a:spcBef>
                <a:spcPts val="0"/>
              </a:spcBef>
              <a:buNone/>
            </a:pPr>
            <a:r>
              <a:rPr lang="en-GB" b="1" dirty="0">
                <a:solidFill>
                  <a:srgbClr val="002060"/>
                </a:solidFill>
              </a:rPr>
              <a:t>at the end of the day. It must not be turned back on until your child is off the</a:t>
            </a:r>
          </a:p>
          <a:p>
            <a:pPr marL="0" indent="0">
              <a:lnSpc>
                <a:spcPct val="120000"/>
              </a:lnSpc>
              <a:spcBef>
                <a:spcPts val="0"/>
              </a:spcBef>
              <a:buNone/>
            </a:pPr>
            <a:r>
              <a:rPr lang="en-GB" b="1" dirty="0">
                <a:solidFill>
                  <a:srgbClr val="002060"/>
                </a:solidFill>
              </a:rPr>
              <a:t>premises.</a:t>
            </a:r>
          </a:p>
        </p:txBody>
      </p:sp>
      <p:sp>
        <p:nvSpPr>
          <p:cNvPr id="4" name="Date Placeholder 3">
            <a:extLst>
              <a:ext uri="{FF2B5EF4-FFF2-40B4-BE49-F238E27FC236}">
                <a16:creationId xmlns:a16="http://schemas.microsoft.com/office/drawing/2014/main" id="{7BFB05F2-C869-46C4-B9CA-1E811DA7B55C}"/>
              </a:ext>
            </a:extLst>
          </p:cNvPr>
          <p:cNvSpPr>
            <a:spLocks noGrp="1"/>
          </p:cNvSpPr>
          <p:nvPr>
            <p:ph type="dt" sz="half" idx="10"/>
          </p:nvPr>
        </p:nvSpPr>
        <p:spPr/>
        <p:txBody>
          <a:bodyPr/>
          <a:lstStyle/>
          <a:p>
            <a:fld id="{CF1BEBC8-EB54-AB45-8E7B-C02B8F7E8AF9}" type="datetime2">
              <a:rPr lang="en-GB" smtClean="0"/>
              <a:pPr/>
              <a:t>Wednesday, 02 September 2026</a:t>
            </a:fld>
            <a:endParaRPr lang="en-US"/>
          </a:p>
        </p:txBody>
      </p:sp>
      <p:sp>
        <p:nvSpPr>
          <p:cNvPr id="5" name="Footer Placeholder 4">
            <a:extLst>
              <a:ext uri="{FF2B5EF4-FFF2-40B4-BE49-F238E27FC236}">
                <a16:creationId xmlns:a16="http://schemas.microsoft.com/office/drawing/2014/main" id="{BF1FF413-7E2B-4401-8D9A-F701E8C56FC9}"/>
              </a:ext>
            </a:extLst>
          </p:cNvPr>
          <p:cNvSpPr>
            <a:spLocks noGrp="1"/>
          </p:cNvSpPr>
          <p:nvPr>
            <p:ph type="ftr" sz="quarter" idx="11"/>
          </p:nvPr>
        </p:nvSpPr>
        <p:spPr/>
        <p:txBody>
          <a:bodyPr/>
          <a:lstStyle/>
          <a:p>
            <a:r>
              <a:rPr lang="en-US"/>
              <a:t>www.mellingprimaryschool.co.uk</a:t>
            </a:r>
          </a:p>
        </p:txBody>
      </p:sp>
      <p:sp>
        <p:nvSpPr>
          <p:cNvPr id="6" name="Slide Number Placeholder 5">
            <a:extLst>
              <a:ext uri="{FF2B5EF4-FFF2-40B4-BE49-F238E27FC236}">
                <a16:creationId xmlns:a16="http://schemas.microsoft.com/office/drawing/2014/main" id="{10B21CAC-64CE-49BB-93DC-583B41CCC340}"/>
              </a:ext>
            </a:extLst>
          </p:cNvPr>
          <p:cNvSpPr>
            <a:spLocks noGrp="1"/>
          </p:cNvSpPr>
          <p:nvPr>
            <p:ph type="sldNum" sz="quarter" idx="12"/>
          </p:nvPr>
        </p:nvSpPr>
        <p:spPr/>
        <p:txBody>
          <a:bodyPr/>
          <a:lstStyle/>
          <a:p>
            <a:fld id="{E7AE6736-7996-1043-9B05-951A0EE68EA2}" type="slidenum">
              <a:rPr lang="en-US" smtClean="0"/>
              <a:pPr/>
              <a:t>14</a:t>
            </a:fld>
            <a:endParaRPr lang="en-US"/>
          </a:p>
        </p:txBody>
      </p:sp>
    </p:spTree>
    <p:extLst>
      <p:ext uri="{BB962C8B-B14F-4D97-AF65-F5344CB8AC3E}">
        <p14:creationId xmlns:p14="http://schemas.microsoft.com/office/powerpoint/2010/main" val="85574745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2EE883-6D7A-4159-8C8A-43D4C936D5C7}"/>
              </a:ext>
            </a:extLst>
          </p:cNvPr>
          <p:cNvSpPr>
            <a:spLocks noGrp="1"/>
          </p:cNvSpPr>
          <p:nvPr>
            <p:ph type="title"/>
          </p:nvPr>
        </p:nvSpPr>
        <p:spPr/>
        <p:txBody>
          <a:bodyPr/>
          <a:lstStyle/>
          <a:p>
            <a:r>
              <a:rPr lang="en-GB" b="1" u="sng" dirty="0">
                <a:solidFill>
                  <a:srgbClr val="002060"/>
                </a:solidFill>
              </a:rPr>
              <a:t>Phones – Social Media – Internet </a:t>
            </a:r>
          </a:p>
        </p:txBody>
      </p:sp>
      <p:sp>
        <p:nvSpPr>
          <p:cNvPr id="3" name="Content Placeholder 2">
            <a:extLst>
              <a:ext uri="{FF2B5EF4-FFF2-40B4-BE49-F238E27FC236}">
                <a16:creationId xmlns:a16="http://schemas.microsoft.com/office/drawing/2014/main" id="{90E74F9F-0EE4-4EE4-8988-051E40909334}"/>
              </a:ext>
            </a:extLst>
          </p:cNvPr>
          <p:cNvSpPr>
            <a:spLocks noGrp="1"/>
          </p:cNvSpPr>
          <p:nvPr>
            <p:ph idx="1"/>
          </p:nvPr>
        </p:nvSpPr>
        <p:spPr>
          <a:xfrm>
            <a:off x="557981" y="1690688"/>
            <a:ext cx="10515600" cy="4351338"/>
          </a:xfrm>
        </p:spPr>
        <p:txBody>
          <a:bodyPr>
            <a:normAutofit lnSpcReduction="10000"/>
          </a:bodyPr>
          <a:lstStyle/>
          <a:p>
            <a:pPr marL="0" indent="0">
              <a:buNone/>
            </a:pPr>
            <a:r>
              <a:rPr lang="en-GB" dirty="0">
                <a:solidFill>
                  <a:srgbClr val="002060"/>
                </a:solidFill>
              </a:rPr>
              <a:t>We ask parents/carers to think very carefully before allowing your child to have a mobile phone. Social media (</a:t>
            </a:r>
            <a:r>
              <a:rPr lang="en-GB" dirty="0" err="1">
                <a:solidFill>
                  <a:srgbClr val="002060"/>
                </a:solidFill>
              </a:rPr>
              <a:t>eg</a:t>
            </a:r>
            <a:r>
              <a:rPr lang="en-GB" dirty="0">
                <a:solidFill>
                  <a:srgbClr val="002060"/>
                </a:solidFill>
              </a:rPr>
              <a:t> WhatsApp; Snapchat; Instagram; </a:t>
            </a:r>
            <a:r>
              <a:rPr lang="en-GB" dirty="0" err="1">
                <a:solidFill>
                  <a:srgbClr val="002060"/>
                </a:solidFill>
              </a:rPr>
              <a:t>TikTok</a:t>
            </a:r>
            <a:r>
              <a:rPr lang="en-GB" dirty="0">
                <a:solidFill>
                  <a:srgbClr val="002060"/>
                </a:solidFill>
              </a:rPr>
              <a:t>) can cause numerous issues between children and can affect friendships in school. Platforms such as these can have unsuitable content on and can lead to children accessing inappropriate posts. </a:t>
            </a:r>
          </a:p>
          <a:p>
            <a:pPr marL="0" indent="0">
              <a:buNone/>
            </a:pPr>
            <a:r>
              <a:rPr lang="en-GB" dirty="0">
                <a:solidFill>
                  <a:srgbClr val="002060"/>
                </a:solidFill>
              </a:rPr>
              <a:t>We would advise all parents/carers to familiarise themselves with the guidance on use of Parental Controls.                                                (</a:t>
            </a:r>
            <a:r>
              <a:rPr lang="en-GB" dirty="0">
                <a:solidFill>
                  <a:srgbClr val="002060"/>
                </a:solidFill>
                <a:hlinkClick r:id="rId2">
                  <a:extLst>
                    <a:ext uri="{A12FA001-AC4F-418D-AE19-62706E023703}">
                      <ahyp:hlinkClr xmlns:ahyp="http://schemas.microsoft.com/office/drawing/2018/hyperlinkcolor" val="tx"/>
                    </a:ext>
                  </a:extLst>
                </a:hlinkClick>
              </a:rPr>
              <a:t>https://primarysite-prod-sorted.s3.amazonaws.com/melling-primary-school/UploadedDocument/f279259b-9483-480d-8353-10c25cf44e9a/parental-controls-booklet-2025.pdf</a:t>
            </a:r>
            <a:r>
              <a:rPr lang="en-GB" dirty="0">
                <a:solidFill>
                  <a:srgbClr val="002060"/>
                </a:solidFill>
              </a:rPr>
              <a:t> )</a:t>
            </a:r>
          </a:p>
        </p:txBody>
      </p:sp>
      <p:sp>
        <p:nvSpPr>
          <p:cNvPr id="4" name="Date Placeholder 3">
            <a:extLst>
              <a:ext uri="{FF2B5EF4-FFF2-40B4-BE49-F238E27FC236}">
                <a16:creationId xmlns:a16="http://schemas.microsoft.com/office/drawing/2014/main" id="{336DE1E9-71AE-4D5F-91F5-5C4BAD44A951}"/>
              </a:ext>
            </a:extLst>
          </p:cNvPr>
          <p:cNvSpPr>
            <a:spLocks noGrp="1"/>
          </p:cNvSpPr>
          <p:nvPr>
            <p:ph type="dt" sz="half" idx="10"/>
          </p:nvPr>
        </p:nvSpPr>
        <p:spPr/>
        <p:txBody>
          <a:bodyPr/>
          <a:lstStyle/>
          <a:p>
            <a:fld id="{CF1BEBC8-EB54-AB45-8E7B-C02B8F7E8AF9}" type="datetime2">
              <a:rPr lang="en-GB" smtClean="0"/>
              <a:pPr/>
              <a:t>Wednesday, 02 September 2026</a:t>
            </a:fld>
            <a:endParaRPr lang="en-US"/>
          </a:p>
        </p:txBody>
      </p:sp>
      <p:sp>
        <p:nvSpPr>
          <p:cNvPr id="5" name="Footer Placeholder 4">
            <a:extLst>
              <a:ext uri="{FF2B5EF4-FFF2-40B4-BE49-F238E27FC236}">
                <a16:creationId xmlns:a16="http://schemas.microsoft.com/office/drawing/2014/main" id="{EE9EF779-B19F-4303-A7E5-3467F31E5D54}"/>
              </a:ext>
            </a:extLst>
          </p:cNvPr>
          <p:cNvSpPr>
            <a:spLocks noGrp="1"/>
          </p:cNvSpPr>
          <p:nvPr>
            <p:ph type="ftr" sz="quarter" idx="11"/>
          </p:nvPr>
        </p:nvSpPr>
        <p:spPr/>
        <p:txBody>
          <a:bodyPr/>
          <a:lstStyle/>
          <a:p>
            <a:r>
              <a:rPr lang="en-US"/>
              <a:t>www.mellingprimaryschool.co.uk</a:t>
            </a:r>
          </a:p>
        </p:txBody>
      </p:sp>
      <p:sp>
        <p:nvSpPr>
          <p:cNvPr id="6" name="Slide Number Placeholder 5">
            <a:extLst>
              <a:ext uri="{FF2B5EF4-FFF2-40B4-BE49-F238E27FC236}">
                <a16:creationId xmlns:a16="http://schemas.microsoft.com/office/drawing/2014/main" id="{B8856199-CDBD-442A-B145-107A7682EA08}"/>
              </a:ext>
            </a:extLst>
          </p:cNvPr>
          <p:cNvSpPr>
            <a:spLocks noGrp="1"/>
          </p:cNvSpPr>
          <p:nvPr>
            <p:ph type="sldNum" sz="quarter" idx="12"/>
          </p:nvPr>
        </p:nvSpPr>
        <p:spPr/>
        <p:txBody>
          <a:bodyPr/>
          <a:lstStyle/>
          <a:p>
            <a:fld id="{E7AE6736-7996-1043-9B05-951A0EE68EA2}" type="slidenum">
              <a:rPr lang="en-US" smtClean="0"/>
              <a:pPr/>
              <a:t>15</a:t>
            </a:fld>
            <a:endParaRPr lang="en-US"/>
          </a:p>
        </p:txBody>
      </p:sp>
    </p:spTree>
    <p:extLst>
      <p:ext uri="{BB962C8B-B14F-4D97-AF65-F5344CB8AC3E}">
        <p14:creationId xmlns:p14="http://schemas.microsoft.com/office/powerpoint/2010/main" val="387413229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EC32F9-4027-4CE6-B36B-0E8C03E52604}"/>
              </a:ext>
            </a:extLst>
          </p:cNvPr>
          <p:cNvSpPr>
            <a:spLocks noGrp="1"/>
          </p:cNvSpPr>
          <p:nvPr>
            <p:ph type="title"/>
          </p:nvPr>
        </p:nvSpPr>
        <p:spPr>
          <a:xfrm>
            <a:off x="2209800" y="646818"/>
            <a:ext cx="9000344" cy="1004272"/>
          </a:xfrm>
        </p:spPr>
        <p:txBody>
          <a:bodyPr/>
          <a:lstStyle/>
          <a:p>
            <a:r>
              <a:rPr lang="en-GB" b="1" u="sng" dirty="0">
                <a:solidFill>
                  <a:srgbClr val="002060"/>
                </a:solidFill>
              </a:rPr>
              <a:t>Reminder: Communication</a:t>
            </a:r>
            <a:br>
              <a:rPr lang="en-GB" b="1" u="sng" dirty="0"/>
            </a:br>
            <a:endParaRPr lang="en-GB" dirty="0"/>
          </a:p>
        </p:txBody>
      </p:sp>
      <p:sp>
        <p:nvSpPr>
          <p:cNvPr id="3" name="Content Placeholder 2">
            <a:extLst>
              <a:ext uri="{FF2B5EF4-FFF2-40B4-BE49-F238E27FC236}">
                <a16:creationId xmlns:a16="http://schemas.microsoft.com/office/drawing/2014/main" id="{4D8E0EC6-CDBA-4F3C-8843-D61719BA3CD1}"/>
              </a:ext>
            </a:extLst>
          </p:cNvPr>
          <p:cNvSpPr>
            <a:spLocks noGrp="1"/>
          </p:cNvSpPr>
          <p:nvPr>
            <p:ph idx="1"/>
          </p:nvPr>
        </p:nvSpPr>
        <p:spPr>
          <a:xfrm>
            <a:off x="357033" y="1651090"/>
            <a:ext cx="11477933" cy="3245375"/>
          </a:xfrm>
        </p:spPr>
        <p:txBody>
          <a:bodyPr>
            <a:noAutofit/>
          </a:bodyPr>
          <a:lstStyle/>
          <a:p>
            <a:pPr marL="0" lvl="0" indent="0">
              <a:lnSpc>
                <a:spcPct val="100000"/>
              </a:lnSpc>
              <a:spcBef>
                <a:spcPts val="0"/>
              </a:spcBef>
              <a:buNone/>
            </a:pPr>
            <a:r>
              <a:rPr lang="en-GB" sz="2400" dirty="0">
                <a:solidFill>
                  <a:srgbClr val="002060"/>
                </a:solidFill>
              </a:rPr>
              <a:t>Absence must be reported to the office on or before the day of absence. Please leave a message on the answering machine. This will be received and noted.</a:t>
            </a:r>
          </a:p>
          <a:p>
            <a:pPr marL="0" lvl="0" indent="0">
              <a:lnSpc>
                <a:spcPct val="100000"/>
              </a:lnSpc>
              <a:spcBef>
                <a:spcPts val="0"/>
              </a:spcBef>
              <a:buNone/>
            </a:pPr>
            <a:r>
              <a:rPr lang="en-GB" sz="2400" dirty="0">
                <a:solidFill>
                  <a:srgbClr val="002060"/>
                </a:solidFill>
              </a:rPr>
              <a:t>                     </a:t>
            </a:r>
          </a:p>
          <a:p>
            <a:pPr marL="0" lvl="0" indent="0">
              <a:lnSpc>
                <a:spcPct val="100000"/>
              </a:lnSpc>
              <a:spcBef>
                <a:spcPts val="0"/>
              </a:spcBef>
              <a:buNone/>
            </a:pPr>
            <a:r>
              <a:rPr lang="en-GB" sz="2400" dirty="0">
                <a:solidFill>
                  <a:srgbClr val="002060"/>
                </a:solidFill>
              </a:rPr>
              <a:t>Urgent information, questions or complaints should be communicated to the office. </a:t>
            </a:r>
          </a:p>
          <a:p>
            <a:pPr marL="0" lvl="0" indent="0">
              <a:lnSpc>
                <a:spcPct val="100000"/>
              </a:lnSpc>
              <a:spcBef>
                <a:spcPts val="0"/>
              </a:spcBef>
              <a:buNone/>
            </a:pPr>
            <a:endParaRPr lang="en-GB" sz="2400" dirty="0">
              <a:solidFill>
                <a:srgbClr val="002060"/>
              </a:solidFill>
            </a:endParaRPr>
          </a:p>
          <a:p>
            <a:pPr marL="0" lvl="0" indent="0">
              <a:lnSpc>
                <a:spcPct val="100000"/>
              </a:lnSpc>
              <a:spcBef>
                <a:spcPts val="0"/>
              </a:spcBef>
              <a:buNone/>
            </a:pPr>
            <a:r>
              <a:rPr lang="en-GB" sz="2400" dirty="0">
                <a:solidFill>
                  <a:srgbClr val="002060"/>
                </a:solidFill>
              </a:rPr>
              <a:t>Share information or news with us at </a:t>
            </a:r>
            <a:r>
              <a:rPr lang="en-GB" sz="2400" u="sng" dirty="0">
                <a:solidFill>
                  <a:srgbClr val="002060"/>
                </a:solidFill>
                <a:hlinkClick r:id="rId2">
                  <a:extLst>
                    <a:ext uri="{A12FA001-AC4F-418D-AE19-62706E023703}">
                      <ahyp:hlinkClr xmlns:ahyp="http://schemas.microsoft.com/office/drawing/2018/hyperlinkcolor" val="tx"/>
                    </a:ext>
                  </a:extLst>
                </a:hlinkClick>
              </a:rPr>
              <a:t>y5.melling@schools.sefton.gov.uk</a:t>
            </a:r>
            <a:r>
              <a:rPr lang="en-GB" sz="2400" dirty="0">
                <a:solidFill>
                  <a:srgbClr val="002060"/>
                </a:solidFill>
              </a:rPr>
              <a:t> Please remember that this may not be picked up straight away. Replies will only be sent between the hours of 8am and 6pm. You will be contacted by telephone should there be a concern regarding your child. </a:t>
            </a:r>
          </a:p>
          <a:p>
            <a:pPr marL="0" lvl="0" indent="0">
              <a:lnSpc>
                <a:spcPct val="100000"/>
              </a:lnSpc>
              <a:spcBef>
                <a:spcPts val="0"/>
              </a:spcBef>
              <a:buNone/>
            </a:pPr>
            <a:endParaRPr lang="en-GB" sz="2400" dirty="0">
              <a:solidFill>
                <a:srgbClr val="002060"/>
              </a:solidFill>
            </a:endParaRPr>
          </a:p>
          <a:p>
            <a:pPr marL="0" lvl="0" indent="0">
              <a:lnSpc>
                <a:spcPct val="100000"/>
              </a:lnSpc>
              <a:spcBef>
                <a:spcPts val="0"/>
              </a:spcBef>
              <a:buNone/>
            </a:pPr>
            <a:r>
              <a:rPr lang="en-GB" sz="2400" dirty="0">
                <a:solidFill>
                  <a:srgbClr val="002060"/>
                </a:solidFill>
              </a:rPr>
              <a:t>Check the class webpage, website and app regularly as these are our main                   sources of communication with you.</a:t>
            </a:r>
          </a:p>
          <a:p>
            <a:pPr marL="0" lvl="0" indent="0">
              <a:lnSpc>
                <a:spcPct val="100000"/>
              </a:lnSpc>
              <a:spcBef>
                <a:spcPts val="0"/>
              </a:spcBef>
              <a:buNone/>
            </a:pPr>
            <a:endParaRPr lang="en-GB" sz="2400" dirty="0">
              <a:solidFill>
                <a:srgbClr val="002060"/>
              </a:solidFill>
            </a:endParaRPr>
          </a:p>
        </p:txBody>
      </p:sp>
      <p:sp>
        <p:nvSpPr>
          <p:cNvPr id="4" name="Date Placeholder 3">
            <a:extLst>
              <a:ext uri="{FF2B5EF4-FFF2-40B4-BE49-F238E27FC236}">
                <a16:creationId xmlns:a16="http://schemas.microsoft.com/office/drawing/2014/main" id="{B93BBC39-490A-4565-BA8E-CFA75FCB64B3}"/>
              </a:ext>
            </a:extLst>
          </p:cNvPr>
          <p:cNvSpPr>
            <a:spLocks noGrp="1"/>
          </p:cNvSpPr>
          <p:nvPr>
            <p:ph type="dt" sz="half" idx="10"/>
          </p:nvPr>
        </p:nvSpPr>
        <p:spPr/>
        <p:txBody>
          <a:bodyPr/>
          <a:lstStyle/>
          <a:p>
            <a:fld id="{CF1BEBC8-EB54-AB45-8E7B-C02B8F7E8AF9}" type="datetime2">
              <a:rPr lang="en-GB" smtClean="0"/>
              <a:pPr/>
              <a:t>Wednesday, 02 September 2026</a:t>
            </a:fld>
            <a:endParaRPr lang="en-US"/>
          </a:p>
        </p:txBody>
      </p:sp>
      <p:sp>
        <p:nvSpPr>
          <p:cNvPr id="5" name="Footer Placeholder 4">
            <a:extLst>
              <a:ext uri="{FF2B5EF4-FFF2-40B4-BE49-F238E27FC236}">
                <a16:creationId xmlns:a16="http://schemas.microsoft.com/office/drawing/2014/main" id="{28E4E89C-BBA9-4CFA-9459-D0C4BA9CB4CB}"/>
              </a:ext>
            </a:extLst>
          </p:cNvPr>
          <p:cNvSpPr>
            <a:spLocks noGrp="1"/>
          </p:cNvSpPr>
          <p:nvPr>
            <p:ph type="ftr" sz="quarter" idx="11"/>
          </p:nvPr>
        </p:nvSpPr>
        <p:spPr/>
        <p:txBody>
          <a:bodyPr/>
          <a:lstStyle/>
          <a:p>
            <a:r>
              <a:rPr lang="en-US"/>
              <a:t>www.mellingprimaryschool.co.uk</a:t>
            </a:r>
          </a:p>
        </p:txBody>
      </p:sp>
      <p:sp>
        <p:nvSpPr>
          <p:cNvPr id="6" name="Slide Number Placeholder 5">
            <a:extLst>
              <a:ext uri="{FF2B5EF4-FFF2-40B4-BE49-F238E27FC236}">
                <a16:creationId xmlns:a16="http://schemas.microsoft.com/office/drawing/2014/main" id="{7E198E27-AB8C-4FA7-ADA8-80B3E074CDA6}"/>
              </a:ext>
            </a:extLst>
          </p:cNvPr>
          <p:cNvSpPr>
            <a:spLocks noGrp="1"/>
          </p:cNvSpPr>
          <p:nvPr>
            <p:ph type="sldNum" sz="quarter" idx="12"/>
          </p:nvPr>
        </p:nvSpPr>
        <p:spPr/>
        <p:txBody>
          <a:bodyPr/>
          <a:lstStyle/>
          <a:p>
            <a:fld id="{E7AE6736-7996-1043-9B05-951A0EE68EA2}" type="slidenum">
              <a:rPr lang="en-US" smtClean="0"/>
              <a:pPr/>
              <a:t>16</a:t>
            </a:fld>
            <a:endParaRPr lang="en-US"/>
          </a:p>
        </p:txBody>
      </p:sp>
    </p:spTree>
    <p:extLst>
      <p:ext uri="{BB962C8B-B14F-4D97-AF65-F5344CB8AC3E}">
        <p14:creationId xmlns:p14="http://schemas.microsoft.com/office/powerpoint/2010/main" val="138571509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AB78A4-500D-4D8F-BD6A-8911621D20D4}"/>
              </a:ext>
            </a:extLst>
          </p:cNvPr>
          <p:cNvSpPr>
            <a:spLocks noGrp="1"/>
          </p:cNvSpPr>
          <p:nvPr>
            <p:ph type="title"/>
          </p:nvPr>
        </p:nvSpPr>
        <p:spPr/>
        <p:txBody>
          <a:bodyPr/>
          <a:lstStyle/>
          <a:p>
            <a:r>
              <a:rPr lang="en-GB" b="1" u="sng" dirty="0">
                <a:solidFill>
                  <a:srgbClr val="002060"/>
                </a:solidFill>
              </a:rPr>
              <a:t>Be The Best That You Can Be…Be Proud</a:t>
            </a:r>
          </a:p>
        </p:txBody>
      </p:sp>
      <p:sp>
        <p:nvSpPr>
          <p:cNvPr id="4" name="Date Placeholder 3">
            <a:extLst>
              <a:ext uri="{FF2B5EF4-FFF2-40B4-BE49-F238E27FC236}">
                <a16:creationId xmlns:a16="http://schemas.microsoft.com/office/drawing/2014/main" id="{B26CD892-2905-40D3-B453-1273518586B1}"/>
              </a:ext>
            </a:extLst>
          </p:cNvPr>
          <p:cNvSpPr>
            <a:spLocks noGrp="1"/>
          </p:cNvSpPr>
          <p:nvPr>
            <p:ph type="dt" sz="half" idx="10"/>
          </p:nvPr>
        </p:nvSpPr>
        <p:spPr/>
        <p:txBody>
          <a:bodyPr/>
          <a:lstStyle/>
          <a:p>
            <a:fld id="{CF1BEBC8-EB54-AB45-8E7B-C02B8F7E8AF9}" type="datetime2">
              <a:rPr lang="en-GB" smtClean="0"/>
              <a:pPr/>
              <a:t>Wednesday, 02 September 2026</a:t>
            </a:fld>
            <a:endParaRPr lang="en-US"/>
          </a:p>
        </p:txBody>
      </p:sp>
      <p:sp>
        <p:nvSpPr>
          <p:cNvPr id="5" name="Footer Placeholder 4">
            <a:extLst>
              <a:ext uri="{FF2B5EF4-FFF2-40B4-BE49-F238E27FC236}">
                <a16:creationId xmlns:a16="http://schemas.microsoft.com/office/drawing/2014/main" id="{129D29CC-F23A-4C0E-886E-CCC6FC116A80}"/>
              </a:ext>
            </a:extLst>
          </p:cNvPr>
          <p:cNvSpPr>
            <a:spLocks noGrp="1"/>
          </p:cNvSpPr>
          <p:nvPr>
            <p:ph type="ftr" sz="quarter" idx="11"/>
          </p:nvPr>
        </p:nvSpPr>
        <p:spPr/>
        <p:txBody>
          <a:bodyPr/>
          <a:lstStyle/>
          <a:p>
            <a:r>
              <a:rPr lang="en-US"/>
              <a:t>www.mellingprimaryschool.co.uk</a:t>
            </a:r>
          </a:p>
        </p:txBody>
      </p:sp>
      <p:sp>
        <p:nvSpPr>
          <p:cNvPr id="6" name="Slide Number Placeholder 5">
            <a:extLst>
              <a:ext uri="{FF2B5EF4-FFF2-40B4-BE49-F238E27FC236}">
                <a16:creationId xmlns:a16="http://schemas.microsoft.com/office/drawing/2014/main" id="{81162154-07F1-4B9B-8078-40C7F3569932}"/>
              </a:ext>
            </a:extLst>
          </p:cNvPr>
          <p:cNvSpPr>
            <a:spLocks noGrp="1"/>
          </p:cNvSpPr>
          <p:nvPr>
            <p:ph type="sldNum" sz="quarter" idx="12"/>
          </p:nvPr>
        </p:nvSpPr>
        <p:spPr/>
        <p:txBody>
          <a:bodyPr/>
          <a:lstStyle/>
          <a:p>
            <a:fld id="{E7AE6736-7996-1043-9B05-951A0EE68EA2}" type="slidenum">
              <a:rPr lang="en-US" smtClean="0"/>
              <a:pPr/>
              <a:t>17</a:t>
            </a:fld>
            <a:endParaRPr lang="en-US"/>
          </a:p>
        </p:txBody>
      </p:sp>
      <p:pic>
        <p:nvPicPr>
          <p:cNvPr id="9" name="Picture 8">
            <a:extLst>
              <a:ext uri="{FF2B5EF4-FFF2-40B4-BE49-F238E27FC236}">
                <a16:creationId xmlns:a16="http://schemas.microsoft.com/office/drawing/2014/main" id="{00371BC8-D392-4EA0-9B51-4CD62196F264}"/>
              </a:ext>
            </a:extLst>
          </p:cNvPr>
          <p:cNvPicPr>
            <a:picLocks noChangeAspect="1"/>
          </p:cNvPicPr>
          <p:nvPr/>
        </p:nvPicPr>
        <p:blipFill>
          <a:blip r:embed="rId2"/>
          <a:stretch>
            <a:fillRect/>
          </a:stretch>
        </p:blipFill>
        <p:spPr>
          <a:xfrm>
            <a:off x="572730" y="2372557"/>
            <a:ext cx="2705190" cy="3301923"/>
          </a:xfrm>
          <a:prstGeom prst="rect">
            <a:avLst/>
          </a:prstGeom>
        </p:spPr>
      </p:pic>
      <p:pic>
        <p:nvPicPr>
          <p:cNvPr id="10" name="Picture 9">
            <a:extLst>
              <a:ext uri="{FF2B5EF4-FFF2-40B4-BE49-F238E27FC236}">
                <a16:creationId xmlns:a16="http://schemas.microsoft.com/office/drawing/2014/main" id="{156080C5-8F02-43B4-BC47-4D51D7B87946}"/>
              </a:ext>
            </a:extLst>
          </p:cNvPr>
          <p:cNvPicPr>
            <a:picLocks noChangeAspect="1"/>
          </p:cNvPicPr>
          <p:nvPr/>
        </p:nvPicPr>
        <p:blipFill>
          <a:blip r:embed="rId3"/>
          <a:stretch>
            <a:fillRect/>
          </a:stretch>
        </p:blipFill>
        <p:spPr>
          <a:xfrm>
            <a:off x="3712140" y="1695916"/>
            <a:ext cx="3563142" cy="2344172"/>
          </a:xfrm>
          <a:prstGeom prst="rect">
            <a:avLst/>
          </a:prstGeom>
        </p:spPr>
      </p:pic>
      <p:pic>
        <p:nvPicPr>
          <p:cNvPr id="11" name="Picture 10">
            <a:extLst>
              <a:ext uri="{FF2B5EF4-FFF2-40B4-BE49-F238E27FC236}">
                <a16:creationId xmlns:a16="http://schemas.microsoft.com/office/drawing/2014/main" id="{0002FFDA-E97B-4674-BF62-0951312EEB7D}"/>
              </a:ext>
            </a:extLst>
          </p:cNvPr>
          <p:cNvPicPr>
            <a:picLocks noChangeAspect="1"/>
          </p:cNvPicPr>
          <p:nvPr/>
        </p:nvPicPr>
        <p:blipFill>
          <a:blip r:embed="rId4"/>
          <a:stretch>
            <a:fillRect/>
          </a:stretch>
        </p:blipFill>
        <p:spPr>
          <a:xfrm>
            <a:off x="4776019" y="4218038"/>
            <a:ext cx="4429743" cy="1705213"/>
          </a:xfrm>
          <a:prstGeom prst="rect">
            <a:avLst/>
          </a:prstGeom>
        </p:spPr>
      </p:pic>
      <p:pic>
        <p:nvPicPr>
          <p:cNvPr id="12" name="Picture 11">
            <a:extLst>
              <a:ext uri="{FF2B5EF4-FFF2-40B4-BE49-F238E27FC236}">
                <a16:creationId xmlns:a16="http://schemas.microsoft.com/office/drawing/2014/main" id="{8F8F009D-68D2-4E49-BC51-2CC639F0AFD0}"/>
              </a:ext>
            </a:extLst>
          </p:cNvPr>
          <p:cNvPicPr>
            <a:picLocks noChangeAspect="1"/>
          </p:cNvPicPr>
          <p:nvPr/>
        </p:nvPicPr>
        <p:blipFill>
          <a:blip r:embed="rId5"/>
          <a:stretch>
            <a:fillRect/>
          </a:stretch>
        </p:blipFill>
        <p:spPr>
          <a:xfrm>
            <a:off x="7709502" y="1646573"/>
            <a:ext cx="2353003" cy="2353003"/>
          </a:xfrm>
          <a:prstGeom prst="rect">
            <a:avLst/>
          </a:prstGeom>
        </p:spPr>
      </p:pic>
      <p:pic>
        <p:nvPicPr>
          <p:cNvPr id="13" name="Picture 12">
            <a:extLst>
              <a:ext uri="{FF2B5EF4-FFF2-40B4-BE49-F238E27FC236}">
                <a16:creationId xmlns:a16="http://schemas.microsoft.com/office/drawing/2014/main" id="{4ED8225B-ED68-4A45-B83F-5684A18843B8}"/>
              </a:ext>
            </a:extLst>
          </p:cNvPr>
          <p:cNvPicPr>
            <a:picLocks noChangeAspect="1"/>
          </p:cNvPicPr>
          <p:nvPr/>
        </p:nvPicPr>
        <p:blipFill>
          <a:blip r:embed="rId6"/>
          <a:stretch>
            <a:fillRect/>
          </a:stretch>
        </p:blipFill>
        <p:spPr>
          <a:xfrm>
            <a:off x="10342742" y="2496757"/>
            <a:ext cx="1632948" cy="1864485"/>
          </a:xfrm>
          <a:prstGeom prst="rect">
            <a:avLst/>
          </a:prstGeom>
        </p:spPr>
      </p:pic>
    </p:spTree>
    <p:extLst>
      <p:ext uri="{BB962C8B-B14F-4D97-AF65-F5344CB8AC3E}">
        <p14:creationId xmlns:p14="http://schemas.microsoft.com/office/powerpoint/2010/main" val="1848318394"/>
      </p:ext>
    </p:extLst>
  </p:cSld>
  <p:clrMapOvr>
    <a:masterClrMapping/>
  </p:clrMapOvr>
</p:sld>
</file>

<file path=ppt/theme/theme1.xml><?xml version="1.0" encoding="utf-8"?>
<a:theme xmlns:a="http://schemas.openxmlformats.org/drawingml/2006/main" name="Melling Primary School">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2" id="{84785E4F-8D87-6C48-8AEC-C9EBE9F0B8E3}" vid="{3AFA93B4-56F0-AC49-8E23-967C54D446C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Melling Primary School</Template>
  <TotalTime>836</TotalTime>
  <Words>1699</Words>
  <Application>Microsoft Office PowerPoint</Application>
  <PresentationFormat>Widescreen</PresentationFormat>
  <Paragraphs>167</Paragraphs>
  <Slides>17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17</vt:i4>
      </vt:variant>
    </vt:vector>
  </HeadingPairs>
  <TitlesOfParts>
    <vt:vector size="23" baseType="lpstr">
      <vt:lpstr>Arial</vt:lpstr>
      <vt:lpstr>Calibri</vt:lpstr>
      <vt:lpstr>Calibri Light</vt:lpstr>
      <vt:lpstr>Carlito</vt:lpstr>
      <vt:lpstr>Times New Roman</vt:lpstr>
      <vt:lpstr>Melling Primary School</vt:lpstr>
      <vt:lpstr>PowerPoint Presentation</vt:lpstr>
      <vt:lpstr>PowerPoint Presentation</vt:lpstr>
      <vt:lpstr>Reminder: Home-School Agreement  </vt:lpstr>
      <vt:lpstr>Please see the class page for the following documents detailing information on the curriculum:</vt:lpstr>
      <vt:lpstr>Trips &amp; residentials in Y5</vt:lpstr>
      <vt:lpstr>PowerPoint Presentation</vt:lpstr>
      <vt:lpstr>Spelling   Spelling test day - Monday </vt:lpstr>
      <vt:lpstr>Homework   </vt:lpstr>
      <vt:lpstr>P.E. days - Tuesday and Thursday   </vt:lpstr>
      <vt:lpstr>Behaviour System  </vt:lpstr>
      <vt:lpstr>Reminder: Uniform</vt:lpstr>
      <vt:lpstr>Reminder: Health and Safety  </vt:lpstr>
      <vt:lpstr>Reminder: Health and Safety  </vt:lpstr>
      <vt:lpstr>Walking home from school </vt:lpstr>
      <vt:lpstr>Phones – Social Media – Internet </vt:lpstr>
      <vt:lpstr>Reminder: Communication </vt:lpstr>
      <vt:lpstr>Be The Best That You Can Be…Be Proud</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User</dc:creator>
  <cp:lastModifiedBy>G Grainger</cp:lastModifiedBy>
  <cp:revision>147</cp:revision>
  <dcterms:created xsi:type="dcterms:W3CDTF">2021-09-06T15:49:12Z</dcterms:created>
  <dcterms:modified xsi:type="dcterms:W3CDTF">2026-09-02T21:20:30Z</dcterms:modified>
</cp:coreProperties>
</file>