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91" r:id="rId3"/>
    <p:sldId id="280" r:id="rId4"/>
    <p:sldId id="289" r:id="rId5"/>
    <p:sldId id="300" r:id="rId6"/>
    <p:sldId id="301" r:id="rId7"/>
    <p:sldId id="302" r:id="rId8"/>
    <p:sldId id="304" r:id="rId9"/>
    <p:sldId id="303" r:id="rId10"/>
    <p:sldId id="305" r:id="rId11"/>
    <p:sldId id="283" r:id="rId12"/>
    <p:sldId id="284" r:id="rId13"/>
    <p:sldId id="297" r:id="rId14"/>
    <p:sldId id="296" r:id="rId15"/>
    <p:sldId id="285" r:id="rId16"/>
    <p:sldId id="286" r:id="rId17"/>
    <p:sldId id="306" r:id="rId18"/>
    <p:sldId id="307" r:id="rId19"/>
    <p:sldId id="287" r:id="rId20"/>
    <p:sldId id="288" r:id="rId21"/>
    <p:sldId id="298" r:id="rId22"/>
    <p:sldId id="299" r:id="rId23"/>
    <p:sldId id="268" r:id="rId24"/>
    <p:sldId id="259" r:id="rId25"/>
    <p:sldId id="271" r:id="rId26"/>
    <p:sldId id="275" r:id="rId27"/>
    <p:sldId id="292" r:id="rId28"/>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00"/>
    <a:srgbClr val="1461B6"/>
    <a:srgbClr val="006600"/>
    <a:srgbClr val="FFFF66"/>
    <a:srgbClr val="FFFF99"/>
    <a:srgbClr val="00CC00"/>
    <a:srgbClr val="A50021"/>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110" d="100"/>
          <a:sy n="110" d="100"/>
        </p:scale>
        <p:origin x="-216" y="54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F7EB784-C431-4763-95E9-1069B57BB0EC}" type="datetimeFigureOut">
              <a:rPr lang="en-US" smtClean="0"/>
              <a:pPr/>
              <a:t>10/5/2021</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16463"/>
            <a:ext cx="5438775" cy="44672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4967ED3-785E-42C9-974A-C23119B7ADB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4967ED3-785E-42C9-974A-C23119B7ADB9}" type="slidenum">
              <a:rPr lang="en-US" smtClean="0"/>
              <a:pPr/>
              <a:t>20</a:t>
            </a:fld>
            <a:endParaRPr lang="en-US"/>
          </a:p>
        </p:txBody>
      </p:sp>
    </p:spTree>
    <p:extLst>
      <p:ext uri="{BB962C8B-B14F-4D97-AF65-F5344CB8AC3E}">
        <p14:creationId xmlns="" xmlns:p14="http://schemas.microsoft.com/office/powerpoint/2010/main" val="17560393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05/10/2021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05/10/2021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BE495D8-72F5-4313-ACA7-F083D7931732}" type="datetimeFigureOut">
              <a:rPr lang="en-GB" smtClean="0"/>
              <a:pPr/>
              <a:t>05/10/2021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BE495D8-72F5-4313-ACA7-F083D7931732}" type="datetimeFigureOut">
              <a:rPr lang="en-GB" smtClean="0"/>
              <a:pPr/>
              <a:t>05/10/2021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BE495D8-72F5-4313-ACA7-F083D7931732}" type="datetimeFigureOut">
              <a:rPr lang="en-GB" smtClean="0"/>
              <a:pPr/>
              <a:t>05/10/2021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BE495D8-72F5-4313-ACA7-F083D7931732}" type="datetimeFigureOut">
              <a:rPr lang="en-GB" smtClean="0"/>
              <a:pPr/>
              <a:t>05/10/2021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E495D8-72F5-4313-ACA7-F083D7931732}" type="datetimeFigureOut">
              <a:rPr lang="en-GB" smtClean="0"/>
              <a:pPr/>
              <a:t>05/10/2021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05/10/2021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05/10/2021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05/10/2021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05/10/2021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E495D8-72F5-4313-ACA7-F083D7931732}" type="datetimeFigureOut">
              <a:rPr lang="en-GB" smtClean="0"/>
              <a:pPr/>
              <a:t>05/10/2021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8A07E7-1DE1-4D9B-AF1D-5C6D41EA6C6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visitscotland.com/about/uniquely-scottish/lochness-monster" TargetMode="External"/><Relationship Id="rId2" Type="http://schemas.openxmlformats.org/officeDocument/2006/relationships/hyperlink" Target="http://www.nessie.co.uk/htm/nessies_diary/nessie.htm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3vijLre760w"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rainforests.mongabay.com/amazon/deforestation_calculations.html" TargetMode="External"/><Relationship Id="rId2" Type="http://schemas.openxmlformats.org/officeDocument/2006/relationships/hyperlink" Target="https://www.bbc.co.uk/bitesize/topics/zvwwxnb/articles/zx9ydx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howmanysyllables.com/" TargetMode="External"/><Relationship Id="rId2" Type="http://schemas.openxmlformats.org/officeDocument/2006/relationships/hyperlink" Target="https://www.youtube.com/watch?v=BnTH1BsSjW4"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780928"/>
            <a:ext cx="7772400" cy="1470025"/>
          </a:xfrm>
        </p:spPr>
        <p:txBody>
          <a:bodyPr/>
          <a:lstStyle/>
          <a:p>
            <a:r>
              <a:rPr lang="en-GB" dirty="0"/>
              <a:t>English Read to Write Journey</a:t>
            </a:r>
          </a:p>
        </p:txBody>
      </p:sp>
      <p:sp>
        <p:nvSpPr>
          <p:cNvPr id="3" name="Subtitle 2"/>
          <p:cNvSpPr>
            <a:spLocks noGrp="1"/>
          </p:cNvSpPr>
          <p:nvPr>
            <p:ph type="subTitle" idx="1"/>
          </p:nvPr>
        </p:nvSpPr>
        <p:spPr>
          <a:xfrm>
            <a:off x="1403648" y="4437112"/>
            <a:ext cx="6400800" cy="2088232"/>
          </a:xfrm>
        </p:spPr>
        <p:txBody>
          <a:bodyPr>
            <a:normAutofit/>
          </a:bodyPr>
          <a:lstStyle/>
          <a:p>
            <a:r>
              <a:rPr lang="en-GB" sz="4800" dirty="0">
                <a:solidFill>
                  <a:schemeClr val="tx1"/>
                </a:solidFill>
              </a:rPr>
              <a:t>Y4</a:t>
            </a:r>
          </a:p>
        </p:txBody>
      </p:sp>
      <p:pic>
        <p:nvPicPr>
          <p:cNvPr id="1026" name="Picture 2"/>
          <p:cNvPicPr>
            <a:picLocks noChangeAspect="1" noChangeArrowheads="1"/>
          </p:cNvPicPr>
          <p:nvPr/>
        </p:nvPicPr>
        <p:blipFill>
          <a:blip r:embed="rId2" cstate="print"/>
          <a:srcRect/>
          <a:stretch>
            <a:fillRect/>
          </a:stretch>
        </p:blipFill>
        <p:spPr bwMode="auto">
          <a:xfrm>
            <a:off x="3203848" y="332656"/>
            <a:ext cx="2352675" cy="237172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857356" cy="6858000"/>
          </a:xfrm>
          <a:solidFill>
            <a:schemeClr val="accent1">
              <a:lumMod val="75000"/>
            </a:schemeClr>
          </a:solidFill>
        </p:spPr>
        <p:txBody>
          <a:bodyPr/>
          <a:lstStyle/>
          <a:p>
            <a:endParaRPr lang="en-US" dirty="0"/>
          </a:p>
        </p:txBody>
      </p:sp>
      <p:pic>
        <p:nvPicPr>
          <p:cNvPr id="3075" name="Picture 3" descr="C:\Users\Teacher\Pictures\s-l300.jpg"/>
          <p:cNvPicPr>
            <a:picLocks noGrp="1" noChangeAspect="1" noChangeArrowheads="1"/>
          </p:cNvPicPr>
          <p:nvPr>
            <p:ph idx="1"/>
          </p:nvPr>
        </p:nvPicPr>
        <p:blipFill>
          <a:blip r:embed="rId2"/>
          <a:srcRect/>
          <a:stretch>
            <a:fillRect/>
          </a:stretch>
        </p:blipFill>
        <p:spPr bwMode="auto">
          <a:xfrm>
            <a:off x="1857356" y="0"/>
            <a:ext cx="5429288" cy="6858000"/>
          </a:xfrm>
          <a:prstGeom prst="rect">
            <a:avLst/>
          </a:prstGeom>
          <a:noFill/>
        </p:spPr>
      </p:pic>
      <p:sp>
        <p:nvSpPr>
          <p:cNvPr id="7" name="Rectangle 6"/>
          <p:cNvSpPr/>
          <p:nvPr/>
        </p:nvSpPr>
        <p:spPr>
          <a:xfrm>
            <a:off x="7286644" y="0"/>
            <a:ext cx="1843094" cy="6858000"/>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8026728"/>
        </p:xfrm>
        <a:graphic>
          <a:graphicData uri="http://schemas.openxmlformats.org/drawingml/2006/table">
            <a:tbl>
              <a:tblPr firstRow="1" bandRow="1">
                <a:tableStyleId>{5C22544A-7EE6-4342-B048-85BDC9FD1C3A}</a:tableStyleId>
              </a:tblPr>
              <a:tblGrid>
                <a:gridCol w="3048000"/>
                <a:gridCol w="3048000"/>
                <a:gridCol w="3048000"/>
              </a:tblGrid>
              <a:tr h="698326">
                <a:tc gridSpan="3">
                  <a:txBody>
                    <a:bodyPr/>
                    <a:lstStyle/>
                    <a:p>
                      <a:r>
                        <a:rPr lang="en-GB" sz="2400" dirty="0" smtClean="0"/>
                        <a:t>English Text: The</a:t>
                      </a:r>
                      <a:r>
                        <a:rPr lang="en-GB" sz="2400" baseline="0" dirty="0" smtClean="0"/>
                        <a:t> True Story Of The Loch Ness Monster</a:t>
                      </a:r>
                      <a:endParaRPr lang="en-GB" sz="2400" dirty="0"/>
                    </a:p>
                  </a:txBody>
                  <a:tcPr/>
                </a:tc>
                <a:tc hMerge="1">
                  <a:txBody>
                    <a:bodyPr/>
                    <a:lstStyle/>
                    <a:p>
                      <a:endParaRPr lang="en-GB" dirty="0"/>
                    </a:p>
                  </a:txBody>
                  <a:tcPr/>
                </a:tc>
                <a:tc hMerge="1">
                  <a:txBody>
                    <a:bodyPr/>
                    <a:lstStyle/>
                    <a:p>
                      <a:endParaRPr lang="en-GB" dirty="0"/>
                    </a:p>
                  </a:txBody>
                  <a:tcPr/>
                </a:tc>
              </a:tr>
              <a:tr h="3945122">
                <a:tc>
                  <a:txBody>
                    <a:bodyPr/>
                    <a:lstStyle/>
                    <a:p>
                      <a:r>
                        <a:rPr lang="en-GB" u="sng" dirty="0" smtClean="0"/>
                        <a:t>Lesson</a:t>
                      </a:r>
                      <a:r>
                        <a:rPr lang="en-GB" u="sng" baseline="0" dirty="0" smtClean="0"/>
                        <a:t> 1:</a:t>
                      </a:r>
                    </a:p>
                    <a:p>
                      <a:r>
                        <a:rPr lang="en-GB" sz="1200" u="sng" baseline="0" dirty="0" smtClean="0"/>
                        <a:t>WOW: </a:t>
                      </a:r>
                      <a:r>
                        <a:rPr lang="en-US" sz="1200" u="sng" baseline="0" dirty="0" smtClean="0"/>
                        <a:t> </a:t>
                      </a:r>
                      <a:r>
                        <a:rPr lang="en-US" sz="800" u="none" baseline="0" dirty="0" smtClean="0"/>
                        <a:t>Display image: BBC </a:t>
                      </a:r>
                      <a:r>
                        <a:rPr lang="en-US" sz="800" u="none" baseline="0" dirty="0" err="1" smtClean="0"/>
                        <a:t>Newsround</a:t>
                      </a:r>
                      <a:r>
                        <a:rPr lang="en-US" sz="800" u="none" baseline="0" dirty="0" smtClean="0"/>
                        <a:t>: Loch Ness monster 'might be real' after scientists make 'surprising' discovery https://www.bbc.co.uk/newsround/48499253 </a:t>
                      </a:r>
                    </a:p>
                    <a:p>
                      <a:r>
                        <a:rPr lang="en-US" sz="800" u="none" baseline="0" dirty="0" smtClean="0"/>
                        <a:t>View clip British Council: </a:t>
                      </a:r>
                      <a:r>
                        <a:rPr lang="en-US" sz="800" u="none" baseline="0" dirty="0" err="1" smtClean="0"/>
                        <a:t>Nessie</a:t>
                      </a:r>
                      <a:r>
                        <a:rPr lang="en-US" sz="800" u="none" baseline="0" dirty="0" smtClean="0"/>
                        <a:t> – the Loch Ness Monster https://learnenglishkids.britishcouncil.org/short-stories/nessie-the-loch-ness-monster . Read transcript. Begin a collection of fascinating facts for working wall. Begin a timeline of sightings of the monster  and display on the working wall.</a:t>
                      </a:r>
                      <a:endParaRPr lang="en-GB" sz="800" u="none" baseline="0" dirty="0" smtClean="0"/>
                    </a:p>
                    <a:p>
                      <a:r>
                        <a:rPr lang="en-GB" sz="1200" u="sng" baseline="0" dirty="0" smtClean="0"/>
                        <a:t>Grammar</a:t>
                      </a:r>
                      <a:r>
                        <a:rPr lang="en-GB" sz="1200" u="none" baseline="0" dirty="0" smtClean="0"/>
                        <a:t>: </a:t>
                      </a:r>
                      <a:r>
                        <a:rPr lang="en-GB" sz="800" u="none" baseline="0" dirty="0" smtClean="0"/>
                        <a:t>Identify conjunctions and their purpose in the transcript. Brainstorm full range of conjunctions.</a:t>
                      </a:r>
                    </a:p>
                    <a:p>
                      <a:r>
                        <a:rPr lang="en-GB" sz="1200" u="sng" baseline="0" dirty="0" err="1" smtClean="0"/>
                        <a:t>Oracy</a:t>
                      </a:r>
                      <a:r>
                        <a:rPr lang="en-GB" sz="1200" u="sng" baseline="0" dirty="0" smtClean="0"/>
                        <a:t>:</a:t>
                      </a:r>
                      <a:r>
                        <a:rPr lang="en-US" sz="800" u="none" baseline="0" dirty="0" smtClean="0"/>
                        <a:t>Discuss what they know and raise questions, orally for further research.</a:t>
                      </a:r>
                      <a:endParaRPr lang="en-GB" sz="800" u="none" baseline="0" dirty="0" smtClean="0"/>
                    </a:p>
                    <a:p>
                      <a:r>
                        <a:rPr lang="en-GB" sz="1200" u="sng" dirty="0" smtClean="0"/>
                        <a:t>Mighty Write: </a:t>
                      </a:r>
                      <a:r>
                        <a:rPr lang="en-GB" sz="800" u="none" dirty="0" smtClean="0"/>
                        <a:t>Revise</a:t>
                      </a:r>
                      <a:r>
                        <a:rPr lang="en-GB" sz="800" u="none" baseline="0" dirty="0" smtClean="0"/>
                        <a:t> </a:t>
                      </a:r>
                      <a:r>
                        <a:rPr lang="en-US" sz="800" u="none" baseline="0" dirty="0" smtClean="0"/>
                        <a:t>u</a:t>
                      </a:r>
                      <a:r>
                        <a:rPr lang="en-US" sz="800" u="none" dirty="0" smtClean="0"/>
                        <a:t>se of the comma to separate clauses in complex sentences where the subordinate clause appears first.</a:t>
                      </a:r>
                      <a:r>
                        <a:rPr lang="en-US" sz="800" u="none" baseline="0" dirty="0" smtClean="0"/>
                        <a:t> Model write then </a:t>
                      </a:r>
                      <a:r>
                        <a:rPr lang="en-US" sz="800" u="none" baseline="0" dirty="0" err="1" smtClean="0"/>
                        <a:t>chn</a:t>
                      </a:r>
                      <a:r>
                        <a:rPr lang="en-US" sz="800" u="none" baseline="0" dirty="0" smtClean="0"/>
                        <a:t> write sentences about Loch Ness using the  conjunctions – when. When the monster was first spotted, the residents of Loch Ness were alarmed. - The residents of Loch Ness were alarmed when the monster was first spotted. - When a road was built along the edge of the loch, many more people arrived in the area. - Many more people arrived in the area when a road was built along the edge of the loch. - When newspapers all over the world heard about the sightings of the monster, a famous circus ringmaster offered £100.000 to anyone who could catch it.</a:t>
                      </a:r>
                      <a:endParaRPr lang="en-GB" sz="800" u="none" dirty="0" smtClean="0"/>
                    </a:p>
                    <a:p>
                      <a:r>
                        <a:rPr lang="en-GB" sz="1200" u="sng" baseline="0" dirty="0" smtClean="0"/>
                        <a:t>Vocabulary: </a:t>
                      </a:r>
                      <a:r>
                        <a:rPr lang="en-GB" sz="800" u="none" baseline="0" dirty="0" smtClean="0"/>
                        <a:t>report  insist  several  paparazzi  sonar  scan  submersibles  definite  unique  exists</a:t>
                      </a:r>
                    </a:p>
                    <a:p>
                      <a:endParaRPr lang="en-GB" sz="1400" u="sng" dirty="0"/>
                    </a:p>
                  </a:txBody>
                  <a:tcPr/>
                </a:tc>
                <a:tc>
                  <a:txBody>
                    <a:bodyPr/>
                    <a:lstStyle/>
                    <a:p>
                      <a:r>
                        <a:rPr lang="en-GB" u="sng" dirty="0" smtClean="0"/>
                        <a:t>Lesson 2</a:t>
                      </a:r>
                      <a:r>
                        <a:rPr lang="en-GB" dirty="0" smtClean="0"/>
                        <a:t>:</a:t>
                      </a:r>
                    </a:p>
                    <a:p>
                      <a:r>
                        <a:rPr lang="en-GB" sz="1200" u="sng" baseline="0" dirty="0" smtClean="0"/>
                        <a:t>Intro: </a:t>
                      </a:r>
                      <a:r>
                        <a:rPr lang="en-US" sz="1200" u="sng" baseline="0" dirty="0" smtClean="0"/>
                        <a:t> </a:t>
                      </a:r>
                      <a:r>
                        <a:rPr lang="en-US" sz="800" u="none" baseline="0" dirty="0" smtClean="0"/>
                        <a:t>View </a:t>
                      </a:r>
                      <a:r>
                        <a:rPr lang="en-US" sz="800" u="none" baseline="0" dirty="0" err="1" smtClean="0"/>
                        <a:t>clip:BBC</a:t>
                      </a:r>
                      <a:r>
                        <a:rPr lang="en-US" sz="800" u="none" baseline="0" dirty="0" smtClean="0"/>
                        <a:t> </a:t>
                      </a:r>
                      <a:r>
                        <a:rPr lang="en-US" sz="800" u="none" baseline="0" dirty="0" err="1" smtClean="0"/>
                        <a:t>Radzi</a:t>
                      </a:r>
                      <a:r>
                        <a:rPr lang="en-US" sz="800" u="none" baseline="0" dirty="0" smtClean="0"/>
                        <a:t> in search of The Loch Ness Monster https://www.bbc.co.uk/cbbc/watch/bp-radzi-in-search-of-the-loch-ness-monster </a:t>
                      </a:r>
                    </a:p>
                    <a:p>
                      <a:r>
                        <a:rPr lang="en-US" sz="800" u="none" baseline="0" dirty="0" smtClean="0"/>
                        <a:t>Introduce  live webcam : https://www.lochness.co.uk/livecam.html and this website to explore further information: </a:t>
                      </a:r>
                      <a:r>
                        <a:rPr lang="en-US" sz="800" u="none" baseline="0" dirty="0" smtClean="0">
                          <a:hlinkClick r:id="rId2"/>
                        </a:rPr>
                        <a:t>http://www.nessie.co.uk/htm/nessies_diary/nessie.html</a:t>
                      </a:r>
                      <a:r>
                        <a:rPr lang="en-US" sz="800" u="none" baseline="0" dirty="0" smtClean="0"/>
                        <a:t>. Add information to working wall.</a:t>
                      </a:r>
                      <a:endParaRPr lang="en-GB" sz="800" u="none" baseline="0" dirty="0" smtClean="0"/>
                    </a:p>
                    <a:p>
                      <a:r>
                        <a:rPr lang="en-GB" sz="1200" u="sng" baseline="0" dirty="0" smtClean="0"/>
                        <a:t>Grammar</a:t>
                      </a:r>
                      <a:r>
                        <a:rPr lang="en-GB" sz="1200" u="none" baseline="0" dirty="0" smtClean="0"/>
                        <a:t>: </a:t>
                      </a:r>
                      <a:r>
                        <a:rPr lang="en-GB" sz="800" u="none" baseline="0" dirty="0" smtClean="0"/>
                        <a:t>Identify conjunctions and their purpose in the transcript – </a:t>
                      </a:r>
                      <a:r>
                        <a:rPr lang="en-GB" sz="800" u="none" baseline="0" dirty="0" err="1" smtClean="0"/>
                        <a:t>Nessie’s</a:t>
                      </a:r>
                      <a:r>
                        <a:rPr lang="en-GB" sz="800" u="none" baseline="0" dirty="0" smtClean="0"/>
                        <a:t> Diary.</a:t>
                      </a:r>
                    </a:p>
                    <a:p>
                      <a:r>
                        <a:rPr lang="en-GB" sz="1200" u="sng" baseline="0" dirty="0" err="1" smtClean="0"/>
                        <a:t>Oracy</a:t>
                      </a:r>
                      <a:r>
                        <a:rPr lang="en-GB" sz="1200" u="sng" baseline="0" dirty="0" smtClean="0"/>
                        <a:t>: </a:t>
                      </a:r>
                      <a:r>
                        <a:rPr lang="en-GB" sz="800" u="none" baseline="0" dirty="0" smtClean="0"/>
                        <a:t>Debate- Do you think the Loch Ness Monster Is Real?</a:t>
                      </a:r>
                    </a:p>
                    <a:p>
                      <a:r>
                        <a:rPr lang="en-GB" sz="1200" u="sng" dirty="0" smtClean="0"/>
                        <a:t>Mighty Write: </a:t>
                      </a:r>
                      <a:r>
                        <a:rPr lang="en-GB" sz="800" u="none" dirty="0" smtClean="0"/>
                        <a:t>Revise</a:t>
                      </a:r>
                      <a:r>
                        <a:rPr lang="en-GB" sz="800" u="none" baseline="0" dirty="0" smtClean="0"/>
                        <a:t> </a:t>
                      </a:r>
                      <a:r>
                        <a:rPr lang="en-US" sz="800" u="none" baseline="0" dirty="0" smtClean="0"/>
                        <a:t>u</a:t>
                      </a:r>
                      <a:r>
                        <a:rPr lang="en-US" sz="800" u="none" dirty="0" smtClean="0"/>
                        <a:t>se of the comma to separate clauses in complex sentences where the subordinate clause appears first.</a:t>
                      </a:r>
                      <a:r>
                        <a:rPr lang="en-US" sz="800" u="none" baseline="0" dirty="0" smtClean="0"/>
                        <a:t> Model write then </a:t>
                      </a:r>
                      <a:r>
                        <a:rPr lang="en-US" sz="800" u="none" baseline="0" dirty="0" err="1" smtClean="0"/>
                        <a:t>chn</a:t>
                      </a:r>
                      <a:r>
                        <a:rPr lang="en-US" sz="800" u="none" baseline="0" dirty="0" smtClean="0"/>
                        <a:t> write sentences about Loch Ness using the  conjunctions – until. </a:t>
                      </a:r>
                      <a:r>
                        <a:rPr lang="en-US" sz="800" u="none" dirty="0" smtClean="0"/>
                        <a:t>Until the mystery is solved, what swims in Loch Ness will remain unknown. - What swims in Loch Ness will remain unknown until the mystery is solved. - Until scientists and zoologists find further evidence, the mystery of the Loch Ness monster continues! - The mystery of the Loch Ness monster continues until scientists and zoologists find further evidence. - Until further evidence emerges, the creature of Loch Ness remains a mystery.</a:t>
                      </a:r>
                      <a:endParaRPr lang="en-GB" sz="800" u="none" dirty="0" smtClean="0"/>
                    </a:p>
                    <a:p>
                      <a:r>
                        <a:rPr lang="en-GB" sz="1200" u="sng" baseline="0" dirty="0" smtClean="0"/>
                        <a:t>Vocabulary:</a:t>
                      </a:r>
                      <a:endParaRPr lang="en-GB" sz="1200" u="none" dirty="0" smtClean="0"/>
                    </a:p>
                    <a:p>
                      <a:endParaRPr lang="en-GB" dirty="0"/>
                    </a:p>
                  </a:txBody>
                  <a:tcPr/>
                </a:tc>
                <a:tc>
                  <a:txBody>
                    <a:bodyPr/>
                    <a:lstStyle/>
                    <a:p>
                      <a:r>
                        <a:rPr lang="en-GB" u="sng" dirty="0" smtClean="0"/>
                        <a:t>Lesson 3</a:t>
                      </a:r>
                      <a:r>
                        <a:rPr lang="en-GB" dirty="0" smtClean="0"/>
                        <a:t>:</a:t>
                      </a:r>
                    </a:p>
                    <a:p>
                      <a:r>
                        <a:rPr lang="en-GB" sz="1200" u="sng" baseline="0" dirty="0" smtClean="0"/>
                        <a:t>Intro</a:t>
                      </a:r>
                      <a:r>
                        <a:rPr lang="en-GB" sz="800" u="none" baseline="0" dirty="0" smtClean="0"/>
                        <a:t>: </a:t>
                      </a:r>
                      <a:r>
                        <a:rPr lang="en-US" sz="800" u="none" baseline="0" dirty="0" smtClean="0"/>
                        <a:t> Visit Scotland website – Can You Find </a:t>
                      </a:r>
                      <a:r>
                        <a:rPr lang="en-US" sz="800" u="none" baseline="0" dirty="0" err="1" smtClean="0"/>
                        <a:t>Nessie</a:t>
                      </a:r>
                      <a:r>
                        <a:rPr lang="en-US" sz="800" u="none" baseline="0" dirty="0" smtClean="0"/>
                        <a:t>?  </a:t>
                      </a:r>
                      <a:r>
                        <a:rPr lang="en-US" sz="800" u="none" baseline="0" dirty="0" smtClean="0">
                          <a:hlinkClick r:id="rId3"/>
                        </a:rPr>
                        <a:t>https://www.visitscotland.com/about/uniquely-scottish/lochness-monster</a:t>
                      </a:r>
                      <a:r>
                        <a:rPr lang="en-US" sz="800" u="none" baseline="0" dirty="0" smtClean="0"/>
                        <a:t>. </a:t>
                      </a:r>
                      <a:r>
                        <a:rPr lang="en-GB" sz="800" u="none" baseline="0" dirty="0" smtClean="0"/>
                        <a:t>Watch Loch Ness Monster Sighting - River Monsters 0:00 to 2:10 minutes https://www.youtube.com/watch?v=sAvYpFTqi6g </a:t>
                      </a:r>
                    </a:p>
                    <a:p>
                      <a:r>
                        <a:rPr lang="en-GB" sz="1200" u="sng" baseline="0" dirty="0" smtClean="0"/>
                        <a:t>Grammar</a:t>
                      </a:r>
                      <a:r>
                        <a:rPr lang="en-GB" sz="1200" u="none" baseline="0" dirty="0" smtClean="0"/>
                        <a:t>: </a:t>
                      </a:r>
                      <a:r>
                        <a:rPr lang="en-GB" sz="800" u="none" dirty="0" smtClean="0"/>
                        <a:t>Revise</a:t>
                      </a:r>
                      <a:r>
                        <a:rPr lang="en-GB" sz="800" u="none" baseline="0" dirty="0" smtClean="0"/>
                        <a:t> </a:t>
                      </a:r>
                      <a:r>
                        <a:rPr lang="en-US" sz="800" u="none" baseline="0" dirty="0" smtClean="0"/>
                        <a:t>u</a:t>
                      </a:r>
                      <a:r>
                        <a:rPr lang="en-US" sz="800" u="none" dirty="0" smtClean="0"/>
                        <a:t>se of the comma to separate clauses in complex sentences where the subordinate clause appears first.</a:t>
                      </a:r>
                      <a:r>
                        <a:rPr lang="en-US" sz="800" u="none" baseline="0" dirty="0" smtClean="0"/>
                        <a:t> Model write then </a:t>
                      </a:r>
                      <a:r>
                        <a:rPr lang="en-US" sz="800" u="none" baseline="0" dirty="0" err="1" smtClean="0"/>
                        <a:t>chn</a:t>
                      </a:r>
                      <a:r>
                        <a:rPr lang="en-US" sz="800" u="none" baseline="0" dirty="0" smtClean="0"/>
                        <a:t> write sentences about Loch Ness using the  conjunctions – although. EG: Although many have claimed to have seen </a:t>
                      </a:r>
                      <a:r>
                        <a:rPr lang="en-US" sz="800" u="none" baseline="0" dirty="0" err="1" smtClean="0"/>
                        <a:t>Nessie</a:t>
                      </a:r>
                      <a:r>
                        <a:rPr lang="en-US" sz="800" u="none" baseline="0" dirty="0" smtClean="0"/>
                        <a:t>, others believe it is just a myth. Although  footprints were found at the loch, it was later proven to be a hoax</a:t>
                      </a:r>
                      <a:endParaRPr lang="en-GB" sz="800" u="none" baseline="0" dirty="0" smtClean="0"/>
                    </a:p>
                    <a:p>
                      <a:r>
                        <a:rPr lang="en-GB" sz="1200" u="sng" baseline="0" dirty="0" err="1" smtClean="0"/>
                        <a:t>Oracy</a:t>
                      </a:r>
                      <a:r>
                        <a:rPr lang="en-GB" sz="1200" u="sng" baseline="0" dirty="0" smtClean="0"/>
                        <a:t>: </a:t>
                      </a:r>
                      <a:r>
                        <a:rPr lang="en-GB" sz="800" u="none" baseline="0" dirty="0" err="1" smtClean="0"/>
                        <a:t>Hotseating</a:t>
                      </a:r>
                      <a:r>
                        <a:rPr lang="en-GB" sz="800" u="none" baseline="0" dirty="0" smtClean="0"/>
                        <a:t>: Take the seat of a person who claims they have seen </a:t>
                      </a:r>
                      <a:r>
                        <a:rPr lang="en-GB" sz="800" u="none" baseline="0" dirty="0" err="1" smtClean="0"/>
                        <a:t>Nessie</a:t>
                      </a:r>
                      <a:r>
                        <a:rPr lang="en-GB" sz="800" u="none" baseline="0" dirty="0" smtClean="0"/>
                        <a:t>. </a:t>
                      </a:r>
                      <a:r>
                        <a:rPr lang="en-US" sz="800" u="none" baseline="0" dirty="0" smtClean="0"/>
                        <a:t>Explore, identify and use Standard English verb inflections for writing e.g. We were instead of we was. I was instead of I were, I did instead of I done. She saw it instead of she seen it.</a:t>
                      </a:r>
                      <a:endParaRPr lang="en-GB" sz="800" u="none" baseline="0" dirty="0" smtClean="0"/>
                    </a:p>
                    <a:p>
                      <a:r>
                        <a:rPr lang="en-GB" sz="1200" u="sng" dirty="0" smtClean="0"/>
                        <a:t>Mighty Write: </a:t>
                      </a:r>
                      <a:r>
                        <a:rPr lang="en-GB" sz="800" u="sng" baseline="0" dirty="0" smtClean="0"/>
                        <a:t> </a:t>
                      </a:r>
                      <a:r>
                        <a:rPr lang="en-GB" sz="800" u="none" baseline="0" dirty="0" smtClean="0"/>
                        <a:t>Model how to rewrite  The Visit Scotland  transcript. </a:t>
                      </a:r>
                      <a:r>
                        <a:rPr lang="en-GB" sz="800" u="none" baseline="0" dirty="0" err="1" smtClean="0"/>
                        <a:t>Chn</a:t>
                      </a:r>
                      <a:r>
                        <a:rPr lang="en-GB" sz="800" u="none" baseline="0" dirty="0" smtClean="0"/>
                        <a:t> to write their own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lurking  expanse  eye  witness  baffled  emerging  mesmerised  instantly  iconic  renowned  picturesque  location</a:t>
                      </a:r>
                    </a:p>
                    <a:p>
                      <a:endParaRPr lang="en-GB" dirty="0"/>
                    </a:p>
                  </a:txBody>
                  <a:tcPr/>
                </a:tc>
              </a:tr>
              <a:tr h="29032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u="sng" dirty="0" smtClean="0"/>
                        <a:t>Lesson 4:</a:t>
                      </a:r>
                      <a:endParaRPr lang="en-GB" dirty="0" smtClean="0"/>
                    </a:p>
                    <a:p>
                      <a:r>
                        <a:rPr lang="en-GB" sz="1200" u="sng" baseline="0" dirty="0" smtClean="0"/>
                        <a:t>Intro: </a:t>
                      </a:r>
                      <a:r>
                        <a:rPr lang="en-US" sz="800" u="none" baseline="0" dirty="0" smtClean="0"/>
                        <a:t>Continue to explore and collect further information via setting up exploration/information groups.  Provide information, texts, books, websites and film clips in paper form and on tablets (consider using QR codes) for each group in the classroom. On each table place large flip chart sheets of paper and pens for children to record information as a mind map or by using bullet points. Use the range of books, clips and websites below (you may find others to use).</a:t>
                      </a:r>
                      <a:endParaRPr lang="en-GB" sz="800" u="none" baseline="0" dirty="0" smtClean="0"/>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Understand how the order of clauses can be manipulated for effect. Activity 1b.12: Transform it!</a:t>
                      </a:r>
                      <a:endParaRPr lang="en-GB" sz="800" u="none" baseline="0" dirty="0" smtClean="0"/>
                    </a:p>
                    <a:p>
                      <a:r>
                        <a:rPr lang="en-GB" sz="1200" u="sng" baseline="0" dirty="0" err="1" smtClean="0"/>
                        <a:t>Oracy</a:t>
                      </a:r>
                      <a:r>
                        <a:rPr lang="en-GB" sz="1200" u="sng" baseline="0" dirty="0" smtClean="0"/>
                        <a:t>: </a:t>
                      </a:r>
                      <a:r>
                        <a:rPr lang="en-GB" sz="800" u="none" baseline="0" dirty="0" smtClean="0"/>
                        <a:t>Class Debate- Is the Loch Ness monster real or just a hoax?</a:t>
                      </a:r>
                    </a:p>
                    <a:p>
                      <a:r>
                        <a:rPr lang="en-GB" sz="1200" u="sng" dirty="0" smtClean="0"/>
                        <a:t>Mighty Write: </a:t>
                      </a:r>
                      <a:r>
                        <a:rPr lang="en-GB" sz="800" u="none" dirty="0" smtClean="0"/>
                        <a:t>Using the sentences from the previous sessions, move the clauses around.</a:t>
                      </a:r>
                      <a:r>
                        <a:rPr lang="en-GB" sz="800" u="none" baseline="0" dirty="0" smtClean="0"/>
                        <a:t> Discuss which is more effective.</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endParaRPr lang="en-GB" sz="1200" dirty="0"/>
                    </a:p>
                  </a:txBody>
                  <a:tcPr/>
                </a:tc>
                <a:tc>
                  <a:txBody>
                    <a:bodyPr/>
                    <a:lstStyle/>
                    <a:p>
                      <a:r>
                        <a:rPr lang="en-GB" u="sng" dirty="0" smtClean="0"/>
                        <a:t>Lesson 5</a:t>
                      </a:r>
                      <a:r>
                        <a:rPr lang="en-GB" dirty="0" smtClean="0"/>
                        <a:t>:</a:t>
                      </a:r>
                    </a:p>
                    <a:p>
                      <a:r>
                        <a:rPr lang="en-GB" sz="1200" u="sng" baseline="0" dirty="0" smtClean="0"/>
                        <a:t>Intro: </a:t>
                      </a:r>
                      <a:r>
                        <a:rPr lang="en-US" sz="800" u="none" baseline="0" dirty="0" smtClean="0"/>
                        <a:t>Model using PALS (purpose, audience, language and structure) to discuss one example of a selected magazine article, e.g. - the purpose of a magazine article is to inform and entertain - audience is… (children aged 6-8) - language used includes topic specific vocabulary, present tense/past tense, conjunctions, fronted adverbials, rhetorical questions in 2nd person to talk to the reader (you), 3rd person for information (he, she, they) etc. - structure includes heading, sub-headings, images, diagrams, caption, labels, fact boxes etc.</a:t>
                      </a:r>
                      <a:endParaRPr lang="en-GB" sz="800" u="none" baseline="0" dirty="0" smtClean="0"/>
                    </a:p>
                    <a:p>
                      <a:r>
                        <a:rPr lang="en-GB" sz="1200" u="sng" baseline="0" dirty="0" smtClean="0"/>
                        <a:t>Grammar</a:t>
                      </a:r>
                      <a:r>
                        <a:rPr lang="en-GB" sz="1200" u="none" baseline="0" dirty="0" smtClean="0"/>
                        <a:t>: </a:t>
                      </a:r>
                      <a:r>
                        <a:rPr lang="en-GB" sz="800" u="none" baseline="0" dirty="0" smtClean="0"/>
                        <a:t>Key features of a magazine article.</a:t>
                      </a:r>
                    </a:p>
                    <a:p>
                      <a:r>
                        <a:rPr lang="en-GB" sz="1200" u="sng" baseline="0" dirty="0" err="1" smtClean="0"/>
                        <a:t>Oracy</a:t>
                      </a:r>
                      <a:r>
                        <a:rPr lang="en-GB" sz="1200" u="sng" baseline="0" dirty="0" smtClean="0"/>
                        <a:t>: </a:t>
                      </a:r>
                      <a:r>
                        <a:rPr lang="en-US" sz="800" u="none" baseline="0" dirty="0" smtClean="0"/>
                        <a:t>Model generating questions using the information from the flipcharts and the class timeline.  Take a key fact and model turning it into a question, e.g. - George Spicer and his wife claimed they saw the Loch Ness Monster in 1933 - In 1933, who claimed to have seen the Loch Ness Monster? </a:t>
                      </a:r>
                      <a:r>
                        <a:rPr lang="en-US" sz="800" u="none" baseline="0" dirty="0" err="1" smtClean="0"/>
                        <a:t>Chn</a:t>
                      </a:r>
                      <a:r>
                        <a:rPr lang="en-US" sz="800" u="none" baseline="0" dirty="0" smtClean="0"/>
                        <a:t> work in groups from previous day. Choose a fact from their flip chart- one change it into a question and one answers.</a:t>
                      </a:r>
                      <a:endParaRPr lang="en-GB" sz="800" u="none" baseline="0" dirty="0" smtClean="0"/>
                    </a:p>
                    <a:p>
                      <a:r>
                        <a:rPr lang="en-GB" sz="1200" u="sng" dirty="0" smtClean="0"/>
                        <a:t>Mighty Write: </a:t>
                      </a:r>
                      <a:r>
                        <a:rPr lang="en-GB" sz="800" u="none" dirty="0" err="1" smtClean="0"/>
                        <a:t>Chn</a:t>
                      </a:r>
                      <a:r>
                        <a:rPr lang="en-GB" sz="800" u="none" dirty="0" smtClean="0"/>
                        <a:t> work in their</a:t>
                      </a:r>
                      <a:r>
                        <a:rPr lang="en-GB" sz="800" u="none" baseline="0" dirty="0" smtClean="0"/>
                        <a:t> group to use check list to find key features in their given magazine article.</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endParaRPr lang="en-GB" sz="1200" u="sng" dirty="0" smtClean="0"/>
                    </a:p>
                    <a:p>
                      <a:endParaRPr lang="en-GB" dirty="0"/>
                    </a:p>
                  </a:txBody>
                  <a:tcPr/>
                </a:tc>
                <a:tc>
                  <a:txBody>
                    <a:bodyPr/>
                    <a:lstStyle/>
                    <a:p>
                      <a:r>
                        <a:rPr lang="en-GB" u="sng" dirty="0" smtClean="0"/>
                        <a:t>Lesson 6</a:t>
                      </a:r>
                      <a:r>
                        <a:rPr lang="en-GB" dirty="0" smtClean="0"/>
                        <a:t>: </a:t>
                      </a:r>
                    </a:p>
                    <a:p>
                      <a:r>
                        <a:rPr lang="en-GB" sz="1200" u="sng" baseline="0" dirty="0" smtClean="0"/>
                        <a:t>Intro: </a:t>
                      </a:r>
                      <a:r>
                        <a:rPr lang="en-GB" sz="800" u="none" baseline="0" dirty="0" smtClean="0"/>
                        <a:t>Display magazine article structure. </a:t>
                      </a:r>
                      <a:r>
                        <a:rPr lang="en-US" sz="800" u="none" dirty="0" smtClean="0"/>
                        <a:t>Prepare to write an introduction/opening for the magazine article, look at the suggested reading below to gather words, phrases, rhetorical questions.  Add these ideas into the class planning grid on the working wall before children select for their planning grid. - Loch Ness Monster for Kids English Reading Tree Page 6-7 - Blurbs on the back of these books: The Unsolved Mystery of the Loch Ness Monster by Terri </a:t>
                      </a:r>
                      <a:r>
                        <a:rPr lang="en-US" sz="800" u="none" dirty="0" err="1" smtClean="0"/>
                        <a:t>Sievert</a:t>
                      </a:r>
                      <a:r>
                        <a:rPr lang="en-US" sz="800" u="none" dirty="0" smtClean="0"/>
                        <a:t> and Behind the Legend of the Loch Ness Monster by Erin Peabody - Behind the Legend of the Loch Ness Monster by Erin Peabody  Page 8</a:t>
                      </a:r>
                      <a:r>
                        <a:rPr lang="en-US" sz="800" u="none" baseline="0" dirty="0" smtClean="0"/>
                        <a:t>Gather and collect the information for each section.</a:t>
                      </a:r>
                      <a:endParaRPr lang="en-GB" sz="800" u="none" baseline="0" dirty="0" smtClean="0"/>
                    </a:p>
                    <a:p>
                      <a:r>
                        <a:rPr lang="en-GB" sz="1200" u="sng" baseline="0" dirty="0" smtClean="0"/>
                        <a:t>Grammar</a:t>
                      </a:r>
                      <a:r>
                        <a:rPr lang="en-GB" sz="1200" u="none" baseline="0" dirty="0" smtClean="0"/>
                        <a:t>: </a:t>
                      </a:r>
                      <a:r>
                        <a:rPr lang="en-GB" sz="800" u="none" baseline="0" dirty="0" smtClean="0"/>
                        <a:t>Revise key features of opening paragraph</a:t>
                      </a:r>
                    </a:p>
                    <a:p>
                      <a:r>
                        <a:rPr lang="en-GB" sz="1200" u="sng" baseline="0" dirty="0" err="1" smtClean="0"/>
                        <a:t>Oracy</a:t>
                      </a:r>
                      <a:r>
                        <a:rPr lang="en-GB" sz="1200" u="sng" baseline="0" dirty="0" smtClean="0"/>
                        <a:t>: </a:t>
                      </a:r>
                      <a:r>
                        <a:rPr lang="en-US" sz="800" u="none" baseline="0" dirty="0" err="1" smtClean="0"/>
                        <a:t>Chn</a:t>
                      </a:r>
                      <a:r>
                        <a:rPr lang="en-US" sz="800" u="none" baseline="0" dirty="0" smtClean="0"/>
                        <a:t> to ‘perform’ their opening paragraphs within small groups or the class, ensuring to use intonation, tone and volume to engage the audience. This could be set up as ‘TV audition’ to apply for a presenter’s role on a magazine style show such as the BBC’s The One Show.</a:t>
                      </a:r>
                      <a:endParaRPr lang="en-GB" sz="800" u="none" baseline="0" dirty="0" smtClean="0"/>
                    </a:p>
                    <a:p>
                      <a:r>
                        <a:rPr lang="en-GB" sz="1200" u="sng" dirty="0" smtClean="0"/>
                        <a:t>Extended Write:</a:t>
                      </a:r>
                      <a:r>
                        <a:rPr lang="en-GB" sz="1200" u="sng" baseline="0" dirty="0" smtClean="0"/>
                        <a:t> </a:t>
                      </a:r>
                      <a:r>
                        <a:rPr lang="en-GB" sz="800" u="none" baseline="0" dirty="0" smtClean="0"/>
                        <a:t>Share write then </a:t>
                      </a:r>
                      <a:r>
                        <a:rPr lang="en-GB" sz="800" u="none" baseline="0" dirty="0" err="1" smtClean="0"/>
                        <a:t>chn</a:t>
                      </a:r>
                      <a:r>
                        <a:rPr lang="en-GB" sz="800" u="none" baseline="0" dirty="0" smtClean="0"/>
                        <a:t> write their opening paragraph.</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1"/>
          <a:ext cx="9144000" cy="9418320"/>
        </p:xfrm>
        <a:graphic>
          <a:graphicData uri="http://schemas.openxmlformats.org/drawingml/2006/table">
            <a:tbl>
              <a:tblPr firstRow="1" bandRow="1">
                <a:tableStyleId>{5C22544A-7EE6-4342-B048-85BDC9FD1C3A}</a:tableStyleId>
              </a:tblPr>
              <a:tblGrid>
                <a:gridCol w="3048000"/>
                <a:gridCol w="3048000"/>
                <a:gridCol w="3048000"/>
              </a:tblGrid>
              <a:tr h="785220">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dirty="0" smtClean="0"/>
                        <a:t>English Text: The</a:t>
                      </a:r>
                      <a:r>
                        <a:rPr lang="en-GB" sz="2400" baseline="0" dirty="0" smtClean="0"/>
                        <a:t> True Story Of The Loch Ness Monster</a:t>
                      </a:r>
                      <a:endParaRPr lang="en-GB" sz="2400" dirty="0" smtClean="0"/>
                    </a:p>
                    <a:p>
                      <a:endParaRPr lang="en-GB" sz="2400" dirty="0"/>
                    </a:p>
                  </a:txBody>
                  <a:tcPr/>
                </a:tc>
                <a:tc hMerge="1">
                  <a:txBody>
                    <a:bodyPr/>
                    <a:lstStyle/>
                    <a:p>
                      <a:endParaRPr lang="en-GB" dirty="0"/>
                    </a:p>
                  </a:txBody>
                  <a:tcPr/>
                </a:tc>
                <a:tc hMerge="1">
                  <a:txBody>
                    <a:bodyPr/>
                    <a:lstStyle/>
                    <a:p>
                      <a:endParaRPr lang="en-GB" dirty="0"/>
                    </a:p>
                  </a:txBody>
                  <a:tcPr/>
                </a:tc>
              </a:tr>
              <a:tr h="2442907">
                <a:tc>
                  <a:txBody>
                    <a:bodyPr/>
                    <a:lstStyle/>
                    <a:p>
                      <a:r>
                        <a:rPr lang="en-GB" sz="1200" u="sng" dirty="0" smtClean="0"/>
                        <a:t>Lesson</a:t>
                      </a:r>
                      <a:r>
                        <a:rPr lang="en-GB" sz="1200" u="sng" baseline="0" dirty="0" smtClean="0"/>
                        <a:t> 7:</a:t>
                      </a:r>
                    </a:p>
                    <a:p>
                      <a:r>
                        <a:rPr lang="en-GB" sz="1200" u="sng" baseline="0" dirty="0" smtClean="0"/>
                        <a:t>Intro: </a:t>
                      </a:r>
                      <a:r>
                        <a:rPr lang="en-GB" sz="800" u="none" baseline="0" dirty="0" smtClean="0"/>
                        <a:t>Address any issues from marking opening paragraph. </a:t>
                      </a:r>
                      <a:r>
                        <a:rPr lang="en-US" sz="800" u="none" baseline="0" dirty="0" smtClean="0"/>
                        <a:t>Return to the working wall to select key information, facts and details for the planning grid for paragraphs two, three, four and five.   Model choosing the relevant information and adding to the class planning grid before children complete their own.</a:t>
                      </a:r>
                      <a:r>
                        <a:rPr lang="en-GB" sz="800" u="none" baseline="0" dirty="0" smtClean="0"/>
                        <a:t> </a:t>
                      </a:r>
                    </a:p>
                    <a:p>
                      <a:r>
                        <a:rPr lang="en-GB" sz="1200" u="sng" baseline="0" dirty="0" smtClean="0"/>
                        <a:t>Grammar</a:t>
                      </a:r>
                      <a:r>
                        <a:rPr lang="en-GB" sz="1200" u="none" baseline="0" dirty="0" smtClean="0"/>
                        <a:t>: </a:t>
                      </a:r>
                      <a:r>
                        <a:rPr lang="en-GB" sz="800" u="none" baseline="0" dirty="0" smtClean="0"/>
                        <a:t>Revise using range of conjunctions/ moving clauses by generating sentences from </a:t>
                      </a:r>
                      <a:r>
                        <a:rPr lang="en-GB" sz="800" u="none" dirty="0" smtClean="0"/>
                        <a:t>the key information for paragraphs 2-5</a:t>
                      </a:r>
                      <a:endParaRPr lang="en-GB" sz="800" u="none" baseline="0" dirty="0" smtClean="0"/>
                    </a:p>
                    <a:p>
                      <a:r>
                        <a:rPr lang="en-GB" sz="1200" u="sng" baseline="0" dirty="0" err="1" smtClean="0"/>
                        <a:t>Oracy</a:t>
                      </a:r>
                      <a:r>
                        <a:rPr lang="en-GB" sz="1200" u="sng" baseline="0" dirty="0" smtClean="0"/>
                        <a:t>: </a:t>
                      </a:r>
                      <a:r>
                        <a:rPr lang="en-GB" sz="800" u="none" baseline="0" dirty="0" smtClean="0"/>
                        <a:t>Read paragraphs 2- 5 to partner. Discuss strengths. Edit and make improvements following advice from partner.</a:t>
                      </a:r>
                    </a:p>
                    <a:p>
                      <a:r>
                        <a:rPr lang="en-GB" sz="1200" u="sng" dirty="0" smtClean="0"/>
                        <a:t>Extended</a:t>
                      </a:r>
                      <a:r>
                        <a:rPr lang="en-GB" sz="1200" u="sng" baseline="0" dirty="0" smtClean="0"/>
                        <a:t> </a:t>
                      </a:r>
                      <a:r>
                        <a:rPr lang="en-GB" sz="1200" u="sng" dirty="0" smtClean="0"/>
                        <a:t>Write: </a:t>
                      </a:r>
                      <a:r>
                        <a:rPr lang="en-GB" sz="2400" u="sng" baseline="0" dirty="0" smtClean="0"/>
                        <a:t> </a:t>
                      </a:r>
                      <a:r>
                        <a:rPr lang="en-GB" sz="800" u="none" baseline="0" dirty="0" smtClean="0"/>
                        <a:t>Share write then </a:t>
                      </a:r>
                      <a:r>
                        <a:rPr lang="en-GB" sz="800" u="none" baseline="0" dirty="0" err="1" smtClean="0"/>
                        <a:t>chn</a:t>
                      </a:r>
                      <a:r>
                        <a:rPr lang="en-GB" sz="800" u="none" baseline="0" dirty="0" smtClean="0"/>
                        <a:t> write their paragraphs 2-5.</a:t>
                      </a:r>
                      <a:endParaRPr lang="en-GB" sz="800" u="sng" dirty="0" smtClean="0"/>
                    </a:p>
                    <a:p>
                      <a:r>
                        <a:rPr lang="en-GB" sz="1200" u="sng" baseline="0" dirty="0" smtClean="0"/>
                        <a:t>Vocabulary: </a:t>
                      </a:r>
                    </a:p>
                    <a:p>
                      <a:endParaRPr lang="en-GB" sz="1400" u="sng" dirty="0"/>
                    </a:p>
                  </a:txBody>
                  <a:tcPr/>
                </a:tc>
                <a:tc>
                  <a:txBody>
                    <a:bodyPr/>
                    <a:lstStyle/>
                    <a:p>
                      <a:r>
                        <a:rPr lang="en-GB" sz="1200" u="sng" dirty="0" smtClean="0"/>
                        <a:t>Lesson 8</a:t>
                      </a:r>
                      <a:r>
                        <a:rPr lang="en-GB" sz="1200" dirty="0" smtClean="0"/>
                        <a:t>:</a:t>
                      </a:r>
                    </a:p>
                    <a:p>
                      <a:r>
                        <a:rPr lang="en-GB" sz="1200" u="sng" baseline="0" dirty="0" smtClean="0"/>
                        <a:t>Intro: </a:t>
                      </a:r>
                      <a:r>
                        <a:rPr lang="en-GB" sz="800" u="none" baseline="0" dirty="0" smtClean="0"/>
                        <a:t>Address any issues from marking paragraphs 2-5. </a:t>
                      </a:r>
                      <a:r>
                        <a:rPr lang="en-US" sz="800" u="none" baseline="0" dirty="0" smtClean="0"/>
                        <a:t>Ask children - Is the Loch Ness Monster fact or fiction? </a:t>
                      </a:r>
                      <a:r>
                        <a:rPr lang="en-US" sz="800" u="none" baseline="0" dirty="0" err="1" smtClean="0"/>
                        <a:t>Chn</a:t>
                      </a:r>
                      <a:r>
                        <a:rPr lang="en-US" sz="800" u="none" baseline="0" dirty="0" smtClean="0"/>
                        <a:t> consider all the information they have gained to generate their personal response to the statement. This should include their opinion and justification.</a:t>
                      </a:r>
                      <a:endParaRPr lang="en-GB" sz="800" u="sng" baseline="0" dirty="0" smtClean="0"/>
                    </a:p>
                    <a:p>
                      <a:r>
                        <a:rPr lang="en-GB" sz="1200" u="sng" baseline="0" dirty="0" smtClean="0"/>
                        <a:t>Grammar</a:t>
                      </a:r>
                      <a:r>
                        <a:rPr lang="en-GB" sz="1200" u="none" baseline="0" dirty="0" smtClean="0"/>
                        <a:t>: </a:t>
                      </a:r>
                      <a:r>
                        <a:rPr lang="en-US" sz="800" u="none" baseline="0" dirty="0" smtClean="0"/>
                        <a:t>Revise use Standard English verb inflections for writing e.g. We were instead of we was. I was instead of I were, I did instead of I done. She saw it instead of she seen it.</a:t>
                      </a:r>
                      <a:endParaRPr lang="en-GB" sz="800" u="none" baseline="0" dirty="0" smtClean="0"/>
                    </a:p>
                    <a:p>
                      <a:r>
                        <a:rPr lang="en-GB" sz="1200" u="sng" baseline="0" dirty="0" err="1" smtClean="0"/>
                        <a:t>Oracy</a:t>
                      </a:r>
                      <a:r>
                        <a:rPr lang="en-GB" sz="1200" u="sng" baseline="0" dirty="0" smtClean="0"/>
                        <a:t>: </a:t>
                      </a:r>
                      <a:r>
                        <a:rPr lang="en-US" sz="800" u="none" baseline="0" dirty="0" smtClean="0"/>
                        <a:t>Talk show’. Allocate a talk show host with a microphone! Split the class into two halves, e.g. for/against; true/false; fact or fiction, depending upon the statement you have used.</a:t>
                      </a:r>
                      <a:endParaRPr lang="en-GB" sz="800" u="none" baseline="0" dirty="0" smtClean="0"/>
                    </a:p>
                    <a:p>
                      <a:r>
                        <a:rPr lang="en-GB" sz="1200" u="sng" dirty="0" smtClean="0"/>
                        <a:t>Extended Write: </a:t>
                      </a:r>
                      <a:r>
                        <a:rPr lang="en-GB" sz="800" u="none" baseline="0" dirty="0" smtClean="0"/>
                        <a:t>Share write then </a:t>
                      </a:r>
                      <a:r>
                        <a:rPr lang="en-GB" sz="800" u="none" baseline="0" dirty="0" err="1" smtClean="0"/>
                        <a:t>chn</a:t>
                      </a:r>
                      <a:r>
                        <a:rPr lang="en-GB" sz="800" u="none" baseline="0" dirty="0" smtClean="0"/>
                        <a:t> write their paragraph 6. Read to partner- discuss strengths. Edit and make improvements.</a:t>
                      </a:r>
                      <a:endParaRPr lang="en-GB" sz="800" u="sng" dirty="0" smtClean="0"/>
                    </a:p>
                    <a:p>
                      <a:endParaRPr lang="en-GB" sz="1200" u="none" dirty="0" smtClean="0"/>
                    </a:p>
                    <a:p>
                      <a:endParaRPr lang="en-GB" dirty="0"/>
                    </a:p>
                  </a:txBody>
                  <a:tcPr/>
                </a:tc>
                <a:tc>
                  <a:txBody>
                    <a:bodyPr/>
                    <a:lstStyle/>
                    <a:p>
                      <a:r>
                        <a:rPr lang="en-GB" sz="1200" u="sng" dirty="0" smtClean="0"/>
                        <a:t>Lesson 9</a:t>
                      </a:r>
                      <a:r>
                        <a:rPr lang="en-GB" sz="1200" dirty="0" smtClean="0"/>
                        <a:t>:</a:t>
                      </a:r>
                    </a:p>
                    <a:p>
                      <a:r>
                        <a:rPr lang="en-GB" sz="1200" u="sng" baseline="0" dirty="0" smtClean="0"/>
                        <a:t>Intro: </a:t>
                      </a:r>
                      <a:r>
                        <a:rPr lang="en-GB" sz="800" u="none" baseline="0" dirty="0" smtClean="0"/>
                        <a:t>Address any issues from marking article. </a:t>
                      </a:r>
                      <a:r>
                        <a:rPr lang="en-US" sz="800" u="none" baseline="0" dirty="0" smtClean="0"/>
                        <a:t>Generate ideas for a new monster and link to a lake, river or stream nearby, e.g. The Lake District Monster, The River Thames, River </a:t>
                      </a:r>
                      <a:r>
                        <a:rPr lang="en-US" sz="800" u="none" baseline="0" dirty="0" err="1" smtClean="0"/>
                        <a:t>Ribble</a:t>
                      </a:r>
                      <a:r>
                        <a:rPr lang="en-US" sz="800" u="none" baseline="0" dirty="0" smtClean="0"/>
                        <a:t>, etc.  Discuss and explore ideas for each section of the new planning grid about the new monster e.g. details about the lake/river, sightings, fake sightings/hoax, scientists/zoologist findings, conclusion</a:t>
                      </a:r>
                      <a:endParaRPr lang="en-GB" sz="800" u="sng" baseline="0" dirty="0" smtClean="0"/>
                    </a:p>
                    <a:p>
                      <a:r>
                        <a:rPr lang="en-GB" sz="1200" u="sng" baseline="0" dirty="0" smtClean="0"/>
                        <a:t>Grammar</a:t>
                      </a:r>
                      <a:r>
                        <a:rPr lang="en-GB" sz="1200" u="none" baseline="0" dirty="0" smtClean="0"/>
                        <a:t>: </a:t>
                      </a:r>
                      <a:r>
                        <a:rPr lang="en-GB" sz="800" u="none" baseline="0" dirty="0" smtClean="0"/>
                        <a:t>Use a successful piece of writing to revise grammar/ key features. </a:t>
                      </a:r>
                    </a:p>
                    <a:p>
                      <a:r>
                        <a:rPr lang="en-GB" sz="1200" u="sng" baseline="0" dirty="0" err="1" smtClean="0"/>
                        <a:t>Oracy</a:t>
                      </a:r>
                      <a:r>
                        <a:rPr lang="en-GB" sz="1200" u="sng" baseline="0" dirty="0" smtClean="0"/>
                        <a:t>: </a:t>
                      </a:r>
                      <a:r>
                        <a:rPr lang="en-GB" sz="800" u="none" baseline="0" dirty="0" smtClean="0"/>
                        <a:t>Discuss ideas for a new creature sighting.</a:t>
                      </a:r>
                    </a:p>
                    <a:p>
                      <a:r>
                        <a:rPr lang="en-GB" sz="1200" u="sng" dirty="0" smtClean="0"/>
                        <a:t>Assessment Piece</a:t>
                      </a:r>
                    </a:p>
                    <a:p>
                      <a:r>
                        <a:rPr lang="en-GB" sz="1200" u="sng" dirty="0" smtClean="0"/>
                        <a:t>Extended</a:t>
                      </a:r>
                      <a:r>
                        <a:rPr lang="en-GB" sz="1200" u="sng" baseline="0" dirty="0" smtClean="0"/>
                        <a:t> </a:t>
                      </a:r>
                      <a:r>
                        <a:rPr lang="en-GB" sz="1200" u="sng" dirty="0" smtClean="0"/>
                        <a:t>Write: </a:t>
                      </a:r>
                      <a:r>
                        <a:rPr lang="en-GB" sz="800" u="none" dirty="0" err="1" smtClean="0"/>
                        <a:t>Chn</a:t>
                      </a:r>
                      <a:r>
                        <a:rPr lang="en-GB" sz="800" u="none" dirty="0" smtClean="0"/>
                        <a:t> plan and write a magazine article about a sighting of</a:t>
                      </a:r>
                      <a:r>
                        <a:rPr lang="en-GB" sz="800" u="none" baseline="0" dirty="0" smtClean="0"/>
                        <a:t> an unknown animal.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endParaRPr lang="en-GB" sz="1200" u="none" baseline="0" dirty="0" smtClean="0"/>
                    </a:p>
                    <a:p>
                      <a:endParaRPr lang="en-GB" dirty="0"/>
                    </a:p>
                  </a:txBody>
                  <a:tcPr/>
                </a:tc>
              </a:tr>
              <a:tr h="2020321">
                <a:tc>
                  <a:txBody>
                    <a:bodyPr/>
                    <a:lstStyle/>
                    <a:p>
                      <a:r>
                        <a:rPr lang="en-GB" sz="1200" u="sng" dirty="0" smtClean="0"/>
                        <a:t>Lesson</a:t>
                      </a:r>
                      <a:r>
                        <a:rPr lang="en-GB" sz="1200" u="sng" baseline="0" dirty="0" smtClean="0"/>
                        <a:t> 1:</a:t>
                      </a:r>
                    </a:p>
                    <a:p>
                      <a:r>
                        <a:rPr lang="en-GB" sz="1200" u="sng" baseline="0" dirty="0" smtClean="0"/>
                        <a:t>WOW: </a:t>
                      </a:r>
                      <a:r>
                        <a:rPr lang="en-US" sz="1200" u="sng" baseline="0" dirty="0" smtClean="0"/>
                        <a:t> </a:t>
                      </a:r>
                      <a:r>
                        <a:rPr lang="en-US" sz="800" u="none" baseline="0" dirty="0" smtClean="0"/>
                        <a:t>Watch the film version of The Ballad of </a:t>
                      </a:r>
                      <a:r>
                        <a:rPr lang="en-US" sz="800" u="none" baseline="0" dirty="0" err="1" smtClean="0"/>
                        <a:t>Nessie</a:t>
                      </a:r>
                      <a:r>
                        <a:rPr lang="en-US" sz="800" u="none" baseline="0" dirty="0" smtClean="0"/>
                        <a:t> by Disney: https://www.youtube.com/watch?v=p6xIMEEOcK8&amp;list=PLxhSYmj9CJMqYJ0WiSW2tcnEyDz7Oj5SG . Discuss how this is a version of </a:t>
                      </a:r>
                      <a:r>
                        <a:rPr lang="en-US" sz="800" u="none" baseline="0" dirty="0" err="1" smtClean="0"/>
                        <a:t>Nessie</a:t>
                      </a:r>
                      <a:r>
                        <a:rPr lang="en-US" sz="800" u="none" baseline="0" dirty="0" smtClean="0"/>
                        <a:t> to entertain. Introduce the book. Read pages 1- 12.  Plot story on a  cartoon style  structure. </a:t>
                      </a:r>
                      <a:endParaRPr lang="en-GB" sz="800" u="none" baseline="0" dirty="0" smtClean="0"/>
                    </a:p>
                    <a:p>
                      <a:r>
                        <a:rPr lang="en-GB" sz="1200" u="sng" baseline="0" dirty="0" smtClean="0"/>
                        <a:t>Grammar</a:t>
                      </a:r>
                      <a:r>
                        <a:rPr lang="en-GB" sz="1200" u="none" baseline="0" dirty="0" smtClean="0"/>
                        <a:t>: </a:t>
                      </a:r>
                      <a:r>
                        <a:rPr lang="en-GB" sz="800" u="none" baseline="0" dirty="0" smtClean="0"/>
                        <a:t>Give </a:t>
                      </a:r>
                      <a:r>
                        <a:rPr lang="en-GB" sz="800" u="none" baseline="0" dirty="0" err="1" smtClean="0"/>
                        <a:t>chn</a:t>
                      </a:r>
                      <a:r>
                        <a:rPr lang="en-GB" sz="800" u="none" baseline="0" dirty="0" smtClean="0"/>
                        <a:t>  extracts from book and discuss who the pronouns are referring to. Give extracts with pronouns missing. </a:t>
                      </a:r>
                      <a:r>
                        <a:rPr lang="en-GB" sz="800" u="none" baseline="0" dirty="0" err="1" smtClean="0"/>
                        <a:t>Chn</a:t>
                      </a:r>
                      <a:r>
                        <a:rPr lang="en-GB" sz="800" u="none" baseline="0" dirty="0" smtClean="0"/>
                        <a:t> insert pronouns.  NNG: </a:t>
                      </a:r>
                      <a:r>
                        <a:rPr lang="en-GB" sz="800" kern="1200" dirty="0" smtClean="0">
                          <a:solidFill>
                            <a:schemeClr val="dk1"/>
                          </a:solidFill>
                          <a:latin typeface="+mn-lt"/>
                          <a:ea typeface="+mn-ea"/>
                          <a:cs typeface="+mn-cs"/>
                        </a:rPr>
                        <a:t>Activity 2.20: Follow my thread</a:t>
                      </a:r>
                      <a:endParaRPr lang="en-GB" sz="800" u="none" baseline="0" dirty="0" smtClean="0"/>
                    </a:p>
                    <a:p>
                      <a:r>
                        <a:rPr lang="en-GB" sz="1200" u="sng" baseline="0" dirty="0" err="1" smtClean="0"/>
                        <a:t>Oracy</a:t>
                      </a:r>
                      <a:r>
                        <a:rPr lang="en-GB" sz="1200" u="sng" baseline="0" dirty="0" smtClean="0"/>
                        <a:t>:  </a:t>
                      </a:r>
                      <a:r>
                        <a:rPr lang="en-GB" sz="800" u="none" baseline="0" dirty="0" smtClean="0"/>
                        <a:t>Join in with the ballad. </a:t>
                      </a:r>
                    </a:p>
                    <a:p>
                      <a:r>
                        <a:rPr lang="en-GB" sz="1200" u="sng" dirty="0" smtClean="0"/>
                        <a:t>Mighty Write: </a:t>
                      </a:r>
                      <a:r>
                        <a:rPr lang="en-GB" sz="800" u="none" dirty="0" smtClean="0"/>
                        <a:t>Read description of Loch Ness sighting . Write a description of using pronouns</a:t>
                      </a:r>
                      <a:r>
                        <a:rPr lang="en-GB" sz="800" u="none" baseline="0" dirty="0" smtClean="0"/>
                        <a:t> to avoid repetition. </a:t>
                      </a:r>
                      <a:endParaRPr lang="en-GB" sz="800" u="none" dirty="0" smtClean="0"/>
                    </a:p>
                    <a:p>
                      <a:r>
                        <a:rPr lang="en-GB" sz="1200" u="sng" baseline="0" dirty="0" smtClean="0"/>
                        <a:t>Vocabulary: </a:t>
                      </a:r>
                      <a:r>
                        <a:rPr lang="en-GB" sz="800" u="none" baseline="0" dirty="0" smtClean="0"/>
                        <a:t>wee  wanders  nourishing  strapping  stumbled  toast  weep  companion  bulging  scrambled  tangling  </a:t>
                      </a:r>
                      <a:r>
                        <a:rPr lang="en-GB" sz="800" u="none" baseline="0" dirty="0" err="1" smtClean="0"/>
                        <a:t>pummeled</a:t>
                      </a:r>
                      <a:r>
                        <a:rPr lang="en-GB" sz="800" u="none" baseline="0" dirty="0" smtClean="0"/>
                        <a:t>  delightedly  pounced  sturdy  scattered  streaked  prowled  </a:t>
                      </a:r>
                    </a:p>
                    <a:p>
                      <a:endParaRPr lang="en-GB" sz="1400" u="sng" dirty="0"/>
                    </a:p>
                  </a:txBody>
                  <a:tcPr/>
                </a:tc>
                <a:tc>
                  <a:txBody>
                    <a:bodyPr/>
                    <a:lstStyle/>
                    <a:p>
                      <a:r>
                        <a:rPr lang="en-GB" sz="1200" u="sng" dirty="0" smtClean="0"/>
                        <a:t>Lesson 2</a:t>
                      </a:r>
                      <a:r>
                        <a:rPr lang="en-GB" sz="1200" dirty="0" smtClean="0"/>
                        <a:t>:</a:t>
                      </a:r>
                    </a:p>
                    <a:p>
                      <a:r>
                        <a:rPr lang="en-GB" sz="1200" u="sng" baseline="0" dirty="0" smtClean="0"/>
                        <a:t>Intro:</a:t>
                      </a:r>
                      <a:r>
                        <a:rPr lang="en-US" sz="1200" u="none" baseline="0" dirty="0" smtClean="0"/>
                        <a:t>. </a:t>
                      </a:r>
                      <a:r>
                        <a:rPr lang="en-US" sz="800" u="none" baseline="0" dirty="0" smtClean="0"/>
                        <a:t>Watch the film version of The Ballad of </a:t>
                      </a:r>
                      <a:r>
                        <a:rPr lang="en-US" sz="800" u="none" baseline="0" dirty="0" err="1" smtClean="0"/>
                        <a:t>Nessie</a:t>
                      </a:r>
                      <a:r>
                        <a:rPr lang="en-US" sz="800" u="none" baseline="0" dirty="0" smtClean="0"/>
                        <a:t> by Disney: https://www.youtube.com/watch?v=p6xIMEEOcK8&amp;list=PLxhSYmj9CJMqYJ0WiSW2tcnEyDz7Oj5SG . Explain that the children will learn the (ballad) poem off by heart and it will be performed to an audience, e.g. at the end of the half term. Allocate verses to groups of children for learning over the half term, or the whole class could learn the full ballad! Use actions, images and props to support the performance.  </a:t>
                      </a:r>
                      <a:r>
                        <a:rPr lang="en-US" sz="800" u="none" baseline="0" dirty="0" err="1" smtClean="0"/>
                        <a:t>Practise</a:t>
                      </a:r>
                      <a:r>
                        <a:rPr lang="en-US" sz="800" u="none" baseline="0" dirty="0" smtClean="0"/>
                        <a:t> and refine several times.</a:t>
                      </a:r>
                      <a:endParaRPr lang="en-GB" sz="800" u="sng" baseline="0" dirty="0" smtClean="0"/>
                    </a:p>
                    <a:p>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Assess understanding of nouns and noun phrases </a:t>
                      </a:r>
                      <a:r>
                        <a:rPr lang="en-GB" sz="800" u="none" baseline="0" dirty="0" smtClean="0"/>
                        <a:t>NNG: </a:t>
                      </a:r>
                      <a:r>
                        <a:rPr lang="en-GB" sz="800" kern="1200" dirty="0" smtClean="0">
                          <a:solidFill>
                            <a:schemeClr val="dk1"/>
                          </a:solidFill>
                          <a:latin typeface="+mn-lt"/>
                          <a:ea typeface="+mn-ea"/>
                          <a:cs typeface="+mn-cs"/>
                        </a:rPr>
                        <a:t>Activity 2.21: Build it!</a:t>
                      </a:r>
                      <a:endParaRPr lang="en-GB" sz="800" u="none" baseline="0" dirty="0" smtClean="0"/>
                    </a:p>
                    <a:p>
                      <a:r>
                        <a:rPr lang="en-GB" sz="1200" u="sng" baseline="0" dirty="0" err="1" smtClean="0"/>
                        <a:t>Oracy</a:t>
                      </a:r>
                      <a:r>
                        <a:rPr lang="en-GB" sz="1200" u="sng" baseline="0" dirty="0" smtClean="0"/>
                        <a:t>: </a:t>
                      </a:r>
                      <a:r>
                        <a:rPr lang="en-GB" sz="800" u="none" baseline="0" dirty="0" smtClean="0"/>
                        <a:t>Join in with the ballad. </a:t>
                      </a:r>
                      <a:r>
                        <a:rPr lang="en-US" sz="800" u="none" baseline="0" dirty="0" smtClean="0"/>
                        <a:t>Explore idioms which are included in the ballad, e.g. chin up; keep a stiff upper lip.  Share more idioms with the class to discuss meanings using the website : https://www.theidioms.com/kids/ </a:t>
                      </a:r>
                      <a:endParaRPr lang="en-GB" sz="800" u="sng" baseline="0" dirty="0" smtClean="0"/>
                    </a:p>
                    <a:p>
                      <a:r>
                        <a:rPr lang="en-GB" sz="1200" u="sng" dirty="0" smtClean="0"/>
                        <a:t>Mighty Write: </a:t>
                      </a:r>
                      <a:r>
                        <a:rPr lang="en-GB" sz="800" u="none" dirty="0" smtClean="0"/>
                        <a:t>In pairs create own sentences using the vocabulary</a:t>
                      </a:r>
                      <a:r>
                        <a:rPr lang="en-GB" sz="800" u="none" baseline="0" dirty="0" smtClean="0"/>
                        <a:t> from the ballad. </a:t>
                      </a:r>
                      <a:r>
                        <a:rPr lang="en-GB" sz="800" u="none" baseline="0" dirty="0" err="1" smtClean="0"/>
                        <a:t>Eg</a:t>
                      </a:r>
                      <a:r>
                        <a:rPr lang="en-GB" sz="800" u="none" baseline="0" dirty="0" smtClean="0"/>
                        <a:t>: </a:t>
                      </a:r>
                      <a:r>
                        <a:rPr lang="en-US" sz="800" u="none" baseline="0" dirty="0" smtClean="0"/>
                        <a:t>The Ballad is set in the highlands of Scotland - The monster was quite shy.</a:t>
                      </a:r>
                      <a:endParaRPr lang="en-GB" sz="800" u="none" dirty="0" smtClean="0"/>
                    </a:p>
                    <a:p>
                      <a:r>
                        <a:rPr lang="en-GB" sz="1200" u="sng" baseline="0" dirty="0" smtClean="0"/>
                        <a:t>Vocabulary: </a:t>
                      </a:r>
                      <a:r>
                        <a:rPr lang="en-GB" sz="800" u="none" baseline="0" dirty="0" smtClean="0"/>
                        <a:t>ballad bagpipes highlands moors distant/distance tartan clan perfect/perfection shy gloomy route reward moat paradise</a:t>
                      </a:r>
                      <a:endParaRPr lang="en-GB" sz="800" u="none" dirty="0" smtClean="0"/>
                    </a:p>
                    <a:p>
                      <a:endParaRPr lang="en-GB" dirty="0"/>
                    </a:p>
                  </a:txBody>
                  <a:tcPr/>
                </a:tc>
                <a:tc>
                  <a:txBody>
                    <a:bodyPr/>
                    <a:lstStyle/>
                    <a:p>
                      <a:r>
                        <a:rPr lang="en-GB" sz="1200" u="sng" dirty="0" smtClean="0"/>
                        <a:t>Lesson 3</a:t>
                      </a:r>
                      <a:r>
                        <a:rPr lang="en-GB" sz="1200" dirty="0" smtClean="0"/>
                        <a:t>:</a:t>
                      </a:r>
                    </a:p>
                    <a:p>
                      <a:r>
                        <a:rPr lang="en-GB" sz="1200" u="sng" baseline="0" dirty="0" smtClean="0"/>
                        <a:t>Intro: </a:t>
                      </a:r>
                      <a:r>
                        <a:rPr lang="en-GB" sz="800" u="none" baseline="0" dirty="0" smtClean="0"/>
                        <a:t>Read pages 12-27. Continue to plot story. Make a character  profile of the cat.</a:t>
                      </a:r>
                    </a:p>
                    <a:p>
                      <a:r>
                        <a:rPr lang="en-GB" sz="1200" u="sng" baseline="0" dirty="0" smtClean="0"/>
                        <a:t>Grammar</a:t>
                      </a:r>
                      <a:r>
                        <a:rPr lang="en-GB" sz="1200" u="none" baseline="0" dirty="0" smtClean="0"/>
                        <a:t>: </a:t>
                      </a:r>
                      <a:r>
                        <a:rPr lang="en-GB" sz="800" u="none" baseline="0" dirty="0" smtClean="0"/>
                        <a:t>Revise apostrophe for omission – choose words from the text and identify the letters omitted </a:t>
                      </a:r>
                      <a:r>
                        <a:rPr lang="en-GB" sz="800" u="none" baseline="0" dirty="0" err="1" smtClean="0"/>
                        <a:t>Eg</a:t>
                      </a:r>
                      <a:r>
                        <a:rPr lang="en-GB" sz="800" u="none" baseline="0" dirty="0" smtClean="0"/>
                        <a:t>; that’s = that is   It’s = it is </a:t>
                      </a:r>
                    </a:p>
                    <a:p>
                      <a:r>
                        <a:rPr lang="en-GB" sz="1200" u="sng" baseline="0" dirty="0" err="1" smtClean="0"/>
                        <a:t>Oracy</a:t>
                      </a:r>
                      <a:r>
                        <a:rPr lang="en-GB" sz="1200" u="sng" baseline="0" dirty="0" smtClean="0"/>
                        <a:t>: </a:t>
                      </a:r>
                      <a:r>
                        <a:rPr lang="en-GB" sz="800" u="none" baseline="0" dirty="0" smtClean="0"/>
                        <a:t>Hot seating – </a:t>
                      </a:r>
                      <a:r>
                        <a:rPr lang="en-GB" sz="800" u="none" baseline="0" dirty="0" err="1" smtClean="0"/>
                        <a:t>Chn</a:t>
                      </a:r>
                      <a:r>
                        <a:rPr lang="en-GB" sz="800" u="none" baseline="0" dirty="0" smtClean="0"/>
                        <a:t> take the role of the cat.</a:t>
                      </a:r>
                    </a:p>
                    <a:p>
                      <a:r>
                        <a:rPr lang="en-GB" sz="1200" u="sng" dirty="0" smtClean="0"/>
                        <a:t>Mighty Write: </a:t>
                      </a:r>
                      <a:r>
                        <a:rPr lang="en-US" sz="800" u="none" dirty="0" smtClean="0"/>
                        <a:t>Model writing a character profile  of the cat using the planning chart and exploration of grammar skills above. Children follow the </a:t>
                      </a:r>
                      <a:r>
                        <a:rPr lang="en-US" sz="800" u="none" dirty="0" err="1" smtClean="0"/>
                        <a:t>modelling</a:t>
                      </a:r>
                      <a:r>
                        <a:rPr lang="en-US" sz="800" u="none" dirty="0" smtClean="0"/>
                        <a:t> to write their own version.</a:t>
                      </a:r>
                    </a:p>
                    <a:p>
                      <a:r>
                        <a:rPr lang="en-US" sz="800" u="none" dirty="0" smtClean="0"/>
                        <a:t>Use the following prompts to support the character profile: - At the beginning of the story, … is … because - When… - Before… - Although… - Later … - I think … is a …. character because - I would award this character….. stars/marks out of ten because… - I like this character because…</a:t>
                      </a:r>
                      <a:endParaRPr lang="en-GB" sz="800" u="none" dirty="0" smtClean="0"/>
                    </a:p>
                    <a:p>
                      <a:r>
                        <a:rPr lang="en-GB" sz="1200" u="sng" baseline="0" dirty="0" smtClean="0"/>
                        <a:t>Vocabulary: </a:t>
                      </a:r>
                      <a:r>
                        <a:rPr lang="en-GB" sz="800" u="none" baseline="0" dirty="0" smtClean="0"/>
                        <a:t>sinuous  indistinct  stowed  to and fro  acknowledge  discourage  launched  sleeked  churned  silhouette  feline  hasty  elongated  reimbursed  entire  commotion  impressed  lobbed  </a:t>
                      </a:r>
                      <a:endParaRPr lang="en-GB" sz="800" u="none" dirty="0" smtClean="0"/>
                    </a:p>
                    <a:p>
                      <a:endParaRPr lang="en-GB" dirty="0"/>
                    </a:p>
                  </a:txBody>
                  <a:tcPr/>
                </a:tc>
              </a:tr>
              <a:tr h="2109643">
                <a:tc>
                  <a:txBody>
                    <a:bodyPr/>
                    <a:lstStyle/>
                    <a:p>
                      <a:r>
                        <a:rPr lang="en-GB" sz="1200" u="sng" dirty="0" smtClean="0"/>
                        <a:t>Lesson 4</a:t>
                      </a:r>
                      <a:r>
                        <a:rPr lang="en-GB" sz="1200" dirty="0" smtClean="0"/>
                        <a:t>:</a:t>
                      </a:r>
                    </a:p>
                    <a:p>
                      <a:r>
                        <a:rPr lang="en-GB" sz="1200" u="sng" baseline="0" dirty="0" smtClean="0"/>
                        <a:t>Intro: </a:t>
                      </a:r>
                      <a:r>
                        <a:rPr lang="en-GB" sz="800" u="none" baseline="0" dirty="0" smtClean="0"/>
                        <a:t>Read extracts from the book which describe the sighting of what tourists think is the monster pgs 12, 13, 20, 25.  </a:t>
                      </a:r>
                    </a:p>
                    <a:p>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Use the plural and possessive s NNG: Activity 2.19: It’s mine! Write sentences related to the text </a:t>
                      </a:r>
                      <a:r>
                        <a:rPr lang="en-GB" sz="800" kern="1200" dirty="0" err="1" smtClean="0">
                          <a:solidFill>
                            <a:schemeClr val="dk1"/>
                          </a:solidFill>
                          <a:latin typeface="+mn-lt"/>
                          <a:ea typeface="+mn-ea"/>
                          <a:cs typeface="+mn-cs"/>
                        </a:rPr>
                        <a:t>Eg</a:t>
                      </a:r>
                      <a:r>
                        <a:rPr lang="en-GB" sz="800" kern="1200" dirty="0" smtClean="0">
                          <a:solidFill>
                            <a:schemeClr val="dk1"/>
                          </a:solidFill>
                          <a:latin typeface="+mn-lt"/>
                          <a:ea typeface="+mn-ea"/>
                          <a:cs typeface="+mn-cs"/>
                        </a:rPr>
                        <a:t>: The cat’s tail swished and made ripples in the water.  </a:t>
                      </a:r>
                      <a:endParaRPr lang="en-GB" sz="800" u="none" baseline="0" dirty="0" smtClean="0"/>
                    </a:p>
                    <a:p>
                      <a:r>
                        <a:rPr lang="en-GB" sz="1200" u="sng" baseline="0" dirty="0" err="1" smtClean="0"/>
                        <a:t>Oracy</a:t>
                      </a:r>
                      <a:r>
                        <a:rPr lang="en-GB" sz="1200" u="sng" baseline="0" dirty="0" smtClean="0"/>
                        <a:t>: </a:t>
                      </a:r>
                      <a:r>
                        <a:rPr lang="en-GB" sz="800" u="none" baseline="0" dirty="0" smtClean="0"/>
                        <a:t>Practise the ballad. Discuss ideas in their group.</a:t>
                      </a:r>
                    </a:p>
                    <a:p>
                      <a:r>
                        <a:rPr lang="en-GB" sz="1200" u="sng" dirty="0" smtClean="0"/>
                        <a:t>Mighty Write:</a:t>
                      </a:r>
                      <a:r>
                        <a:rPr lang="en-GB" sz="800" u="none" dirty="0" smtClean="0"/>
                        <a:t> Model write then </a:t>
                      </a:r>
                      <a:r>
                        <a:rPr lang="en-GB" sz="800" u="none" dirty="0" err="1" smtClean="0"/>
                        <a:t>chn</a:t>
                      </a:r>
                      <a:r>
                        <a:rPr lang="en-GB" sz="800" u="none" dirty="0" smtClean="0"/>
                        <a:t> work in groups to write a sighting of Loch Ness. </a:t>
                      </a:r>
                    </a:p>
                    <a:p>
                      <a:r>
                        <a:rPr lang="en-US" sz="800" u="none" dirty="0" smtClean="0"/>
                        <a:t>That morning, the loch appeared calm. The sun beamed down and … Just then, giant circles began to appear and the water …. Suddenly… From beneath the waves, …. What was it? Some kind of monster! Its head looked like… Its thick green neck, … Its eyes… whilst its wide nostrils… Although it appeared threatening at first, the monster grinned and winked as it disappeared back into the depths of Loch Ness!</a:t>
                      </a:r>
                      <a:endParaRPr lang="en-GB" sz="800" u="none" dirty="0" smtClean="0"/>
                    </a:p>
                    <a:p>
                      <a:r>
                        <a:rPr lang="en-GB" sz="1200" u="sng" baseline="0" dirty="0" smtClean="0"/>
                        <a:t>Vocabulary: </a:t>
                      </a:r>
                      <a:r>
                        <a:rPr lang="en-GB" sz="800" u="none" baseline="0" dirty="0" smtClean="0"/>
                        <a:t>Adjectives to describe Loch Ness</a:t>
                      </a:r>
                      <a:endParaRPr lang="en-GB" sz="800" u="none" dirty="0" smtClean="0"/>
                    </a:p>
                    <a:p>
                      <a:endParaRPr lang="en-GB" sz="1400" u="sng" dirty="0"/>
                    </a:p>
                  </a:txBody>
                  <a:tcPr/>
                </a:tc>
                <a:tc>
                  <a:txBody>
                    <a:bodyPr/>
                    <a:lstStyle/>
                    <a:p>
                      <a:r>
                        <a:rPr lang="en-GB" sz="1200" u="sng" dirty="0" smtClean="0"/>
                        <a:t>Lesson 5</a:t>
                      </a:r>
                      <a:r>
                        <a:rPr lang="en-GB" sz="1200" dirty="0" smtClean="0"/>
                        <a:t>:</a:t>
                      </a:r>
                    </a:p>
                    <a:p>
                      <a:r>
                        <a:rPr lang="en-GB" sz="1200" u="sng" baseline="0" dirty="0" err="1" smtClean="0"/>
                        <a:t>Intro:</a:t>
                      </a:r>
                      <a:r>
                        <a:rPr lang="en-GB" sz="800" u="none" baseline="0" dirty="0" err="1" smtClean="0"/>
                        <a:t>Give</a:t>
                      </a:r>
                      <a:r>
                        <a:rPr lang="en-GB" sz="800" u="none" baseline="0" dirty="0" smtClean="0"/>
                        <a:t> </a:t>
                      </a:r>
                      <a:r>
                        <a:rPr lang="en-GB" sz="800" u="none" baseline="0" dirty="0" err="1" smtClean="0"/>
                        <a:t>chn</a:t>
                      </a:r>
                      <a:r>
                        <a:rPr lang="en-GB" sz="800" u="none" baseline="0" dirty="0" smtClean="0"/>
                        <a:t> sentence strips. </a:t>
                      </a:r>
                      <a:r>
                        <a:rPr lang="en-GB" sz="800" u="none" baseline="0" dirty="0" err="1" smtClean="0"/>
                        <a:t>Chn</a:t>
                      </a:r>
                      <a:r>
                        <a:rPr lang="en-GB" sz="800" u="none" baseline="0" dirty="0" smtClean="0"/>
                        <a:t> work in pairs to put them into chronological order. Generate ideas on how they can use the structure and change it to make a new version. Create checklist of key features for a narrative.</a:t>
                      </a:r>
                    </a:p>
                    <a:p>
                      <a:r>
                        <a:rPr lang="en-GB" sz="1200" u="sng" baseline="0" dirty="0" smtClean="0"/>
                        <a:t>Grammar</a:t>
                      </a:r>
                      <a:r>
                        <a:rPr lang="en-GB" sz="1200" u="none" baseline="0" dirty="0" smtClean="0"/>
                        <a:t>:</a:t>
                      </a:r>
                      <a:r>
                        <a:rPr lang="en-GB" sz="800" u="none" baseline="0" dirty="0" smtClean="0"/>
                        <a:t> Key features of a narrative. </a:t>
                      </a:r>
                    </a:p>
                    <a:p>
                      <a:r>
                        <a:rPr lang="en-GB" sz="1200" u="sng" baseline="0" dirty="0" err="1" smtClean="0"/>
                        <a:t>Oracy</a:t>
                      </a:r>
                      <a:r>
                        <a:rPr lang="en-GB" sz="1200" u="sng" baseline="0" dirty="0" smtClean="0"/>
                        <a:t>: </a:t>
                      </a:r>
                      <a:r>
                        <a:rPr lang="en-GB" sz="800" u="none" baseline="0" dirty="0" smtClean="0"/>
                        <a:t>Offer and explain ideas for a new version. </a:t>
                      </a:r>
                    </a:p>
                    <a:p>
                      <a:r>
                        <a:rPr lang="en-GB" sz="1200" u="sng" dirty="0" smtClean="0"/>
                        <a:t>Mighty Write: </a:t>
                      </a:r>
                      <a:r>
                        <a:rPr lang="en-GB" sz="800" u="none" dirty="0" smtClean="0"/>
                        <a:t>Share write</a:t>
                      </a:r>
                      <a:r>
                        <a:rPr lang="en-GB" sz="800" u="none" baseline="0" dirty="0" smtClean="0"/>
                        <a:t> plan for new version. </a:t>
                      </a:r>
                      <a:endParaRPr lang="en-GB" sz="800" u="none" dirty="0" smtClean="0"/>
                    </a:p>
                    <a:p>
                      <a:r>
                        <a:rPr lang="en-GB" sz="1200" u="sng" baseline="0" dirty="0" smtClean="0"/>
                        <a:t>Vocabulary: </a:t>
                      </a:r>
                      <a:r>
                        <a:rPr lang="en-GB" sz="800" u="none" baseline="0" dirty="0" smtClean="0"/>
                        <a:t>Revise all </a:t>
                      </a:r>
                      <a:endParaRPr lang="en-GB" sz="800" u="none" dirty="0" smtClean="0"/>
                    </a:p>
                    <a:p>
                      <a:endParaRPr lang="en-GB" dirty="0"/>
                    </a:p>
                  </a:txBody>
                  <a:tcPr/>
                </a:tc>
                <a:tc>
                  <a:txBody>
                    <a:bodyPr/>
                    <a:lstStyle/>
                    <a:p>
                      <a:r>
                        <a:rPr lang="en-GB" sz="1200" u="sng" dirty="0" smtClean="0"/>
                        <a:t>Lesson 6</a:t>
                      </a:r>
                      <a:r>
                        <a:rPr lang="en-GB" sz="1200" dirty="0" smtClean="0"/>
                        <a:t>:</a:t>
                      </a:r>
                    </a:p>
                    <a:p>
                      <a:r>
                        <a:rPr lang="en-GB" sz="1200" u="sng" baseline="0" dirty="0" smtClean="0"/>
                        <a:t>Intro: </a:t>
                      </a:r>
                      <a:r>
                        <a:rPr lang="en-GB" sz="800" u="none" baseline="0" dirty="0" smtClean="0"/>
                        <a:t>Recap new version of the story. </a:t>
                      </a:r>
                    </a:p>
                    <a:p>
                      <a:r>
                        <a:rPr lang="en-GB" sz="1200" u="sng" baseline="0" dirty="0" smtClean="0"/>
                        <a:t>Grammar</a:t>
                      </a:r>
                      <a:r>
                        <a:rPr lang="en-GB" sz="1200" u="none" baseline="0" dirty="0" smtClean="0"/>
                        <a:t>: </a:t>
                      </a:r>
                      <a:r>
                        <a:rPr lang="en-GB" sz="800" u="none" baseline="0" dirty="0" smtClean="0"/>
                        <a:t>Recap key features of a narrative.</a:t>
                      </a:r>
                    </a:p>
                    <a:p>
                      <a:r>
                        <a:rPr lang="en-GB" sz="1200" u="sng" baseline="0" dirty="0" err="1" smtClean="0"/>
                        <a:t>Oracy</a:t>
                      </a:r>
                      <a:r>
                        <a:rPr lang="en-GB" sz="1200" u="sng" baseline="0" dirty="0" smtClean="0"/>
                        <a:t>: </a:t>
                      </a:r>
                    </a:p>
                    <a:p>
                      <a:r>
                        <a:rPr lang="en-GB" sz="1200" u="sng" dirty="0" smtClean="0"/>
                        <a:t>Extended Write: </a:t>
                      </a:r>
                      <a:r>
                        <a:rPr lang="en-GB" sz="800" u="none" dirty="0" err="1" smtClean="0"/>
                        <a:t>Chn</a:t>
                      </a:r>
                      <a:r>
                        <a:rPr lang="en-GB" sz="800" u="none" dirty="0" smtClean="0"/>
                        <a:t> write a narrative using</a:t>
                      </a:r>
                      <a:r>
                        <a:rPr lang="en-GB" sz="800" u="none" baseline="0" dirty="0" smtClean="0"/>
                        <a:t> the new version plan. </a:t>
                      </a:r>
                      <a:r>
                        <a:rPr lang="en-GB" sz="800" u="none" baseline="0" dirty="0" err="1" smtClean="0"/>
                        <a:t>Wite</a:t>
                      </a:r>
                      <a:r>
                        <a:rPr lang="en-GB" sz="800" u="none" baseline="0" dirty="0" smtClean="0"/>
                        <a:t> each part of their story over the next few sessions. Begin each session by looking at high quality sentences. Give </a:t>
                      </a:r>
                      <a:r>
                        <a:rPr lang="en-GB" sz="800" u="none" baseline="0" dirty="0" err="1" smtClean="0"/>
                        <a:t>chn</a:t>
                      </a:r>
                      <a:r>
                        <a:rPr lang="en-GB" sz="800" u="none" baseline="0" dirty="0" smtClean="0"/>
                        <a:t> time to edit their work before moving onto next section.</a:t>
                      </a:r>
                      <a:endParaRPr lang="en-GB" sz="800" u="none" dirty="0" smtClean="0"/>
                    </a:p>
                    <a:p>
                      <a:r>
                        <a:rPr lang="en-GB" sz="1200" u="sng" baseline="0" dirty="0" smtClean="0"/>
                        <a:t>Vocabulary: </a:t>
                      </a:r>
                      <a:r>
                        <a:rPr lang="en-GB" sz="800" u="none" baseline="0" dirty="0" smtClean="0"/>
                        <a:t>Revise all</a:t>
                      </a:r>
                      <a:endParaRPr lang="en-GB" sz="800" u="none" dirty="0" smtClean="0"/>
                    </a:p>
                    <a:p>
                      <a:endParaRPr lang="en-GB" dirty="0"/>
                    </a:p>
                  </a:txBody>
                  <a:tcP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4414" cy="6858000"/>
          </a:xfrm>
          <a:solidFill>
            <a:srgbClr val="00B050"/>
          </a:solidFill>
        </p:spPr>
        <p:txBody>
          <a:bodyPr/>
          <a:lstStyle/>
          <a:p>
            <a:endParaRPr lang="en-US" dirty="0"/>
          </a:p>
        </p:txBody>
      </p:sp>
      <p:pic>
        <p:nvPicPr>
          <p:cNvPr id="1028" name="Picture 4" descr="C:\Users\Teacher\Pictures\9780152026141.jpg"/>
          <p:cNvPicPr>
            <a:picLocks noGrp="1" noChangeAspect="1" noChangeArrowheads="1"/>
          </p:cNvPicPr>
          <p:nvPr>
            <p:ph idx="1"/>
          </p:nvPr>
        </p:nvPicPr>
        <p:blipFill>
          <a:blip r:embed="rId2"/>
          <a:srcRect/>
          <a:stretch>
            <a:fillRect/>
          </a:stretch>
        </p:blipFill>
        <p:spPr bwMode="auto">
          <a:xfrm>
            <a:off x="1214414" y="0"/>
            <a:ext cx="6572296" cy="6858000"/>
          </a:xfrm>
          <a:prstGeom prst="rect">
            <a:avLst/>
          </a:prstGeom>
          <a:noFill/>
        </p:spPr>
      </p:pic>
      <p:sp>
        <p:nvSpPr>
          <p:cNvPr id="9" name="Rectangle 8"/>
          <p:cNvSpPr/>
          <p:nvPr/>
        </p:nvSpPr>
        <p:spPr>
          <a:xfrm>
            <a:off x="7786710" y="0"/>
            <a:ext cx="1357290" cy="685800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508162">
                <a:tc gridSpan="3">
                  <a:txBody>
                    <a:bodyPr/>
                    <a:lstStyle/>
                    <a:p>
                      <a:r>
                        <a:rPr lang="en-GB" sz="2400" dirty="0"/>
                        <a:t>English Text: </a:t>
                      </a:r>
                      <a:r>
                        <a:rPr lang="en-GB" sz="2400" dirty="0" smtClean="0"/>
                        <a:t>The</a:t>
                      </a:r>
                      <a:r>
                        <a:rPr lang="en-GB" sz="2400" baseline="0" dirty="0" smtClean="0"/>
                        <a:t> Great Kapok Tree</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3035533">
                <a:tc>
                  <a:txBody>
                    <a:bodyPr/>
                    <a:lstStyle/>
                    <a:p>
                      <a:r>
                        <a:rPr lang="en-GB" sz="1200" u="sng" dirty="0"/>
                        <a:t>Lesson</a:t>
                      </a:r>
                      <a:r>
                        <a:rPr lang="en-GB" sz="1200" u="sng" baseline="0" dirty="0"/>
                        <a:t> 1:</a:t>
                      </a:r>
                    </a:p>
                    <a:p>
                      <a:r>
                        <a:rPr lang="en-GB" sz="1200" u="sng" baseline="0" dirty="0"/>
                        <a:t>WOW</a:t>
                      </a:r>
                      <a:r>
                        <a:rPr lang="en-GB" sz="800" u="none" baseline="0" dirty="0" smtClean="0"/>
                        <a:t>: </a:t>
                      </a:r>
                      <a:r>
                        <a:rPr lang="en-GB" sz="800" kern="1200" dirty="0" smtClean="0">
                          <a:solidFill>
                            <a:schemeClr val="dk1"/>
                          </a:solidFill>
                          <a:latin typeface="+mn-lt"/>
                          <a:ea typeface="+mn-ea"/>
                          <a:cs typeface="+mn-cs"/>
                        </a:rPr>
                        <a:t>Watch: </a:t>
                      </a:r>
                      <a:r>
                        <a:rPr lang="en-GB" sz="800" u="sng" kern="1200" dirty="0" smtClean="0">
                          <a:solidFill>
                            <a:schemeClr val="dk1"/>
                          </a:solidFill>
                          <a:latin typeface="+mn-lt"/>
                          <a:ea typeface="+mn-ea"/>
                          <a:cs typeface="+mn-cs"/>
                          <a:hlinkClick r:id="rId2"/>
                        </a:rPr>
                        <a:t>https://www.youtube.com/watch?v=3vijLre760w</a:t>
                      </a:r>
                      <a:r>
                        <a:rPr lang="en-GB" sz="800" u="sng"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Use map</a:t>
                      </a:r>
                      <a:r>
                        <a:rPr lang="en-GB" sz="800" kern="1200" baseline="0" dirty="0" smtClean="0">
                          <a:solidFill>
                            <a:schemeClr val="dk1"/>
                          </a:solidFill>
                          <a:latin typeface="+mn-lt"/>
                          <a:ea typeface="+mn-ea"/>
                          <a:cs typeface="+mn-cs"/>
                        </a:rPr>
                        <a:t> in book</a:t>
                      </a:r>
                      <a:r>
                        <a:rPr lang="en-GB" sz="800" kern="1200" dirty="0" smtClean="0">
                          <a:solidFill>
                            <a:schemeClr val="dk1"/>
                          </a:solidFill>
                          <a:latin typeface="+mn-lt"/>
                          <a:ea typeface="+mn-ea"/>
                          <a:cs typeface="+mn-cs"/>
                        </a:rPr>
                        <a:t> to show where the forest is. Read  and discuss </a:t>
                      </a:r>
                      <a:r>
                        <a:rPr lang="en-GB" sz="800" b="1" kern="1200" dirty="0" smtClean="0">
                          <a:solidFill>
                            <a:schemeClr val="dk1"/>
                          </a:solidFill>
                          <a:latin typeface="+mn-lt"/>
                          <a:ea typeface="+mn-ea"/>
                          <a:cs typeface="+mn-cs"/>
                        </a:rPr>
                        <a:t>The Great Kapok Tree by Lynne Cherry</a:t>
                      </a:r>
                      <a:r>
                        <a:rPr lang="en-GB" sz="800" kern="1200" dirty="0" smtClean="0">
                          <a:solidFill>
                            <a:schemeClr val="dk1"/>
                          </a:solidFill>
                          <a:latin typeface="+mn-lt"/>
                          <a:ea typeface="+mn-ea"/>
                          <a:cs typeface="+mn-cs"/>
                        </a:rPr>
                        <a:t> from the start, stopping at the page with the jaguar. Predict.</a:t>
                      </a:r>
                      <a:endParaRPr lang="en-GB" sz="800" u="none" baseline="0" dirty="0"/>
                    </a:p>
                    <a:p>
                      <a:r>
                        <a:rPr lang="en-GB" sz="1200" u="sng" baseline="0" dirty="0"/>
                        <a:t>Grammar</a:t>
                      </a:r>
                      <a:r>
                        <a:rPr lang="en-GB" sz="1200" u="none" baseline="0" dirty="0" smtClean="0"/>
                        <a:t>: </a:t>
                      </a:r>
                      <a:r>
                        <a:rPr lang="en-GB" sz="800" u="none" baseline="0" dirty="0" smtClean="0"/>
                        <a:t>Revise nouns, adjectives, verbs, adverbs., fronted adverbials. Identify in text.</a:t>
                      </a:r>
                      <a:endParaRPr lang="en-GB" sz="800" u="none" baseline="0" dirty="0"/>
                    </a:p>
                    <a:p>
                      <a:r>
                        <a:rPr lang="en-GB" sz="1200" u="sng" baseline="0" dirty="0" err="1" smtClean="0"/>
                        <a:t>Oracy</a:t>
                      </a:r>
                      <a:r>
                        <a:rPr lang="en-GB" sz="1200" u="sng" baseline="0" dirty="0" smtClean="0"/>
                        <a:t>: </a:t>
                      </a:r>
                      <a:r>
                        <a:rPr lang="en-GB" sz="800" u="none" baseline="0" dirty="0" smtClean="0"/>
                        <a:t>Make predictions on what will happen next. </a:t>
                      </a:r>
                      <a:r>
                        <a:rPr lang="en-GB" sz="1800"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Speak as animals using the appropriate expression!</a:t>
                      </a:r>
                      <a:endParaRPr lang="en-US" sz="800" kern="1200" dirty="0" smtClean="0">
                        <a:solidFill>
                          <a:schemeClr val="dk1"/>
                        </a:solidFill>
                        <a:latin typeface="+mn-lt"/>
                        <a:ea typeface="+mn-ea"/>
                        <a:cs typeface="+mn-cs"/>
                      </a:endParaRPr>
                    </a:p>
                    <a:p>
                      <a:pPr lvl="0"/>
                      <a:r>
                        <a:rPr lang="en-GB" sz="1200" u="sng" dirty="0" smtClean="0"/>
                        <a:t>Mighty </a:t>
                      </a:r>
                      <a:r>
                        <a:rPr lang="en-GB" sz="1200" u="sng" dirty="0"/>
                        <a:t>Write</a:t>
                      </a:r>
                      <a:r>
                        <a:rPr lang="en-GB" sz="1200" u="sng" dirty="0" smtClean="0"/>
                        <a:t>: </a:t>
                      </a:r>
                      <a:r>
                        <a:rPr lang="en-GB" sz="800" kern="1200" dirty="0" smtClean="0">
                          <a:solidFill>
                            <a:schemeClr val="dk1"/>
                          </a:solidFill>
                          <a:latin typeface="+mn-lt"/>
                          <a:ea typeface="+mn-ea"/>
                          <a:cs typeface="+mn-cs"/>
                        </a:rPr>
                        <a:t>In small groups, children chose one of the </a:t>
                      </a:r>
                      <a:r>
                        <a:rPr lang="en-GB" sz="800" b="1" kern="1200" dirty="0" smtClean="0">
                          <a:solidFill>
                            <a:schemeClr val="dk1"/>
                          </a:solidFill>
                          <a:latin typeface="+mn-lt"/>
                          <a:ea typeface="+mn-ea"/>
                          <a:cs typeface="+mn-cs"/>
                        </a:rPr>
                        <a:t>Talking Animals</a:t>
                      </a:r>
                      <a:r>
                        <a:rPr lang="en-GB" sz="800" kern="1200" dirty="0" smtClean="0">
                          <a:solidFill>
                            <a:schemeClr val="dk1"/>
                          </a:solidFill>
                          <a:latin typeface="+mn-lt"/>
                          <a:ea typeface="+mn-ea"/>
                          <a:cs typeface="+mn-cs"/>
                        </a:rPr>
                        <a:t> each. They practise reading carefully what it says and try to learn the lines by heart. They then choose a child to be the logger, who acts out cutting at the tree and then falling asleep. Each of the children then take turns to come and issue their messages to the sleeping man. Children then work with a partner. They choose one of the </a:t>
                      </a:r>
                      <a:r>
                        <a:rPr lang="en-GB" sz="800" b="1" kern="1200" dirty="0" smtClean="0">
                          <a:solidFill>
                            <a:schemeClr val="dk1"/>
                          </a:solidFill>
                          <a:latin typeface="+mn-lt"/>
                          <a:ea typeface="+mn-ea"/>
                          <a:cs typeface="+mn-cs"/>
                        </a:rPr>
                        <a:t>Kapok Animals</a:t>
                      </a:r>
                      <a:r>
                        <a:rPr lang="en-GB" sz="800" kern="1200" dirty="0" smtClean="0">
                          <a:solidFill>
                            <a:schemeClr val="dk1"/>
                          </a:solidFill>
                          <a:latin typeface="+mn-lt"/>
                          <a:ea typeface="+mn-ea"/>
                          <a:cs typeface="+mn-cs"/>
                        </a:rPr>
                        <a:t> and first talk then write what it might say to the logger. </a:t>
                      </a:r>
                      <a:endParaRPr lang="en-GB" sz="800" u="none" dirty="0"/>
                    </a:p>
                    <a:p>
                      <a:r>
                        <a:rPr lang="en-GB" sz="1200" u="sng" baseline="0" dirty="0"/>
                        <a:t>Vocabulary</a:t>
                      </a:r>
                      <a:r>
                        <a:rPr lang="en-GB" sz="800" u="none" baseline="0" dirty="0" smtClean="0"/>
                        <a:t>:  wondered   struck  lulled  slithered  miracles  ancestors  generations   pollinate  depend  scampered  canopy  withered   smouldering  ruins  remains  </a:t>
                      </a:r>
                      <a:endParaRPr lang="en-GB" sz="800" u="none" baseline="0" dirty="0"/>
                    </a:p>
                  </a:txBody>
                  <a:tcPr/>
                </a:tc>
                <a:tc>
                  <a:txBody>
                    <a:bodyPr/>
                    <a:lstStyle/>
                    <a:p>
                      <a:r>
                        <a:rPr lang="en-GB" sz="1200" u="sng" dirty="0"/>
                        <a:t>Lesson 2</a:t>
                      </a:r>
                      <a:r>
                        <a:rPr lang="en-GB" sz="1200" dirty="0"/>
                        <a:t>:</a:t>
                      </a:r>
                    </a:p>
                    <a:p>
                      <a:r>
                        <a:rPr lang="en-GB" sz="1200" u="sng" baseline="0" dirty="0" smtClean="0"/>
                        <a:t>Intro: </a:t>
                      </a:r>
                      <a:r>
                        <a:rPr lang="en-GB" sz="800" u="none" baseline="0" dirty="0" smtClean="0"/>
                        <a:t>Read from </a:t>
                      </a:r>
                      <a:r>
                        <a:rPr lang="en-GB" sz="800" u="none" kern="1200" dirty="0" smtClean="0">
                          <a:solidFill>
                            <a:schemeClr val="dk1"/>
                          </a:solidFill>
                          <a:latin typeface="+mn-lt"/>
                          <a:ea typeface="+mn-ea"/>
                          <a:cs typeface="+mn-cs"/>
                        </a:rPr>
                        <a:t>the jaguar page (or the beginning of the book) and reading to the page where the man stops and thinks. </a:t>
                      </a:r>
                      <a:r>
                        <a:rPr lang="en-GB" sz="800" kern="1200" dirty="0" smtClean="0">
                          <a:solidFill>
                            <a:schemeClr val="dk1"/>
                          </a:solidFill>
                          <a:latin typeface="+mn-lt"/>
                          <a:ea typeface="+mn-ea"/>
                          <a:cs typeface="+mn-cs"/>
                        </a:rPr>
                        <a:t>Display and read the </a:t>
                      </a:r>
                      <a:r>
                        <a:rPr lang="en-GB" sz="800" b="1" kern="1200" dirty="0" smtClean="0">
                          <a:solidFill>
                            <a:schemeClr val="dk1"/>
                          </a:solidFill>
                          <a:latin typeface="+mn-lt"/>
                          <a:ea typeface="+mn-ea"/>
                          <a:cs typeface="+mn-cs"/>
                        </a:rPr>
                        <a:t>Extract</a:t>
                      </a:r>
                      <a:r>
                        <a:rPr lang="en-GB" sz="800" i="1" kern="1200" dirty="0" smtClean="0">
                          <a:solidFill>
                            <a:schemeClr val="dk1"/>
                          </a:solidFill>
                          <a:latin typeface="+mn-lt"/>
                          <a:ea typeface="+mn-ea"/>
                          <a:cs typeface="+mn-cs"/>
                        </a:rPr>
                        <a:t>(see resources) How does Lynne Cherry make this writing so descriptive? </a:t>
                      </a:r>
                      <a:endParaRPr lang="en-GB" sz="800" u="none" baseline="0" dirty="0" smtClean="0"/>
                    </a:p>
                    <a:p>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Work through the </a:t>
                      </a:r>
                      <a:r>
                        <a:rPr lang="en-GB" sz="800" b="1" kern="1200" dirty="0" smtClean="0">
                          <a:solidFill>
                            <a:schemeClr val="dk1"/>
                          </a:solidFill>
                          <a:latin typeface="+mn-lt"/>
                          <a:ea typeface="+mn-ea"/>
                          <a:cs typeface="+mn-cs"/>
                        </a:rPr>
                        <a:t>Extract</a:t>
                      </a:r>
                      <a:r>
                        <a:rPr lang="en-GB" sz="800" kern="1200" dirty="0" smtClean="0">
                          <a:solidFill>
                            <a:schemeClr val="dk1"/>
                          </a:solidFill>
                          <a:latin typeface="+mn-lt"/>
                          <a:ea typeface="+mn-ea"/>
                          <a:cs typeface="+mn-cs"/>
                        </a:rPr>
                        <a:t>, using children’s suggestions and highlighting in particular the use of adjectives, adverbs, adverbials and comparisons. [Draw upon </a:t>
                      </a:r>
                      <a:r>
                        <a:rPr lang="en-GB" sz="800" b="1" kern="1200" dirty="0" smtClean="0">
                          <a:solidFill>
                            <a:schemeClr val="dk1"/>
                          </a:solidFill>
                          <a:latin typeface="+mn-lt"/>
                          <a:ea typeface="+mn-ea"/>
                          <a:cs typeface="+mn-cs"/>
                        </a:rPr>
                        <a:t>Highlighted Extract – Adult Reference</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t>
                      </a:r>
                      <a:endParaRPr lang="en-GB" sz="800" u="none" baseline="0" dirty="0"/>
                    </a:p>
                    <a:p>
                      <a:r>
                        <a:rPr lang="en-GB" sz="1200" u="sng" baseline="0" dirty="0" err="1"/>
                        <a:t>Oracy</a:t>
                      </a:r>
                      <a:r>
                        <a:rPr lang="en-GB" sz="1200" u="sng" baseline="0" dirty="0" smtClean="0"/>
                        <a:t>: </a:t>
                      </a:r>
                      <a:r>
                        <a:rPr lang="en-GB" sz="800" u="none" baseline="0" dirty="0" smtClean="0"/>
                        <a:t>Make </a:t>
                      </a:r>
                      <a:r>
                        <a:rPr lang="en-GB" sz="800" u="none" kern="1200" dirty="0" smtClean="0">
                          <a:solidFill>
                            <a:schemeClr val="dk1"/>
                          </a:solidFill>
                          <a:latin typeface="+mn-lt"/>
                          <a:ea typeface="+mn-ea"/>
                          <a:cs typeface="+mn-cs"/>
                        </a:rPr>
                        <a:t>suggestions for improvement . Make predictions of what the man</a:t>
                      </a:r>
                      <a:r>
                        <a:rPr lang="en-GB" sz="800" u="none" kern="1200" baseline="0" dirty="0" smtClean="0">
                          <a:solidFill>
                            <a:schemeClr val="dk1"/>
                          </a:solidFill>
                          <a:latin typeface="+mn-lt"/>
                          <a:ea typeface="+mn-ea"/>
                          <a:cs typeface="+mn-cs"/>
                        </a:rPr>
                        <a:t> will do next.</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work with a partner to read and then improve sentences about the rainforest from </a:t>
                      </a:r>
                      <a:r>
                        <a:rPr lang="en-GB" sz="800" b="1" kern="1200" dirty="0" smtClean="0">
                          <a:solidFill>
                            <a:schemeClr val="dk1"/>
                          </a:solidFill>
                          <a:latin typeface="+mn-lt"/>
                          <a:ea typeface="+mn-ea"/>
                          <a:cs typeface="+mn-cs"/>
                        </a:rPr>
                        <a:t>Sentences to Improve.</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Highlight examples where children have improved sentences using adjectives, adverbs, adverbials or comparisons and share these with the rest of the class. Model</a:t>
                      </a:r>
                      <a:r>
                        <a:rPr lang="en-GB" sz="800" kern="1200" baseline="0" dirty="0" smtClean="0">
                          <a:solidFill>
                            <a:schemeClr val="dk1"/>
                          </a:solidFill>
                          <a:latin typeface="+mn-lt"/>
                          <a:ea typeface="+mn-ea"/>
                          <a:cs typeface="+mn-cs"/>
                        </a:rPr>
                        <a:t> write how to use</a:t>
                      </a:r>
                      <a:r>
                        <a:rPr lang="en-GB" sz="800" kern="1200" dirty="0" smtClean="0">
                          <a:solidFill>
                            <a:schemeClr val="dk1"/>
                          </a:solidFill>
                          <a:latin typeface="+mn-lt"/>
                          <a:ea typeface="+mn-ea"/>
                          <a:cs typeface="+mn-cs"/>
                        </a:rPr>
                        <a:t> sentences to create a dialogue where two creatures from the rainforest describe their homes. Children write their own.</a:t>
                      </a:r>
                      <a:endParaRPr lang="en-US" sz="800" kern="1200" dirty="0" smtClean="0">
                        <a:solidFill>
                          <a:schemeClr val="dk1"/>
                        </a:solidFill>
                        <a:latin typeface="+mn-lt"/>
                        <a:ea typeface="+mn-ea"/>
                        <a:cs typeface="+mn-cs"/>
                      </a:endParaRPr>
                    </a:p>
                    <a:p>
                      <a:r>
                        <a:rPr lang="en-GB" sz="1200" u="sng" baseline="0" dirty="0" smtClean="0"/>
                        <a:t>Vocabulary: </a:t>
                      </a:r>
                      <a:r>
                        <a:rPr lang="en-GB" sz="800" u="none" baseline="0" dirty="0" smtClean="0"/>
                        <a:t>dappled  understory  padded  produce  destroy several  surely  plodding  feast  murmured  upon  </a:t>
                      </a:r>
                      <a:endParaRPr lang="en-GB" sz="800" u="none" dirty="0"/>
                    </a:p>
                  </a:txBody>
                  <a:tcPr/>
                </a:tc>
                <a:tc>
                  <a:txBody>
                    <a:bodyPr/>
                    <a:lstStyle/>
                    <a:p>
                      <a:r>
                        <a:rPr lang="en-GB" sz="1200" u="sng" dirty="0"/>
                        <a:t>Lesson 3</a:t>
                      </a:r>
                      <a:r>
                        <a:rPr lang="en-GB" sz="120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a:t>
                      </a:r>
                      <a:r>
                        <a:rPr lang="en-GB" sz="1200" u="sng" baseline="0" dirty="0" smtClean="0"/>
                        <a:t>: </a:t>
                      </a:r>
                      <a:r>
                        <a:rPr lang="en-GB" sz="800" u="none" kern="1200" baseline="0" dirty="0" smtClean="0">
                          <a:solidFill>
                            <a:schemeClr val="dk1"/>
                          </a:solidFill>
                          <a:latin typeface="+mn-lt"/>
                          <a:ea typeface="+mn-ea"/>
                          <a:cs typeface="+mn-cs"/>
                        </a:rPr>
                        <a:t>Read rest</a:t>
                      </a:r>
                      <a:r>
                        <a:rPr lang="en-GB" sz="800" u="none" kern="1200" dirty="0" smtClean="0">
                          <a:solidFill>
                            <a:schemeClr val="dk1"/>
                          </a:solidFill>
                          <a:latin typeface="+mn-lt"/>
                          <a:ea typeface="+mn-ea"/>
                          <a:cs typeface="+mn-cs"/>
                        </a:rPr>
                        <a:t> of the</a:t>
                      </a:r>
                      <a:r>
                        <a:rPr lang="en-GB" sz="800" u="none" kern="1200" baseline="0" dirty="0" smtClean="0">
                          <a:solidFill>
                            <a:schemeClr val="dk1"/>
                          </a:solidFill>
                          <a:latin typeface="+mn-lt"/>
                          <a:ea typeface="+mn-ea"/>
                          <a:cs typeface="+mn-cs"/>
                        </a:rPr>
                        <a:t> book. </a:t>
                      </a:r>
                      <a:r>
                        <a:rPr lang="en-GB" sz="800" kern="1200" dirty="0" smtClean="0">
                          <a:solidFill>
                            <a:schemeClr val="dk1"/>
                          </a:solidFill>
                          <a:latin typeface="+mn-lt"/>
                          <a:ea typeface="+mn-ea"/>
                          <a:cs typeface="+mn-cs"/>
                        </a:rPr>
                        <a:t>Set up a ‘conscience alley’ with rainforest animals/child on one side, and loggers/the man’s family on the other. </a:t>
                      </a:r>
                      <a:r>
                        <a:rPr lang="en-GB" sz="800" i="1" kern="1200" dirty="0" smtClean="0">
                          <a:solidFill>
                            <a:schemeClr val="dk1"/>
                          </a:solidFill>
                          <a:latin typeface="+mn-lt"/>
                          <a:ea typeface="+mn-ea"/>
                          <a:cs typeface="+mn-cs"/>
                        </a:rPr>
                        <a:t>What arguments could the loggers/family put forward to persuade him to cut down the tree?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pronouns</a:t>
                      </a:r>
                    </a:p>
                    <a:p>
                      <a:r>
                        <a:rPr lang="en-GB" sz="1200" u="sng" baseline="0" dirty="0" err="1" smtClean="0"/>
                        <a:t>Oracy</a:t>
                      </a:r>
                      <a:r>
                        <a:rPr lang="en-GB" sz="1200" u="sng" baseline="0" dirty="0" smtClean="0"/>
                        <a:t>: </a:t>
                      </a:r>
                      <a:r>
                        <a:rPr lang="en-GB" sz="800" u="none" baseline="0" dirty="0" smtClean="0"/>
                        <a:t>Conscience Alley. Rehearse and present  persuasive arguments</a:t>
                      </a:r>
                      <a:endParaRPr lang="en-GB" sz="800" u="none" baseline="0" dirty="0"/>
                    </a:p>
                    <a:p>
                      <a:pPr lvl="0"/>
                      <a:r>
                        <a:rPr lang="en-GB" sz="1200" u="sng" dirty="0"/>
                        <a:t>Mighty Write</a:t>
                      </a:r>
                      <a:r>
                        <a:rPr lang="en-GB" sz="1200" u="sng" dirty="0" smtClean="0"/>
                        <a:t>: </a:t>
                      </a:r>
                      <a:r>
                        <a:rPr lang="en-GB" sz="800" u="none" dirty="0" smtClean="0"/>
                        <a:t>Model write then </a:t>
                      </a:r>
                      <a:r>
                        <a:rPr lang="en-GB" sz="800" u="none" kern="1200" dirty="0" smtClean="0">
                          <a:solidFill>
                            <a:schemeClr val="dk1"/>
                          </a:solidFill>
                          <a:latin typeface="+mn-lt"/>
                          <a:ea typeface="+mn-ea"/>
                          <a:cs typeface="+mn-cs"/>
                        </a:rPr>
                        <a:t>Children write a letter from the man to the logging company, explaining why he could not bring himself to cut down the </a:t>
                      </a:r>
                      <a:r>
                        <a:rPr lang="en-GB" sz="800" kern="1200" dirty="0" smtClean="0">
                          <a:solidFill>
                            <a:schemeClr val="dk1"/>
                          </a:solidFill>
                          <a:latin typeface="+mn-lt"/>
                          <a:ea typeface="+mn-ea"/>
                          <a:cs typeface="+mn-cs"/>
                        </a:rPr>
                        <a:t>great Kapok tree. Encourage children to include some of their descriptive writing from Day 2</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as they write in first person (using the correct pronoun), telling of their experiences in the rainforest. </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wondrous  rare  streaming  </a:t>
                      </a:r>
                      <a:r>
                        <a:rPr lang="en-GB" sz="800" u="none" baseline="0" dirty="0" err="1" smtClean="0"/>
                        <a:t>admist</a:t>
                      </a:r>
                      <a:r>
                        <a:rPr lang="en-GB" sz="800" u="none" baseline="0" dirty="0" smtClean="0"/>
                        <a:t>  suspended  fragrant  hesitated</a:t>
                      </a:r>
                      <a:endParaRPr lang="en-GB" sz="800" u="none" baseline="0" dirty="0"/>
                    </a:p>
                  </a:txBody>
                  <a:tcPr/>
                </a:tc>
                <a:extLst>
                  <a:ext uri="{0D108BD9-81ED-4DB2-BD59-A6C34878D82A}">
                    <a16:rowId xmlns="" xmlns:a16="http://schemas.microsoft.com/office/drawing/2014/main" val="10001"/>
                  </a:ext>
                </a:extLst>
              </a:tr>
              <a:tr h="33143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a:t>
                      </a:r>
                      <a:r>
                        <a:rPr lang="en-GB" sz="1200" u="sng" baseline="0" dirty="0" smtClean="0"/>
                        <a:t>: </a:t>
                      </a:r>
                      <a:r>
                        <a:rPr lang="en-GB" sz="800" kern="1200" dirty="0" smtClean="0">
                          <a:solidFill>
                            <a:schemeClr val="dk1"/>
                          </a:solidFill>
                          <a:latin typeface="+mn-lt"/>
                          <a:ea typeface="+mn-ea"/>
                          <a:cs typeface="+mn-cs"/>
                        </a:rPr>
                        <a:t>Look at and discuss (see planning) the first end paper in </a:t>
                      </a:r>
                      <a:r>
                        <a:rPr lang="en-GB" sz="800" b="1" kern="1200" dirty="0" smtClean="0">
                          <a:solidFill>
                            <a:schemeClr val="dk1"/>
                          </a:solidFill>
                          <a:latin typeface="+mn-lt"/>
                          <a:ea typeface="+mn-ea"/>
                          <a:cs typeface="+mn-cs"/>
                        </a:rPr>
                        <a:t>The Great Kapok Tree by Lynne Cherry</a:t>
                      </a:r>
                      <a:r>
                        <a:rPr lang="en-GB" sz="800" kern="1200" dirty="0" smtClean="0">
                          <a:solidFill>
                            <a:schemeClr val="dk1"/>
                          </a:solidFill>
                          <a:latin typeface="+mn-lt"/>
                          <a:ea typeface="+mn-ea"/>
                          <a:cs typeface="+mn-cs"/>
                        </a:rPr>
                        <a:t>: the map, animal border and rainforest layers picture. Make a list of</a:t>
                      </a:r>
                      <a:r>
                        <a:rPr lang="en-GB" sz="800" kern="1200" baseline="0" dirty="0" smtClean="0">
                          <a:solidFill>
                            <a:schemeClr val="dk1"/>
                          </a:solidFill>
                          <a:latin typeface="+mn-lt"/>
                          <a:ea typeface="+mn-ea"/>
                          <a:cs typeface="+mn-cs"/>
                        </a:rPr>
                        <a:t> what would be included in a </a:t>
                      </a:r>
                      <a:r>
                        <a:rPr lang="en-GB" sz="800" kern="1200" baseline="0" dirty="0" err="1" smtClean="0">
                          <a:solidFill>
                            <a:schemeClr val="dk1"/>
                          </a:solidFill>
                          <a:latin typeface="+mn-lt"/>
                          <a:ea typeface="+mn-ea"/>
                          <a:cs typeface="+mn-cs"/>
                        </a:rPr>
                        <a:t>report.</a:t>
                      </a:r>
                      <a:r>
                        <a:rPr lang="en-GB" sz="800" kern="1200" dirty="0" err="1" smtClean="0">
                          <a:solidFill>
                            <a:schemeClr val="dk1"/>
                          </a:solidFill>
                          <a:latin typeface="+mn-lt"/>
                          <a:ea typeface="+mn-ea"/>
                          <a:cs typeface="+mn-cs"/>
                        </a:rPr>
                        <a:t>Distribute</a:t>
                      </a:r>
                      <a:r>
                        <a:rPr lang="en-GB" sz="800" kern="1200" dirty="0" smtClean="0">
                          <a:solidFill>
                            <a:schemeClr val="dk1"/>
                          </a:solidFill>
                          <a:latin typeface="+mn-lt"/>
                          <a:ea typeface="+mn-ea"/>
                          <a:cs typeface="+mn-cs"/>
                        </a:rPr>
                        <a:t> cut out </a:t>
                      </a:r>
                      <a:r>
                        <a:rPr lang="en-GB" sz="800" b="1" kern="1200" dirty="0" smtClean="0">
                          <a:solidFill>
                            <a:schemeClr val="dk1"/>
                          </a:solidFill>
                          <a:latin typeface="+mn-lt"/>
                          <a:ea typeface="+mn-ea"/>
                          <a:cs typeface="+mn-cs"/>
                        </a:rPr>
                        <a:t>Sentences – Rainforests </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to individuals or pairs of children. Work together to re-assemble the report, grouping children’s sentences into sections.  (You could stick the sentences onto the board, or work on the floor and group them in sorting rings). Try reading your grouped sentences</a:t>
                      </a:r>
                      <a:r>
                        <a:rPr lang="en-GB" sz="800" i="1" kern="1200" dirty="0" smtClean="0">
                          <a:solidFill>
                            <a:schemeClr val="dk1"/>
                          </a:solidFill>
                          <a:latin typeface="+mn-lt"/>
                          <a:ea typeface="+mn-ea"/>
                          <a:cs typeface="+mn-cs"/>
                        </a:rPr>
                        <a:t>. Have we got similar sentences together? Could our report start to flow?</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Use </a:t>
                      </a:r>
                      <a:r>
                        <a:rPr lang="en-GB" sz="800" b="1" kern="1200" dirty="0" smtClean="0">
                          <a:solidFill>
                            <a:schemeClr val="dk1"/>
                          </a:solidFill>
                          <a:latin typeface="+mn-lt"/>
                          <a:ea typeface="+mn-ea"/>
                          <a:cs typeface="+mn-cs"/>
                        </a:rPr>
                        <a:t>Paragraph Presentation, </a:t>
                      </a:r>
                      <a:r>
                        <a:rPr lang="en-GB" sz="800" kern="1200" dirty="0" smtClean="0">
                          <a:solidFill>
                            <a:schemeClr val="dk1"/>
                          </a:solidFill>
                          <a:latin typeface="+mn-lt"/>
                          <a:ea typeface="+mn-ea"/>
                          <a:cs typeface="+mn-cs"/>
                        </a:rPr>
                        <a:t>slides 1-5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teach about organising paragraphs . </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Articulate and justify answers, arguments and opinions.</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work in small groups with </a:t>
                      </a:r>
                      <a:r>
                        <a:rPr lang="en-GB" sz="800" b="1" kern="1200" dirty="0" smtClean="0">
                          <a:solidFill>
                            <a:schemeClr val="dk1"/>
                          </a:solidFill>
                          <a:latin typeface="+mn-lt"/>
                          <a:ea typeface="+mn-ea"/>
                          <a:cs typeface="+mn-cs"/>
                        </a:rPr>
                        <a:t>Kapok Tree - Sentences.</a:t>
                      </a:r>
                      <a:r>
                        <a:rPr lang="en-GB" sz="800" kern="1200" dirty="0" smtClean="0">
                          <a:solidFill>
                            <a:schemeClr val="dk1"/>
                          </a:solidFill>
                          <a:latin typeface="+mn-lt"/>
                          <a:ea typeface="+mn-ea"/>
                          <a:cs typeface="+mn-cs"/>
                        </a:rPr>
                        <a:t> They cut up and then read the sentences. They try to organise them into paragraph sets. They can use </a:t>
                      </a:r>
                      <a:r>
                        <a:rPr lang="en-GB" sz="800" b="1" kern="1200" dirty="0" smtClean="0">
                          <a:solidFill>
                            <a:schemeClr val="dk1"/>
                          </a:solidFill>
                          <a:latin typeface="+mn-lt"/>
                          <a:ea typeface="+mn-ea"/>
                          <a:cs typeface="+mn-cs"/>
                        </a:rPr>
                        <a:t>Sub-Headings</a:t>
                      </a:r>
                      <a:r>
                        <a:rPr lang="en-GB" sz="800" kern="1200" dirty="0" smtClean="0">
                          <a:solidFill>
                            <a:schemeClr val="dk1"/>
                          </a:solidFill>
                          <a:latin typeface="+mn-lt"/>
                          <a:ea typeface="+mn-ea"/>
                          <a:cs typeface="+mn-cs"/>
                        </a:rPr>
                        <a:t> or think of their own sections.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Children then compare their decisions with another group, discussing and trying to justify any differences. Both groups can then compare their decisions with a copy of the </a:t>
                      </a:r>
                      <a:r>
                        <a:rPr lang="en-GB" sz="800" b="1" kern="1200" dirty="0" smtClean="0">
                          <a:solidFill>
                            <a:schemeClr val="dk1"/>
                          </a:solidFill>
                          <a:latin typeface="+mn-lt"/>
                          <a:ea typeface="+mn-ea"/>
                          <a:cs typeface="+mn-cs"/>
                        </a:rPr>
                        <a:t>Full Report.</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tropical  average  exceed  adapted particular  predator  species  valuable   graze  rapid  expanding  source</a:t>
                      </a:r>
                      <a:endParaRPr lang="en-GB" sz="800" u="none" dirty="0"/>
                    </a:p>
                  </a:txBody>
                  <a:tcPr/>
                </a:tc>
                <a:tc>
                  <a:txBody>
                    <a:bodyPr/>
                    <a:lstStyle/>
                    <a:p>
                      <a:r>
                        <a:rPr lang="en-GB" sz="1200" u="sng" dirty="0"/>
                        <a:t>Lesson 5</a:t>
                      </a:r>
                      <a:r>
                        <a:rPr lang="en-GB" sz="1200" dirty="0"/>
                        <a:t>:</a:t>
                      </a:r>
                    </a:p>
                    <a:p>
                      <a:r>
                        <a:rPr lang="en-GB" sz="1200" u="sng" baseline="0" dirty="0"/>
                        <a:t>Intro</a:t>
                      </a:r>
                      <a:r>
                        <a:rPr lang="en-GB" sz="800" u="none" baseline="0" dirty="0" smtClean="0"/>
                        <a:t>: Read and discuss </a:t>
                      </a:r>
                      <a:r>
                        <a:rPr lang="en-GB" sz="800" kern="1200" dirty="0" smtClean="0">
                          <a:solidFill>
                            <a:schemeClr val="dk1"/>
                          </a:solidFill>
                          <a:latin typeface="+mn-lt"/>
                          <a:ea typeface="+mn-ea"/>
                          <a:cs typeface="+mn-cs"/>
                        </a:rPr>
                        <a:t> </a:t>
                      </a:r>
                      <a:r>
                        <a:rPr lang="en-GB" sz="800" b="1" kern="1200" dirty="0" smtClean="0">
                          <a:solidFill>
                            <a:schemeClr val="dk1"/>
                          </a:solidFill>
                          <a:latin typeface="+mn-lt"/>
                          <a:ea typeface="+mn-ea"/>
                          <a:cs typeface="+mn-cs"/>
                        </a:rPr>
                        <a:t>Kapok Tree Extract 1 (see</a:t>
                      </a:r>
                      <a:r>
                        <a:rPr lang="en-GB" sz="800" b="1" kern="1200" baseline="0" dirty="0" smtClean="0">
                          <a:solidFill>
                            <a:schemeClr val="dk1"/>
                          </a:solidFill>
                          <a:latin typeface="+mn-lt"/>
                          <a:ea typeface="+mn-ea"/>
                          <a:cs typeface="+mn-cs"/>
                        </a:rPr>
                        <a:t> planning) T</a:t>
                      </a:r>
                      <a:r>
                        <a:rPr lang="en-GB" sz="800" kern="1200" dirty="0" smtClean="0">
                          <a:solidFill>
                            <a:schemeClr val="dk1"/>
                          </a:solidFill>
                          <a:latin typeface="+mn-lt"/>
                          <a:ea typeface="+mn-ea"/>
                          <a:cs typeface="+mn-cs"/>
                        </a:rPr>
                        <a:t>alk together about where you think a new paragraph could come.:</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 different than with a non-fiction report: in fiction a new paragraph starts where we think it will help the reader; when the focus changes.</a:t>
                      </a:r>
                      <a:r>
                        <a:rPr lang="en-GB" sz="800" i="1" kern="1200" dirty="0" smtClean="0">
                          <a:solidFill>
                            <a:schemeClr val="dk1"/>
                          </a:solidFill>
                          <a:latin typeface="+mn-lt"/>
                          <a:ea typeface="+mn-ea"/>
                          <a:cs typeface="+mn-cs"/>
                        </a:rPr>
                        <a:t> If there’s a new thought, new action or a new scene, then we put a new paragraph.  Mark where a new paragraph should begin</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Grammar</a:t>
                      </a:r>
                      <a:r>
                        <a:rPr lang="en-GB" sz="1200" u="none" baseline="0" dirty="0" smtClean="0"/>
                        <a:t>: </a:t>
                      </a:r>
                      <a:r>
                        <a:rPr lang="en-GB" sz="800" kern="1200" dirty="0" smtClean="0">
                          <a:solidFill>
                            <a:schemeClr val="dk1"/>
                          </a:solidFill>
                          <a:latin typeface="+mn-lt"/>
                          <a:ea typeface="+mn-ea"/>
                          <a:cs typeface="+mn-cs"/>
                        </a:rPr>
                        <a:t>Teach children the </a:t>
                      </a:r>
                      <a:r>
                        <a:rPr lang="en-GB" sz="800" b="1" kern="1200" dirty="0" smtClean="0">
                          <a:solidFill>
                            <a:schemeClr val="dk1"/>
                          </a:solidFill>
                          <a:latin typeface="+mn-lt"/>
                          <a:ea typeface="+mn-ea"/>
                          <a:cs typeface="+mn-cs"/>
                        </a:rPr>
                        <a:t>Proof-Reading Mark</a:t>
                      </a:r>
                      <a:r>
                        <a:rPr lang="en-GB" sz="800" kern="1200" dirty="0" smtClean="0">
                          <a:solidFill>
                            <a:schemeClr val="dk1"/>
                          </a:solidFill>
                          <a:latin typeface="+mn-lt"/>
                          <a:ea typeface="+mn-ea"/>
                          <a:cs typeface="+mn-cs"/>
                        </a:rPr>
                        <a:t> for a new paragraph (</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Use </a:t>
                      </a:r>
                      <a:r>
                        <a:rPr lang="en-GB" sz="800" b="1" kern="1200" dirty="0" smtClean="0">
                          <a:solidFill>
                            <a:schemeClr val="dk1"/>
                          </a:solidFill>
                          <a:latin typeface="+mn-lt"/>
                          <a:ea typeface="+mn-ea"/>
                          <a:cs typeface="+mn-cs"/>
                        </a:rPr>
                        <a:t>Paragraph Presentation</a:t>
                      </a:r>
                      <a:r>
                        <a:rPr lang="en-GB" sz="800" kern="1200" dirty="0" smtClean="0">
                          <a:solidFill>
                            <a:schemeClr val="dk1"/>
                          </a:solidFill>
                          <a:latin typeface="+mn-lt"/>
                          <a:ea typeface="+mn-ea"/>
                          <a:cs typeface="+mn-cs"/>
                        </a:rPr>
                        <a:t>, slides 6-8,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recap about paragraphs in fiction. </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Make suggestions and justify their opinions</a:t>
                      </a:r>
                      <a:endParaRPr lang="en-GB" sz="800" u="none" baseline="0" dirty="0"/>
                    </a:p>
                    <a:p>
                      <a:pPr lvl="0"/>
                      <a:r>
                        <a:rPr lang="en-GB" sz="1200" u="sng" dirty="0"/>
                        <a:t>Mighty Write</a:t>
                      </a:r>
                      <a:r>
                        <a:rPr lang="en-GB" sz="1200" u="sng" dirty="0" smtClean="0"/>
                        <a:t>: </a:t>
                      </a:r>
                      <a:r>
                        <a:rPr lang="en-GB" sz="800" u="none" kern="1200" dirty="0" smtClean="0">
                          <a:solidFill>
                            <a:schemeClr val="dk1"/>
                          </a:solidFill>
                          <a:latin typeface="+mn-lt"/>
                          <a:ea typeface="+mn-ea"/>
                          <a:cs typeface="+mn-cs"/>
                        </a:rPr>
                        <a:t>Model write a jotted </a:t>
                      </a:r>
                      <a:r>
                        <a:rPr lang="en-GB" sz="800" kern="1200" dirty="0" smtClean="0">
                          <a:solidFill>
                            <a:schemeClr val="dk1"/>
                          </a:solidFill>
                          <a:latin typeface="+mn-lt"/>
                          <a:ea typeface="+mn-ea"/>
                          <a:cs typeface="+mn-cs"/>
                        </a:rPr>
                        <a:t>note about the theme of each paragraph, e.g. introduction, man chopping, falling asleep and so on. Compare your decisions about paragraphs with the book itself or with </a:t>
                      </a:r>
                      <a:r>
                        <a:rPr lang="en-GB" sz="800" b="1" kern="1200" dirty="0" smtClean="0">
                          <a:solidFill>
                            <a:schemeClr val="dk1"/>
                          </a:solidFill>
                          <a:latin typeface="+mn-lt"/>
                          <a:ea typeface="+mn-ea"/>
                          <a:cs typeface="+mn-cs"/>
                        </a:rPr>
                        <a:t>Kapok Tree Extract 1 - with paragraphs</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Children read </a:t>
                      </a:r>
                      <a:r>
                        <a:rPr lang="en-GB" sz="800" b="1" kern="1200" dirty="0" smtClean="0">
                          <a:solidFill>
                            <a:schemeClr val="dk1"/>
                          </a:solidFill>
                          <a:latin typeface="+mn-lt"/>
                          <a:ea typeface="+mn-ea"/>
                          <a:cs typeface="+mn-cs"/>
                        </a:rPr>
                        <a:t>Kapok Tree Extract 2</a:t>
                      </a:r>
                      <a:r>
                        <a:rPr lang="en-GB" sz="800" kern="1200" dirty="0" smtClean="0">
                          <a:solidFill>
                            <a:schemeClr val="dk1"/>
                          </a:solidFill>
                          <a:latin typeface="+mn-lt"/>
                          <a:ea typeface="+mn-ea"/>
                          <a:cs typeface="+mn-cs"/>
                        </a:rPr>
                        <a:t> with their partner</a:t>
                      </a:r>
                      <a:r>
                        <a:rPr lang="en-GB" sz="800" kern="1200" baseline="0" dirty="0" smtClean="0">
                          <a:solidFill>
                            <a:schemeClr val="dk1"/>
                          </a:solidFill>
                          <a:latin typeface="+mn-lt"/>
                          <a:ea typeface="+mn-ea"/>
                          <a:cs typeface="+mn-cs"/>
                        </a:rPr>
                        <a:t> and </a:t>
                      </a:r>
                      <a:r>
                        <a:rPr lang="en-GB" sz="800" kern="1200" dirty="0" smtClean="0">
                          <a:solidFill>
                            <a:schemeClr val="dk1"/>
                          </a:solidFill>
                          <a:latin typeface="+mn-lt"/>
                          <a:ea typeface="+mn-ea"/>
                          <a:cs typeface="+mn-cs"/>
                        </a:rPr>
                        <a:t>divide it into paragraphs. </a:t>
                      </a:r>
                      <a:r>
                        <a:rPr lang="en-US" sz="800" kern="1200" baseline="0" dirty="0" smtClean="0">
                          <a:solidFill>
                            <a:schemeClr val="dk1"/>
                          </a:solidFill>
                          <a:latin typeface="+mn-lt"/>
                          <a:ea typeface="+mn-ea"/>
                          <a:cs typeface="+mn-cs"/>
                        </a:rPr>
                        <a:t> </a:t>
                      </a:r>
                      <a:r>
                        <a:rPr lang="en-US" sz="800" kern="1200" baseline="0" dirty="0" err="1" smtClean="0">
                          <a:solidFill>
                            <a:schemeClr val="dk1"/>
                          </a:solidFill>
                          <a:latin typeface="+mn-lt"/>
                          <a:ea typeface="+mn-ea"/>
                          <a:cs typeface="+mn-cs"/>
                        </a:rPr>
                        <a:t>Chn</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write a brief jotted note about the theme of each of the paragraphs that they have created. and compare  with others the paragraph decisions that they have made.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none" baseline="0" dirty="0" smtClean="0"/>
                        <a:t>: Revise all</a:t>
                      </a:r>
                      <a:endParaRPr lang="en-GB" sz="800" u="none" dirty="0"/>
                    </a:p>
                  </a:txBody>
                  <a:tcPr/>
                </a:tc>
                <a:tc>
                  <a:txBody>
                    <a:bodyPr/>
                    <a:lstStyle/>
                    <a:p>
                      <a:r>
                        <a:rPr lang="en-GB" sz="1200" u="sng" dirty="0"/>
                        <a:t>Lesson 6</a:t>
                      </a:r>
                      <a:r>
                        <a:rPr lang="en-GB" sz="1200" dirty="0"/>
                        <a:t>: </a:t>
                      </a:r>
                      <a:endParaRPr lang="en-GB" sz="1200" dirty="0" smtClean="0"/>
                    </a:p>
                    <a:p>
                      <a:r>
                        <a:rPr lang="en-GB" sz="1200" u="sng" baseline="0" dirty="0" smtClean="0"/>
                        <a:t>Intro: </a:t>
                      </a:r>
                      <a:r>
                        <a:rPr lang="en-GB" sz="1200"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Word List</a:t>
                      </a:r>
                      <a:r>
                        <a:rPr lang="en-GB" sz="800" i="1" kern="1200" dirty="0" smtClean="0">
                          <a:solidFill>
                            <a:schemeClr val="dk1"/>
                          </a:solidFill>
                          <a:latin typeface="+mn-lt"/>
                          <a:ea typeface="+mn-ea"/>
                          <a:cs typeface="+mn-cs"/>
                        </a:rPr>
                        <a:t>(see resources 3).</a:t>
                      </a:r>
                      <a:r>
                        <a:rPr lang="en-GB" sz="800" kern="1200" dirty="0" smtClean="0">
                          <a:solidFill>
                            <a:schemeClr val="dk1"/>
                          </a:solidFill>
                          <a:latin typeface="+mn-lt"/>
                          <a:ea typeface="+mn-ea"/>
                          <a:cs typeface="+mn-cs"/>
                        </a:rPr>
                        <a:t> Read them together and discuss them</a:t>
                      </a:r>
                      <a:r>
                        <a:rPr lang="en-GB" sz="800" kern="1200" baseline="0" dirty="0" smtClean="0">
                          <a:solidFill>
                            <a:schemeClr val="dk1"/>
                          </a:solidFill>
                          <a:latin typeface="+mn-lt"/>
                          <a:ea typeface="+mn-ea"/>
                          <a:cs typeface="+mn-cs"/>
                        </a:rPr>
                        <a:t> (see planning) </a:t>
                      </a:r>
                      <a:r>
                        <a:rPr lang="en-GB" sz="800" kern="1200" dirty="0" smtClean="0">
                          <a:solidFill>
                            <a:schemeClr val="dk1"/>
                          </a:solidFill>
                          <a:latin typeface="+mn-lt"/>
                          <a:ea typeface="+mn-ea"/>
                          <a:cs typeface="+mn-cs"/>
                        </a:rPr>
                        <a:t> Read</a:t>
                      </a:r>
                      <a:r>
                        <a:rPr lang="en-GB" sz="800" kern="1200" baseline="0" dirty="0" smtClean="0">
                          <a:solidFill>
                            <a:schemeClr val="dk1"/>
                          </a:solidFill>
                          <a:latin typeface="+mn-lt"/>
                          <a:ea typeface="+mn-ea"/>
                          <a:cs typeface="+mn-cs"/>
                        </a:rPr>
                        <a:t> the first page of the book.</a:t>
                      </a:r>
                      <a:r>
                        <a:rPr lang="en-GB" sz="800" kern="1200" dirty="0" smtClean="0">
                          <a:solidFill>
                            <a:schemeClr val="dk1"/>
                          </a:solidFill>
                          <a:latin typeface="+mn-lt"/>
                          <a:ea typeface="+mn-ea"/>
                          <a:cs typeface="+mn-cs"/>
                        </a:rPr>
                        <a:t> Notice the verbs from the </a:t>
                      </a:r>
                      <a:r>
                        <a:rPr lang="en-GB" sz="800" b="1" kern="1200" dirty="0" smtClean="0">
                          <a:solidFill>
                            <a:schemeClr val="dk1"/>
                          </a:solidFill>
                          <a:latin typeface="+mn-lt"/>
                          <a:ea typeface="+mn-ea"/>
                          <a:cs typeface="+mn-cs"/>
                        </a:rPr>
                        <a:t>Word List</a:t>
                      </a:r>
                      <a:r>
                        <a:rPr lang="en-GB" sz="800" kern="1200" dirty="0" smtClean="0">
                          <a:solidFill>
                            <a:schemeClr val="dk1"/>
                          </a:solidFill>
                          <a:latin typeface="+mn-lt"/>
                          <a:ea typeface="+mn-ea"/>
                          <a:cs typeface="+mn-cs"/>
                        </a:rPr>
                        <a:t> and try substituting in some of the synonyms that children suggested. Emphasise that one of the ways that Lynne Cherry writes so effectively is by carefully choosing precise and powerful verbs. </a:t>
                      </a:r>
                      <a:r>
                        <a:rPr lang="en-GB" sz="800" i="1" kern="1200" dirty="0" smtClean="0">
                          <a:solidFill>
                            <a:schemeClr val="dk1"/>
                          </a:solidFill>
                          <a:latin typeface="+mn-lt"/>
                          <a:ea typeface="+mn-ea"/>
                          <a:cs typeface="+mn-cs"/>
                        </a:rPr>
                        <a:t>What mood does she create in this first paragraph?</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First Page Rewritten</a:t>
                      </a:r>
                      <a:r>
                        <a:rPr lang="en-GB" sz="800" i="1" kern="1200" dirty="0" smtClean="0">
                          <a:solidFill>
                            <a:schemeClr val="dk1"/>
                          </a:solidFill>
                          <a:latin typeface="+mn-lt"/>
                          <a:ea typeface="+mn-ea"/>
                          <a:cs typeface="+mn-cs"/>
                        </a:rPr>
                        <a:t>(see resources). How has the paragraph been changed? What tense has it been rewritten into? </a:t>
                      </a:r>
                      <a:r>
                        <a:rPr lang="en-GB" sz="800" kern="1200" dirty="0" smtClean="0">
                          <a:solidFill>
                            <a:schemeClr val="dk1"/>
                          </a:solidFill>
                          <a:latin typeface="+mn-lt"/>
                          <a:ea typeface="+mn-ea"/>
                          <a:cs typeface="+mn-cs"/>
                        </a:rPr>
                        <a:t>Underline the verbs and look at how they are transformed from present to past tense. Use </a:t>
                      </a:r>
                      <a:r>
                        <a:rPr lang="en-GB" sz="800" b="1" kern="1200" dirty="0" smtClean="0">
                          <a:solidFill>
                            <a:schemeClr val="dk1"/>
                          </a:solidFill>
                          <a:latin typeface="+mn-lt"/>
                          <a:ea typeface="+mn-ea"/>
                          <a:cs typeface="+mn-cs"/>
                        </a:rPr>
                        <a:t>Perfect Form Presentation, slides 1-6</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1800"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Use relevant strategies to build their vocabulary.</a:t>
                      </a:r>
                      <a:endParaRPr lang="en-US" sz="800" kern="1200" dirty="0" smtClean="0">
                        <a:solidFill>
                          <a:schemeClr val="dk1"/>
                        </a:solidFill>
                        <a:latin typeface="+mn-lt"/>
                        <a:ea typeface="+mn-ea"/>
                        <a:cs typeface="+mn-cs"/>
                      </a:endParaRPr>
                    </a:p>
                    <a:p>
                      <a:pPr lvl="0"/>
                      <a:r>
                        <a:rPr lang="en-GB" sz="1200" u="sng" dirty="0" smtClean="0"/>
                        <a:t>Mighty</a:t>
                      </a:r>
                      <a:r>
                        <a:rPr lang="en-GB" sz="1200" u="sng" baseline="0" dirty="0" smtClean="0"/>
                        <a:t> </a:t>
                      </a:r>
                      <a:r>
                        <a:rPr lang="en-GB" sz="1200" u="sng" dirty="0" smtClean="0"/>
                        <a:t>Write: </a:t>
                      </a:r>
                      <a:r>
                        <a:rPr lang="en-GB" sz="800" kern="1200" dirty="0" smtClean="0">
                          <a:solidFill>
                            <a:schemeClr val="dk1"/>
                          </a:solidFill>
                          <a:latin typeface="+mn-lt"/>
                          <a:ea typeface="+mn-ea"/>
                          <a:cs typeface="+mn-cs"/>
                        </a:rPr>
                        <a:t>Children work with their partner to read </a:t>
                      </a:r>
                      <a:r>
                        <a:rPr lang="en-GB" sz="800" b="1" kern="1200" dirty="0" smtClean="0">
                          <a:solidFill>
                            <a:schemeClr val="dk1"/>
                          </a:solidFill>
                          <a:latin typeface="+mn-lt"/>
                          <a:ea typeface="+mn-ea"/>
                          <a:cs typeface="+mn-cs"/>
                        </a:rPr>
                        <a:t>Second Page Rewritten</a:t>
                      </a:r>
                      <a:r>
                        <a:rPr lang="en-GB" sz="800" kern="1200" dirty="0" smtClean="0">
                          <a:solidFill>
                            <a:schemeClr val="dk1"/>
                          </a:solidFill>
                          <a:latin typeface="+mn-lt"/>
                          <a:ea typeface="+mn-ea"/>
                          <a:cs typeface="+mn-cs"/>
                        </a:rPr>
                        <a:t>. They identify and underline the verbs.</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They then think of synonyms for each of the verbs.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They write sentences in the past tense and present tense using the verbs and their synonyms. </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sng" baseline="0" dirty="0"/>
                        <a:t>: </a:t>
                      </a:r>
                      <a:r>
                        <a:rPr lang="en-GB" sz="1200" u="sng" baseline="0" dirty="0" smtClean="0"/>
                        <a:t> </a:t>
                      </a:r>
                      <a:r>
                        <a:rPr lang="en-GB" sz="800" u="none" baseline="0" dirty="0" smtClean="0"/>
                        <a:t>ambitious synonyms</a:t>
                      </a:r>
                      <a:endParaRPr lang="en-GB" sz="8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800" dirty="0"/>
                    </a:p>
                  </a:txBody>
                  <a:tcPr/>
                </a:tc>
                <a:extLst>
                  <a:ext uri="{0D108BD9-81ED-4DB2-BD59-A6C34878D82A}">
                    <a16:rowId xmlns="" xmlns:a16="http://schemas.microsoft.com/office/drawing/2014/main" val="10002"/>
                  </a:ext>
                </a:extLst>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064086"/>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779524">
                <a:tc gridSpan="3">
                  <a:txBody>
                    <a:bodyPr/>
                    <a:lstStyle/>
                    <a:p>
                      <a:r>
                        <a:rPr lang="en-GB" sz="2400" dirty="0"/>
                        <a:t>English Text: </a:t>
                      </a:r>
                      <a:r>
                        <a:rPr lang="en-GB" sz="2400" dirty="0" smtClean="0"/>
                        <a:t>The</a:t>
                      </a:r>
                      <a:r>
                        <a:rPr lang="en-GB" sz="2400" baseline="0" dirty="0" smtClean="0"/>
                        <a:t> Great Kapok Tree</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207676">
                <a:tc>
                  <a:txBody>
                    <a:bodyPr/>
                    <a:lstStyle/>
                    <a:p>
                      <a:r>
                        <a:rPr lang="en-GB" sz="1200" u="sng" dirty="0"/>
                        <a:t>Lesson</a:t>
                      </a:r>
                      <a:r>
                        <a:rPr lang="en-GB" sz="1200" u="sng" baseline="0" dirty="0"/>
                        <a:t> </a:t>
                      </a:r>
                      <a:r>
                        <a:rPr lang="en-GB" sz="1200" u="sng" baseline="0" dirty="0" smtClean="0"/>
                        <a:t>7:</a:t>
                      </a:r>
                      <a:endParaRPr lang="en-GB" sz="1200" u="sng" baseline="0" dirty="0"/>
                    </a:p>
                    <a:p>
                      <a:pPr lvl="0"/>
                      <a:r>
                        <a:rPr lang="en-GB" sz="1200" u="sng" baseline="0" dirty="0" smtClean="0"/>
                        <a:t>WOW</a:t>
                      </a:r>
                      <a:r>
                        <a:rPr lang="en-GB" sz="800" u="none" baseline="0" dirty="0" smtClean="0"/>
                        <a:t>: </a:t>
                      </a:r>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Perfect Form</a:t>
                      </a:r>
                      <a:r>
                        <a:rPr lang="en-GB" sz="800" i="1" kern="1200" dirty="0" smtClean="0">
                          <a:solidFill>
                            <a:schemeClr val="dk1"/>
                          </a:solidFill>
                          <a:latin typeface="+mn-lt"/>
                          <a:ea typeface="+mn-ea"/>
                          <a:cs typeface="+mn-cs"/>
                        </a:rPr>
                        <a:t>(see resources 3).</a:t>
                      </a:r>
                      <a:r>
                        <a:rPr lang="en-GB" sz="800" kern="1200" dirty="0" smtClean="0">
                          <a:solidFill>
                            <a:schemeClr val="dk1"/>
                          </a:solidFill>
                          <a:latin typeface="+mn-lt"/>
                          <a:ea typeface="+mn-ea"/>
                          <a:cs typeface="+mn-cs"/>
                        </a:rPr>
                        <a:t> Read together what the Boa Constrictor said to </a:t>
                      </a:r>
                      <a:r>
                        <a:rPr lang="en-GB" sz="800" kern="1200" dirty="0" err="1" smtClean="0">
                          <a:solidFill>
                            <a:schemeClr val="dk1"/>
                          </a:solidFill>
                          <a:latin typeface="+mn-lt"/>
                          <a:ea typeface="+mn-ea"/>
                          <a:cs typeface="+mn-cs"/>
                        </a:rPr>
                        <a:t>thlived</a:t>
                      </a:r>
                      <a:r>
                        <a:rPr lang="en-GB" sz="800" kern="1200" dirty="0" smtClean="0">
                          <a:solidFill>
                            <a:schemeClr val="dk1"/>
                          </a:solidFill>
                          <a:latin typeface="+mn-lt"/>
                          <a:ea typeface="+mn-ea"/>
                          <a:cs typeface="+mn-cs"/>
                        </a:rPr>
                        <a:t>, chop). </a:t>
                      </a:r>
                      <a:r>
                        <a:rPr lang="en-GB" sz="800" i="1" kern="1200" dirty="0" smtClean="0">
                          <a:solidFill>
                            <a:schemeClr val="dk1"/>
                          </a:solidFill>
                          <a:latin typeface="+mn-lt"/>
                          <a:ea typeface="+mn-ea"/>
                          <a:cs typeface="+mn-cs"/>
                        </a:rPr>
                        <a:t>‘Have lived’ is different to the other </a:t>
                      </a:r>
                      <a:r>
                        <a:rPr lang="en-GB" sz="800" i="1" kern="1200" dirty="0" err="1" smtClean="0">
                          <a:solidFill>
                            <a:schemeClr val="dk1"/>
                          </a:solidFill>
                          <a:latin typeface="+mn-lt"/>
                          <a:ea typeface="+mn-ea"/>
                          <a:cs typeface="+mn-cs"/>
                        </a:rPr>
                        <a:t>verbs.There</a:t>
                      </a:r>
                      <a:r>
                        <a:rPr lang="en-GB" sz="800" i="1" kern="1200" dirty="0" smtClean="0">
                          <a:solidFill>
                            <a:schemeClr val="dk1"/>
                          </a:solidFill>
                          <a:latin typeface="+mn-lt"/>
                          <a:ea typeface="+mn-ea"/>
                          <a:cs typeface="+mn-cs"/>
                        </a:rPr>
                        <a:t> are two verbs next to each </a:t>
                      </a:r>
                      <a:r>
                        <a:rPr lang="en-GB" sz="800" i="1" kern="1200" dirty="0" err="1" smtClean="0">
                          <a:solidFill>
                            <a:schemeClr val="dk1"/>
                          </a:solidFill>
                          <a:latin typeface="+mn-lt"/>
                          <a:ea typeface="+mn-ea"/>
                          <a:cs typeface="+mn-cs"/>
                        </a:rPr>
                        <a:t>other.One</a:t>
                      </a:r>
                      <a:r>
                        <a:rPr lang="en-GB" sz="800" i="1" kern="1200" dirty="0" smtClean="0">
                          <a:solidFill>
                            <a:schemeClr val="dk1"/>
                          </a:solidFill>
                          <a:latin typeface="+mn-lt"/>
                          <a:ea typeface="+mn-ea"/>
                          <a:cs typeface="+mn-cs"/>
                        </a:rPr>
                        <a:t> is the main verb and one is ‘helping’. This is the present perfect form.</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Ask children to work with a partner to read what the e man. Identify and underline the verbs (is, is, have monkeys say to the man and to look for the sentence that is written in the perfect form. (‘</a:t>
                      </a:r>
                      <a:r>
                        <a:rPr lang="en-GB" sz="800" kern="1200" dirty="0" err="1" smtClean="0">
                          <a:solidFill>
                            <a:schemeClr val="dk1"/>
                          </a:solidFill>
                          <a:latin typeface="+mn-lt"/>
                          <a:ea typeface="+mn-ea"/>
                          <a:cs typeface="+mn-cs"/>
                        </a:rPr>
                        <a:t>Senhor</a:t>
                      </a:r>
                      <a:r>
                        <a:rPr lang="en-GB" sz="800" kern="1200" dirty="0" smtClean="0">
                          <a:solidFill>
                            <a:schemeClr val="dk1"/>
                          </a:solidFill>
                          <a:latin typeface="+mn-lt"/>
                          <a:ea typeface="+mn-ea"/>
                          <a:cs typeface="+mn-cs"/>
                        </a:rPr>
                        <a:t>, we have seen the ways of man.’) Display </a:t>
                      </a:r>
                      <a:r>
                        <a:rPr lang="en-GB" sz="800" b="1" kern="1200" dirty="0" smtClean="0">
                          <a:solidFill>
                            <a:schemeClr val="dk1"/>
                          </a:solidFill>
                          <a:latin typeface="+mn-lt"/>
                          <a:ea typeface="+mn-ea"/>
                          <a:cs typeface="+mn-cs"/>
                        </a:rPr>
                        <a:t>What might the say?</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work through the example of the frogs together. </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Use </a:t>
                      </a:r>
                      <a:r>
                        <a:rPr lang="en-GB" sz="800" b="1" kern="1200" dirty="0" smtClean="0">
                          <a:solidFill>
                            <a:schemeClr val="dk1"/>
                          </a:solidFill>
                          <a:latin typeface="+mn-lt"/>
                          <a:ea typeface="+mn-ea"/>
                          <a:cs typeface="+mn-cs"/>
                        </a:rPr>
                        <a:t>Perfect Form Presentation</a:t>
                      </a:r>
                      <a:r>
                        <a:rPr lang="en-GB" sz="800" kern="1200" dirty="0" smtClean="0">
                          <a:solidFill>
                            <a:schemeClr val="dk1"/>
                          </a:solidFill>
                          <a:latin typeface="+mn-lt"/>
                          <a:ea typeface="+mn-ea"/>
                          <a:cs typeface="+mn-cs"/>
                        </a:rPr>
                        <a:t>, slide 7-10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teach about the present perfect form.</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Develop skills of </a:t>
                      </a:r>
                      <a:r>
                        <a:rPr lang="en-GB" sz="800" u="none" kern="1200" dirty="0" smtClean="0">
                          <a:solidFill>
                            <a:schemeClr val="dk1"/>
                          </a:solidFill>
                          <a:latin typeface="+mn-lt"/>
                          <a:ea typeface="+mn-ea"/>
                          <a:cs typeface="+mn-cs"/>
                        </a:rPr>
                        <a:t>speculating, hypothesising, imagining and exploring ideas</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read a page about visitor’s speech which says what they have been doing. They talk about this sentence with their partner. They write this sentence in the present perfect tense, using </a:t>
                      </a:r>
                      <a:r>
                        <a:rPr lang="en-GB" sz="800" b="1" kern="1200" dirty="0" smtClean="0">
                          <a:solidFill>
                            <a:schemeClr val="dk1"/>
                          </a:solidFill>
                          <a:latin typeface="+mn-lt"/>
                          <a:ea typeface="+mn-ea"/>
                          <a:cs typeface="+mn-cs"/>
                        </a:rPr>
                        <a:t>What might they say?</a:t>
                      </a:r>
                      <a:r>
                        <a:rPr lang="en-GB" sz="800" kern="1200" dirty="0" smtClean="0">
                          <a:solidFill>
                            <a:schemeClr val="dk1"/>
                          </a:solidFill>
                          <a:latin typeface="+mn-lt"/>
                          <a:ea typeface="+mn-ea"/>
                          <a:cs typeface="+mn-cs"/>
                        </a:rPr>
                        <a:t> They repeat this process for other visitors. one of the visitors. They then think of a sentence that could be added at the start of the</a:t>
                      </a:r>
                      <a:endParaRPr lang="en-GB" sz="800" u="none" dirty="0"/>
                    </a:p>
                    <a:p>
                      <a:r>
                        <a:rPr lang="en-GB" sz="1200" u="sng" baseline="0" dirty="0"/>
                        <a:t>Vocabulary</a:t>
                      </a:r>
                      <a:r>
                        <a:rPr lang="en-GB" sz="800" u="none" baseline="0" dirty="0" smtClean="0"/>
                        <a:t>:  lushly  illustrated  foliage  plea  approach  commands  tires  withered  cleared  settled  </a:t>
                      </a:r>
                      <a:endParaRPr lang="en-GB" sz="800" u="none" baseline="0" dirty="0"/>
                    </a:p>
                    <a:p>
                      <a:endParaRPr lang="en-GB" sz="1400" u="sng" dirty="0"/>
                    </a:p>
                  </a:txBody>
                  <a:tcPr/>
                </a:tc>
                <a:tc>
                  <a:txBody>
                    <a:bodyPr/>
                    <a:lstStyle/>
                    <a:p>
                      <a:r>
                        <a:rPr lang="en-GB" sz="1200" u="sng" dirty="0"/>
                        <a:t>Lesson </a:t>
                      </a:r>
                      <a:r>
                        <a:rPr lang="en-GB" sz="1200" u="sng" dirty="0" smtClean="0"/>
                        <a:t>8</a:t>
                      </a:r>
                      <a:r>
                        <a:rPr lang="en-GB" sz="1200" dirty="0" smtClean="0"/>
                        <a:t>:</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What has happened?</a:t>
                      </a:r>
                      <a:r>
                        <a:rPr lang="en-GB" sz="800" i="1" kern="1200" dirty="0" smtClean="0">
                          <a:solidFill>
                            <a:schemeClr val="dk1"/>
                          </a:solidFill>
                          <a:latin typeface="+mn-lt"/>
                          <a:ea typeface="+mn-ea"/>
                          <a:cs typeface="+mn-cs"/>
                        </a:rPr>
                        <a:t>(</a:t>
                      </a:r>
                      <a:r>
                        <a:rPr lang="en-GB" sz="800" i="1" kern="1200" smtClean="0">
                          <a:solidFill>
                            <a:schemeClr val="dk1"/>
                          </a:solidFill>
                          <a:latin typeface="+mn-lt"/>
                          <a:ea typeface="+mn-ea"/>
                          <a:cs typeface="+mn-cs"/>
                        </a:rPr>
                        <a:t>see resources 3). </a:t>
                      </a:r>
                      <a:r>
                        <a:rPr lang="en-GB" sz="800" i="1" kern="1200" dirty="0" smtClean="0">
                          <a:solidFill>
                            <a:schemeClr val="dk1"/>
                          </a:solidFill>
                          <a:latin typeface="+mn-lt"/>
                          <a:ea typeface="+mn-ea"/>
                          <a:cs typeface="+mn-cs"/>
                        </a:rPr>
                        <a:t>Where in the book does this picture come? (At the end).</a:t>
                      </a:r>
                      <a:r>
                        <a:rPr lang="en-GB" sz="800" kern="1200" dirty="0" smtClean="0">
                          <a:solidFill>
                            <a:schemeClr val="dk1"/>
                          </a:solidFill>
                          <a:latin typeface="+mn-lt"/>
                          <a:ea typeface="+mn-ea"/>
                          <a:cs typeface="+mn-cs"/>
                        </a:rPr>
                        <a:t> Ask children to talk with a partner about what has happened to the man before this picture.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What has happened? Verbs</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Read these together and ask children to make sentences that use them about what has happened to the man. Ask them to write one of their sentences in the present perfect form. </a:t>
                      </a:r>
                      <a:r>
                        <a:rPr lang="en-GB" sz="800" i="1" kern="1200" dirty="0" smtClean="0">
                          <a:solidFill>
                            <a:schemeClr val="dk1"/>
                          </a:solidFill>
                          <a:latin typeface="+mn-lt"/>
                          <a:ea typeface="+mn-ea"/>
                          <a:cs typeface="+mn-cs"/>
                        </a:rPr>
                        <a:t>What ‘helping’ verb did you use? (has/have).</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Use </a:t>
                      </a:r>
                      <a:r>
                        <a:rPr lang="en-GB" sz="800" b="1" kern="1200" dirty="0" smtClean="0">
                          <a:solidFill>
                            <a:schemeClr val="dk1"/>
                          </a:solidFill>
                          <a:latin typeface="+mn-lt"/>
                          <a:ea typeface="+mn-ea"/>
                          <a:cs typeface="+mn-cs"/>
                        </a:rPr>
                        <a:t>Perfect Form Presentation</a:t>
                      </a:r>
                      <a:r>
                        <a:rPr lang="en-GB" sz="800" kern="1200" dirty="0" smtClean="0">
                          <a:solidFill>
                            <a:schemeClr val="dk1"/>
                          </a:solidFill>
                          <a:latin typeface="+mn-lt"/>
                          <a:ea typeface="+mn-ea"/>
                          <a:cs typeface="+mn-cs"/>
                        </a:rPr>
                        <a:t>, slides 11-12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teach about the places where we sometimes use the perfect form. We will use the present perfect form when we write about what has happened to the man, to show that his experiences are continuing to affect him.  </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Read aloud </a:t>
                      </a:r>
                      <a:r>
                        <a:rPr lang="en-GB" sz="800" u="none" kern="1200" baseline="0" dirty="0" smtClean="0">
                          <a:solidFill>
                            <a:schemeClr val="dk1"/>
                          </a:solidFill>
                          <a:latin typeface="+mn-lt"/>
                          <a:ea typeface="+mn-ea"/>
                          <a:cs typeface="+mn-cs"/>
                        </a:rPr>
                        <a:t> their </a:t>
                      </a:r>
                      <a:r>
                        <a:rPr lang="en-GB" sz="800" u="none" kern="1200" dirty="0" smtClean="0">
                          <a:solidFill>
                            <a:schemeClr val="dk1"/>
                          </a:solidFill>
                          <a:latin typeface="+mn-lt"/>
                          <a:ea typeface="+mn-ea"/>
                          <a:cs typeface="+mn-cs"/>
                        </a:rPr>
                        <a:t>sentences and ask others to spot the ‘helping’ and the main verbs. </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choose verbs from </a:t>
                      </a:r>
                      <a:r>
                        <a:rPr lang="en-GB" sz="800" b="1" kern="1200" dirty="0" smtClean="0">
                          <a:solidFill>
                            <a:schemeClr val="dk1"/>
                          </a:solidFill>
                          <a:latin typeface="+mn-lt"/>
                          <a:ea typeface="+mn-ea"/>
                          <a:cs typeface="+mn-cs"/>
                        </a:rPr>
                        <a:t>What has happened? Verbs</a:t>
                      </a:r>
                      <a:r>
                        <a:rPr lang="en-GB" sz="800" kern="1200" dirty="0" smtClean="0">
                          <a:solidFill>
                            <a:schemeClr val="dk1"/>
                          </a:solidFill>
                          <a:latin typeface="+mn-lt"/>
                          <a:ea typeface="+mn-ea"/>
                          <a:cs typeface="+mn-cs"/>
                        </a:rPr>
                        <a:t> and write sentences in the present perfect form to explain what has happened to the man.</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They find synonyms for some of the verbs and write sentences using these. </a:t>
                      </a:r>
                      <a:endParaRPr lang="en-US" sz="800" kern="1200" dirty="0" smtClean="0">
                        <a:solidFill>
                          <a:schemeClr val="dk1"/>
                        </a:solidFill>
                        <a:latin typeface="+mn-lt"/>
                        <a:ea typeface="+mn-ea"/>
                        <a:cs typeface="+mn-cs"/>
                      </a:endParaRPr>
                    </a:p>
                    <a:p>
                      <a:r>
                        <a:rPr lang="en-GB" sz="1200" u="sng" baseline="0" dirty="0" smtClean="0"/>
                        <a:t>Vocabulary: </a:t>
                      </a:r>
                      <a:r>
                        <a:rPr lang="en-GB" sz="800" u="none" baseline="0" dirty="0" smtClean="0"/>
                        <a:t>revise all</a:t>
                      </a:r>
                      <a:endParaRPr lang="en-GB" sz="800" u="none" dirty="0"/>
                    </a:p>
                    <a:p>
                      <a:endParaRPr lang="en-GB" dirty="0"/>
                    </a:p>
                  </a:txBody>
                  <a:tcPr/>
                </a:tc>
                <a:tc>
                  <a:txBody>
                    <a:bodyPr/>
                    <a:lstStyle/>
                    <a:p>
                      <a:r>
                        <a:rPr lang="en-GB" sz="1200" u="sng" dirty="0"/>
                        <a:t>Lesson </a:t>
                      </a:r>
                      <a:r>
                        <a:rPr lang="en-GB" sz="1200" u="sng" dirty="0" smtClean="0"/>
                        <a:t>9</a:t>
                      </a:r>
                      <a:r>
                        <a:rPr lang="en-GB" sz="1200" dirty="0" smtClean="0"/>
                        <a:t>:</a:t>
                      </a:r>
                      <a:endParaRPr lang="en-GB" sz="1200" dirty="0"/>
                    </a:p>
                    <a:p>
                      <a:r>
                        <a:rPr lang="en-GB" sz="1200" u="sng" baseline="0" dirty="0"/>
                        <a:t>Intro</a:t>
                      </a:r>
                      <a:r>
                        <a:rPr lang="en-GB" sz="1200" u="sng" baseline="0" dirty="0" smtClean="0"/>
                        <a:t>:</a:t>
                      </a:r>
                      <a:r>
                        <a:rPr lang="en-GB" sz="1200" u="none" baseline="0" dirty="0" smtClean="0"/>
                        <a:t> </a:t>
                      </a:r>
                      <a:r>
                        <a:rPr lang="en-GB" sz="800" u="none" baseline="0" dirty="0" smtClean="0"/>
                        <a:t>Map out the story of The Great Kapok Tree. Change the map to make an alternative story from a chosen animal’s point of view.</a:t>
                      </a:r>
                      <a:endParaRPr lang="en-GB" sz="800" u="none" baseline="0" dirty="0"/>
                    </a:p>
                    <a:p>
                      <a:r>
                        <a:rPr lang="en-GB" sz="1200" u="sng" baseline="0" dirty="0"/>
                        <a:t>Grammar</a:t>
                      </a:r>
                      <a:r>
                        <a:rPr lang="en-GB" sz="1200" u="none" baseline="0" dirty="0" smtClean="0"/>
                        <a:t>: </a:t>
                      </a:r>
                      <a:r>
                        <a:rPr lang="en-GB" sz="800" u="none" baseline="0" dirty="0" smtClean="0"/>
                        <a:t>Share Expanded noun phrases using propositional phrases PPT .Revise key features of a good story using Assessment Toolkit  objectives including paragraphs. </a:t>
                      </a:r>
                    </a:p>
                    <a:p>
                      <a:r>
                        <a:rPr lang="en-GB" sz="1200" u="sng" baseline="0" dirty="0" err="1" smtClean="0"/>
                        <a:t>Oracy</a:t>
                      </a:r>
                      <a:r>
                        <a:rPr lang="en-GB" sz="1200" u="sng" baseline="0" dirty="0" smtClean="0"/>
                        <a:t>: </a:t>
                      </a:r>
                      <a:r>
                        <a:rPr lang="en-GB" sz="800" u="none" baseline="0" dirty="0" smtClean="0"/>
                        <a:t>Make suggestions. Read aloud their finished story to another child .</a:t>
                      </a:r>
                      <a:endParaRPr lang="en-GB" sz="800" u="none" baseline="0" dirty="0"/>
                    </a:p>
                    <a:p>
                      <a:r>
                        <a:rPr lang="en-GB" sz="1200" u="sng" dirty="0"/>
                        <a:t>Mighty Write</a:t>
                      </a:r>
                      <a:r>
                        <a:rPr lang="en-GB" sz="1200" u="sng" dirty="0" smtClean="0"/>
                        <a:t>: </a:t>
                      </a:r>
                      <a:r>
                        <a:rPr lang="en-GB" sz="800" u="none" dirty="0" smtClean="0"/>
                        <a:t>Plan and write their story from the point of view of an animal.  Write over a few days , editing and addressing any class issues through the writing journey.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Revise all. Include any other vocabulary you would wish them to include. Teach any new words children have used in their writing</a:t>
                      </a:r>
                      <a:endParaRPr lang="en-GB" sz="800" u="none" baseline="0" dirty="0"/>
                    </a:p>
                  </a:txBody>
                  <a:tcPr/>
                </a:tc>
                <a:extLst>
                  <a:ext uri="{0D108BD9-81ED-4DB2-BD59-A6C34878D82A}">
                    <a16:rowId xmlns:a16="http://schemas.microsoft.com/office/drawing/2014/main" xmlns="" val="10001"/>
                  </a:ext>
                </a:extLst>
              </a:tr>
              <a:tr h="28708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dirty="0"/>
                    </a:p>
                  </a:txBody>
                  <a:tcPr/>
                </a:tc>
                <a:tc>
                  <a:txBody>
                    <a:bodyPr/>
                    <a:lstStyle/>
                    <a:p>
                      <a:endParaRPr lang="en-GB" sz="800" u="none" dirty="0"/>
                    </a:p>
                  </a:txBody>
                  <a:tcPr/>
                </a:tc>
                <a:tc>
                  <a:txBody>
                    <a:bodyPr/>
                    <a:lstStyle/>
                    <a:p>
                      <a:endParaRPr lang="en-GB" sz="800" dirty="0"/>
                    </a:p>
                  </a:txBody>
                  <a:tcPr/>
                </a:tc>
                <a:extLst>
                  <a:ext uri="{0D108BD9-81ED-4DB2-BD59-A6C34878D82A}">
                    <a16:rowId xmlns:a16="http://schemas.microsoft.com/office/drawing/2014/main" xmlns=""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71604" cy="6858000"/>
          </a:xfrm>
          <a:solidFill>
            <a:schemeClr val="accent3">
              <a:lumMod val="50000"/>
            </a:schemeClr>
          </a:solidFill>
        </p:spPr>
        <p:txBody>
          <a:bodyPr/>
          <a:lstStyle/>
          <a:p>
            <a:endParaRPr lang="en-US" dirty="0"/>
          </a:p>
        </p:txBody>
      </p:sp>
      <p:pic>
        <p:nvPicPr>
          <p:cNvPr id="1026" name="Picture 2" descr="C:\Users\Teacher\Pictures\download.jfif"/>
          <p:cNvPicPr>
            <a:picLocks noGrp="1" noChangeAspect="1" noChangeArrowheads="1"/>
          </p:cNvPicPr>
          <p:nvPr>
            <p:ph idx="1"/>
          </p:nvPr>
        </p:nvPicPr>
        <p:blipFill>
          <a:blip r:embed="rId2"/>
          <a:srcRect/>
          <a:stretch>
            <a:fillRect/>
          </a:stretch>
        </p:blipFill>
        <p:spPr bwMode="auto">
          <a:xfrm>
            <a:off x="1571604" y="0"/>
            <a:ext cx="6072230" cy="6858000"/>
          </a:xfrm>
          <a:prstGeom prst="rect">
            <a:avLst/>
          </a:prstGeom>
          <a:solidFill>
            <a:srgbClr val="336600"/>
          </a:solidFill>
        </p:spPr>
      </p:pic>
      <p:sp>
        <p:nvSpPr>
          <p:cNvPr id="5" name="Rectangle 4"/>
          <p:cNvSpPr/>
          <p:nvPr/>
        </p:nvSpPr>
        <p:spPr>
          <a:xfrm>
            <a:off x="7500958" y="0"/>
            <a:ext cx="1643042" cy="6858000"/>
          </a:xfrm>
          <a:prstGeom prst="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071360"/>
        </p:xfrm>
        <a:graphic>
          <a:graphicData uri="http://schemas.openxmlformats.org/drawingml/2006/table">
            <a:tbl>
              <a:tblPr firstRow="1" bandRow="1">
                <a:tableStyleId>{5C22544A-7EE6-4342-B048-85BDC9FD1C3A}</a:tableStyleId>
              </a:tblPr>
              <a:tblGrid>
                <a:gridCol w="3048000"/>
                <a:gridCol w="3048000"/>
                <a:gridCol w="3048000"/>
              </a:tblGrid>
              <a:tr h="428606">
                <a:tc gridSpan="3">
                  <a:txBody>
                    <a:bodyPr/>
                    <a:lstStyle/>
                    <a:p>
                      <a:r>
                        <a:rPr lang="en-GB" sz="2400" dirty="0" smtClean="0"/>
                        <a:t>English Text: </a:t>
                      </a:r>
                      <a:r>
                        <a:rPr lang="en-GB" sz="2400" b="1" kern="1200" dirty="0" smtClean="0">
                          <a:solidFill>
                            <a:schemeClr val="bg1"/>
                          </a:solidFill>
                          <a:latin typeface="+mn-lt"/>
                          <a:ea typeface="+mn-ea"/>
                          <a:cs typeface="+mn-cs"/>
                        </a:rPr>
                        <a:t>The Vanishing Rainforest</a:t>
                      </a:r>
                      <a:r>
                        <a:rPr lang="en-GB" sz="2400" kern="1200" dirty="0" smtClean="0">
                          <a:solidFill>
                            <a:schemeClr val="bg1"/>
                          </a:solidFill>
                          <a:latin typeface="+mn-lt"/>
                          <a:ea typeface="+mn-ea"/>
                          <a:cs typeface="+mn-cs"/>
                        </a:rPr>
                        <a:t> </a:t>
                      </a:r>
                      <a:endParaRPr lang="en-GB" sz="2400" dirty="0">
                        <a:solidFill>
                          <a:schemeClr val="bg1"/>
                        </a:solidFill>
                      </a:endParaRPr>
                    </a:p>
                  </a:txBody>
                  <a:tcPr/>
                </a:tc>
                <a:tc hMerge="1">
                  <a:txBody>
                    <a:bodyPr/>
                    <a:lstStyle/>
                    <a:p>
                      <a:endParaRPr lang="en-GB" dirty="0"/>
                    </a:p>
                  </a:txBody>
                  <a:tcPr/>
                </a:tc>
                <a:tc hMerge="1">
                  <a:txBody>
                    <a:bodyPr/>
                    <a:lstStyle/>
                    <a:p>
                      <a:endParaRPr lang="en-GB" dirty="0"/>
                    </a:p>
                  </a:txBody>
                  <a:tcPr/>
                </a:tc>
              </a:tr>
              <a:tr h="3257554">
                <a:tc>
                  <a:txBody>
                    <a:bodyPr/>
                    <a:lstStyle/>
                    <a:p>
                      <a:r>
                        <a:rPr lang="en-GB" sz="1200" u="sng" dirty="0" smtClean="0"/>
                        <a:t>Lesson</a:t>
                      </a:r>
                      <a:r>
                        <a:rPr lang="en-GB" sz="1200" u="sng" baseline="0" dirty="0" smtClean="0"/>
                        <a:t> 1:</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WOW:  </a:t>
                      </a:r>
                      <a:r>
                        <a:rPr lang="en-GB" sz="800" kern="1200" dirty="0" smtClean="0">
                          <a:solidFill>
                            <a:schemeClr val="dk1"/>
                          </a:solidFill>
                          <a:latin typeface="+mn-lt"/>
                          <a:ea typeface="+mn-ea"/>
                          <a:cs typeface="+mn-cs"/>
                        </a:rPr>
                        <a:t>Share </a:t>
                      </a:r>
                      <a:r>
                        <a:rPr lang="en-GB" sz="800" b="1" kern="1200" dirty="0" smtClean="0">
                          <a:solidFill>
                            <a:schemeClr val="dk1"/>
                          </a:solidFill>
                          <a:latin typeface="+mn-lt"/>
                          <a:ea typeface="+mn-ea"/>
                          <a:cs typeface="+mn-cs"/>
                        </a:rPr>
                        <a:t>The Vanishing Rainforest</a:t>
                      </a:r>
                      <a:r>
                        <a:rPr lang="en-GB" sz="800" kern="1200" dirty="0" smtClean="0">
                          <a:solidFill>
                            <a:schemeClr val="dk1"/>
                          </a:solidFill>
                          <a:latin typeface="+mn-lt"/>
                          <a:ea typeface="+mn-ea"/>
                          <a:cs typeface="+mn-cs"/>
                        </a:rPr>
                        <a:t> by Richard Platt</a:t>
                      </a:r>
                      <a:r>
                        <a:rPr lang="en-GB" sz="800" b="1"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Read up until </a:t>
                      </a:r>
                      <a:r>
                        <a:rPr lang="en-GB" sz="800" i="1" kern="1200" dirty="0" smtClean="0">
                          <a:solidFill>
                            <a:schemeClr val="dk1"/>
                          </a:solidFill>
                          <a:latin typeface="+mn-lt"/>
                          <a:ea typeface="+mn-ea"/>
                          <a:cs typeface="+mn-cs"/>
                        </a:rPr>
                        <a:t>‘...but the farmers chased them away with their guns.’ </a:t>
                      </a:r>
                      <a:r>
                        <a:rPr lang="en-GB" sz="800" kern="1200" dirty="0" smtClean="0">
                          <a:solidFill>
                            <a:schemeClr val="dk1"/>
                          </a:solidFill>
                          <a:latin typeface="+mn-lt"/>
                          <a:ea typeface="+mn-ea"/>
                          <a:cs typeface="+mn-cs"/>
                        </a:rPr>
                        <a:t>Pause and ask children to imagine how </a:t>
                      </a:r>
                      <a:r>
                        <a:rPr lang="en-GB" sz="800" kern="1200" dirty="0" err="1" smtClean="0">
                          <a:solidFill>
                            <a:schemeClr val="dk1"/>
                          </a:solidFill>
                          <a:latin typeface="+mn-lt"/>
                          <a:ea typeface="+mn-ea"/>
                          <a:cs typeface="+mn-cs"/>
                        </a:rPr>
                        <a:t>Remaema</a:t>
                      </a:r>
                      <a:r>
                        <a:rPr lang="en-GB" sz="800" kern="1200" dirty="0" smtClean="0">
                          <a:solidFill>
                            <a:schemeClr val="dk1"/>
                          </a:solidFill>
                          <a:latin typeface="+mn-lt"/>
                          <a:ea typeface="+mn-ea"/>
                          <a:cs typeface="+mn-cs"/>
                        </a:rPr>
                        <a:t> felt. </a:t>
                      </a:r>
                      <a:r>
                        <a:rPr lang="en-GB" sz="800" kern="1200" baseline="0" dirty="0" smtClean="0">
                          <a:solidFill>
                            <a:schemeClr val="dk1"/>
                          </a:solidFill>
                          <a:latin typeface="+mn-lt"/>
                          <a:ea typeface="+mn-ea"/>
                          <a:cs typeface="+mn-cs"/>
                        </a:rPr>
                        <a:t> Discuss (see resources) </a:t>
                      </a:r>
                      <a:r>
                        <a:rPr lang="en-GB" sz="800" kern="1200" dirty="0" smtClean="0">
                          <a:solidFill>
                            <a:schemeClr val="dk1"/>
                          </a:solidFill>
                          <a:latin typeface="+mn-lt"/>
                          <a:ea typeface="+mn-ea"/>
                          <a:cs typeface="+mn-cs"/>
                        </a:rPr>
                        <a:t>Explain that today children will be reading some opinions on whether fiction is a good or bad way to highlight issues around the rainforests, looking carefully for examples of persuasive language. Show  and discuss the </a:t>
                      </a:r>
                      <a:r>
                        <a:rPr lang="en-GB" sz="800" b="1" kern="1200" dirty="0" smtClean="0">
                          <a:solidFill>
                            <a:schemeClr val="dk1"/>
                          </a:solidFill>
                          <a:latin typeface="+mn-lt"/>
                          <a:ea typeface="+mn-ea"/>
                          <a:cs typeface="+mn-cs"/>
                        </a:rPr>
                        <a:t>Persuasive Writing</a:t>
                      </a:r>
                      <a:r>
                        <a:rPr lang="en-GB" sz="800" kern="1200" dirty="0" smtClean="0">
                          <a:solidFill>
                            <a:schemeClr val="dk1"/>
                          </a:solidFill>
                          <a:latin typeface="+mn-lt"/>
                          <a:ea typeface="+mn-ea"/>
                          <a:cs typeface="+mn-cs"/>
                        </a:rPr>
                        <a:t> poster .</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u="none" kern="1200" baseline="0" dirty="0" smtClean="0">
                          <a:solidFill>
                            <a:schemeClr val="dk1"/>
                          </a:solidFill>
                          <a:latin typeface="+mn-lt"/>
                          <a:ea typeface="+mn-ea"/>
                          <a:cs typeface="+mn-cs"/>
                        </a:rPr>
                        <a:t>Explore </a:t>
                      </a:r>
                      <a:r>
                        <a:rPr lang="en-GB" sz="800" kern="1200" dirty="0" smtClean="0">
                          <a:solidFill>
                            <a:schemeClr val="dk1"/>
                          </a:solidFill>
                          <a:latin typeface="+mn-lt"/>
                          <a:ea typeface="+mn-ea"/>
                          <a:cs typeface="+mn-cs"/>
                        </a:rPr>
                        <a:t>persuasive writing language features.</a:t>
                      </a:r>
                      <a:r>
                        <a:rPr lang="en-GB" sz="800" kern="1200" baseline="0" dirty="0" smtClean="0">
                          <a:solidFill>
                            <a:schemeClr val="dk1"/>
                          </a:solidFill>
                          <a:latin typeface="+mn-lt"/>
                          <a:ea typeface="+mn-ea"/>
                          <a:cs typeface="+mn-cs"/>
                        </a:rPr>
                        <a:t> Model/ share write sentences using adverbs to order and explain: </a:t>
                      </a:r>
                      <a:r>
                        <a:rPr lang="en-GB" sz="800" kern="1200" dirty="0" smtClean="0">
                          <a:solidFill>
                            <a:schemeClr val="dk1"/>
                          </a:solidFill>
                          <a:latin typeface="+mn-lt"/>
                          <a:ea typeface="+mn-ea"/>
                          <a:cs typeface="+mn-cs"/>
                        </a:rPr>
                        <a:t>firstly, secondly, thirdly, next, soon, while, eventually, often, already, yet, frequently, never, before. Display on working wall.</a:t>
                      </a:r>
                      <a:endParaRPr lang="en-US" sz="800" dirty="0" smtClean="0"/>
                    </a:p>
                    <a:p>
                      <a:r>
                        <a:rPr lang="en-GB" sz="1200" u="sng" baseline="0" dirty="0" err="1" smtClean="0"/>
                        <a:t>Oracy</a:t>
                      </a:r>
                      <a:r>
                        <a:rPr lang="en-GB" sz="1200" u="sng" baseline="0" dirty="0" smtClean="0"/>
                        <a:t>: </a:t>
                      </a:r>
                      <a:r>
                        <a:rPr lang="en-GB" sz="800" u="sng" kern="1200" baseline="0" dirty="0" smtClean="0">
                          <a:solidFill>
                            <a:schemeClr val="dk1"/>
                          </a:solidFill>
                          <a:latin typeface="+mn-lt"/>
                          <a:ea typeface="+mn-ea"/>
                          <a:cs typeface="+mn-cs"/>
                        </a:rPr>
                        <a:t>D</a:t>
                      </a:r>
                      <a:r>
                        <a:rPr lang="en-GB" sz="800" kern="1200" dirty="0" smtClean="0">
                          <a:solidFill>
                            <a:schemeClr val="dk1"/>
                          </a:solidFill>
                          <a:latin typeface="+mn-lt"/>
                          <a:ea typeface="+mn-ea"/>
                          <a:cs typeface="+mn-cs"/>
                        </a:rPr>
                        <a:t>iscuss the different opinions about whether fiction is a good way to introduce issues around rainforests or not.</a:t>
                      </a:r>
                      <a:endParaRPr lang="en-GB" sz="800" u="sng" kern="1200" baseline="0" dirty="0" smtClean="0">
                        <a:solidFill>
                          <a:schemeClr val="dk1"/>
                        </a:solidFill>
                        <a:latin typeface="+mn-lt"/>
                        <a:ea typeface="+mn-ea"/>
                        <a:cs typeface="+mn-cs"/>
                      </a:endParaRPr>
                    </a:p>
                    <a:p>
                      <a:r>
                        <a:rPr lang="en-GB" sz="1200" u="sng" dirty="0" smtClean="0"/>
                        <a:t>Mighty Write: </a:t>
                      </a:r>
                      <a:r>
                        <a:rPr lang="en-GB" sz="1800" b="1" kern="1200" dirty="0" smtClean="0">
                          <a:solidFill>
                            <a:schemeClr val="dk1"/>
                          </a:solidFill>
                          <a:latin typeface="+mn-lt"/>
                          <a:ea typeface="+mn-ea"/>
                          <a:cs typeface="+mn-cs"/>
                        </a:rPr>
                        <a:t> </a:t>
                      </a:r>
                      <a:endParaRPr lang="en-US" sz="1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Children read the speech bubbles from </a:t>
                      </a:r>
                      <a:r>
                        <a:rPr lang="en-GB" sz="800" b="1" kern="1200" dirty="0" smtClean="0">
                          <a:solidFill>
                            <a:schemeClr val="dk1"/>
                          </a:solidFill>
                          <a:latin typeface="+mn-lt"/>
                          <a:ea typeface="+mn-ea"/>
                          <a:cs typeface="+mn-cs"/>
                        </a:rPr>
                        <a:t>Persuading through fiction: opinions</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with a partner. Discuss the different opinions about whether fiction is a good way to introduce issues around rainforests or not. Underline or circle examples of persuasive language features, using the </a:t>
                      </a:r>
                      <a:r>
                        <a:rPr lang="en-GB" sz="800" b="1" kern="1200" dirty="0" smtClean="0">
                          <a:solidFill>
                            <a:schemeClr val="dk1"/>
                          </a:solidFill>
                          <a:latin typeface="+mn-lt"/>
                          <a:ea typeface="+mn-ea"/>
                          <a:cs typeface="+mn-cs"/>
                        </a:rPr>
                        <a:t>Persuasive Writing.</a:t>
                      </a:r>
                      <a:endParaRPr lang="en-US" sz="1800" kern="1200" dirty="0" smtClean="0">
                        <a:solidFill>
                          <a:schemeClr val="dk1"/>
                        </a:solidFill>
                        <a:latin typeface="+mn-lt"/>
                        <a:ea typeface="+mn-ea"/>
                        <a:cs typeface="+mn-cs"/>
                      </a:endParaRPr>
                    </a:p>
                    <a:p>
                      <a:r>
                        <a:rPr lang="en-GB" sz="1200" u="sng" baseline="0" dirty="0" smtClean="0"/>
                        <a:t>Vocabulary: </a:t>
                      </a:r>
                      <a:r>
                        <a:rPr lang="en-GB" sz="800" u="none" baseline="0" dirty="0" smtClean="0"/>
                        <a:t>crisis empathise capture  issues  urgently  element  plight  delicate  </a:t>
                      </a:r>
                      <a:r>
                        <a:rPr lang="en-GB" sz="800" u="none" kern="1200" dirty="0" smtClean="0">
                          <a:solidFill>
                            <a:schemeClr val="dk1"/>
                          </a:solidFill>
                          <a:latin typeface="+mn-lt"/>
                          <a:ea typeface="+mn-ea"/>
                          <a:cs typeface="+mn-cs"/>
                        </a:rPr>
                        <a:t>thought-provoking </a:t>
                      </a:r>
                      <a:r>
                        <a:rPr lang="en-GB" sz="800" u="none" baseline="0" dirty="0" smtClean="0"/>
                        <a:t>  vital  conflict   impact  effect  </a:t>
                      </a:r>
                    </a:p>
                  </a:txBody>
                  <a:tcPr/>
                </a:tc>
                <a:tc>
                  <a:txBody>
                    <a:bodyPr/>
                    <a:lstStyle/>
                    <a:p>
                      <a:r>
                        <a:rPr lang="en-GB" sz="1200" u="sng" dirty="0" smtClean="0"/>
                        <a:t>Lesson 2</a:t>
                      </a:r>
                      <a:r>
                        <a:rPr lang="en-GB" sz="1200" dirty="0" smtClean="0"/>
                        <a:t>:</a:t>
                      </a:r>
                    </a:p>
                    <a:p>
                      <a:pPr lvl="0"/>
                      <a:r>
                        <a:rPr lang="en-GB" sz="1200" u="sng" baseline="0" dirty="0" smtClean="0"/>
                        <a:t>Intro: </a:t>
                      </a:r>
                      <a:r>
                        <a:rPr lang="en-GB" sz="800" kern="1200" dirty="0" smtClean="0">
                          <a:solidFill>
                            <a:schemeClr val="dk1"/>
                          </a:solidFill>
                          <a:latin typeface="+mn-lt"/>
                          <a:ea typeface="+mn-ea"/>
                          <a:cs typeface="+mn-cs"/>
                        </a:rPr>
                        <a:t>Go back to the book and together find examples of people trying to persuade others of their point of view(see</a:t>
                      </a:r>
                      <a:r>
                        <a:rPr lang="en-GB" sz="800" kern="1200" baseline="0" dirty="0" smtClean="0">
                          <a:solidFill>
                            <a:schemeClr val="dk1"/>
                          </a:solidFill>
                          <a:latin typeface="+mn-lt"/>
                          <a:ea typeface="+mn-ea"/>
                          <a:cs typeface="+mn-cs"/>
                        </a:rPr>
                        <a:t> planning)</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Use some of the vocabulary discussed at the beginning of the session to share plan what Grandfather might say to express his point of view in a persuasive way. Write down some key vocabulary/phrases onto strips of cards. Get into role as Grandfather and model a brief improvisation putting forward his point of view, using the </a:t>
                      </a:r>
                      <a:r>
                        <a:rPr lang="en-GB" sz="800" kern="1200" dirty="0" err="1" smtClean="0">
                          <a:solidFill>
                            <a:schemeClr val="dk1"/>
                          </a:solidFill>
                          <a:latin typeface="+mn-lt"/>
                          <a:ea typeface="+mn-ea"/>
                          <a:cs typeface="+mn-cs"/>
                        </a:rPr>
                        <a:t>cardstrips</a:t>
                      </a:r>
                      <a:r>
                        <a:rPr lang="en-GB" sz="800" kern="1200" dirty="0" smtClean="0">
                          <a:solidFill>
                            <a:schemeClr val="dk1"/>
                          </a:solidFill>
                          <a:latin typeface="+mn-lt"/>
                          <a:ea typeface="+mn-ea"/>
                          <a:cs typeface="+mn-cs"/>
                        </a:rPr>
                        <a:t> to help remind you to how to make the arguments persuasive. </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Recap on persuasive writing language features – add more. </a:t>
                      </a:r>
                      <a:r>
                        <a:rPr lang="en-GB" sz="800" kern="1200" baseline="0" dirty="0" smtClean="0">
                          <a:solidFill>
                            <a:schemeClr val="dk1"/>
                          </a:solidFill>
                          <a:latin typeface="+mn-lt"/>
                          <a:ea typeface="+mn-ea"/>
                          <a:cs typeface="+mn-cs"/>
                        </a:rPr>
                        <a:t>Model/ share write sentences using adverbs  daring the reader to disagree:  </a:t>
                      </a:r>
                      <a:r>
                        <a:rPr lang="en-GB" sz="800" kern="1200" dirty="0" smtClean="0">
                          <a:solidFill>
                            <a:schemeClr val="dk1"/>
                          </a:solidFill>
                          <a:latin typeface="+mn-lt"/>
                          <a:ea typeface="+mn-ea"/>
                          <a:cs typeface="+mn-cs"/>
                        </a:rPr>
                        <a:t>surely, certainly, definitely, clearly, obviously, probably. Display on working wall.</a:t>
                      </a:r>
                      <a:endParaRPr lang="en-GB" sz="800" u="none"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Children practise and perform short improvisation </a:t>
                      </a:r>
                      <a:endParaRPr lang="en-US" sz="800" kern="1200" dirty="0" smtClean="0">
                        <a:solidFill>
                          <a:schemeClr val="dk1"/>
                        </a:solidFill>
                        <a:latin typeface="+mn-lt"/>
                        <a:ea typeface="+mn-ea"/>
                        <a:cs typeface="+mn-cs"/>
                      </a:endParaRPr>
                    </a:p>
                    <a:p>
                      <a:pPr lvl="0"/>
                      <a:r>
                        <a:rPr lang="en-GB" sz="1200" u="sng" dirty="0" smtClean="0"/>
                        <a:t>Mighty Write: </a:t>
                      </a:r>
                      <a:r>
                        <a:rPr lang="en-GB" sz="800" kern="1200" dirty="0" smtClean="0">
                          <a:solidFill>
                            <a:schemeClr val="dk1"/>
                          </a:solidFill>
                          <a:latin typeface="+mn-lt"/>
                          <a:ea typeface="+mn-ea"/>
                          <a:cs typeface="+mn-cs"/>
                        </a:rPr>
                        <a:t>Children choose </a:t>
                      </a:r>
                      <a:r>
                        <a:rPr lang="en-GB" sz="800" kern="1200" dirty="0" err="1" smtClean="0">
                          <a:solidFill>
                            <a:schemeClr val="dk1"/>
                          </a:solidFill>
                          <a:latin typeface="+mn-lt"/>
                          <a:ea typeface="+mn-ea"/>
                          <a:cs typeface="+mn-cs"/>
                        </a:rPr>
                        <a:t>either:M</a:t>
                      </a:r>
                      <a:r>
                        <a:rPr lang="en-GB" sz="800" kern="1200" dirty="0" smtClean="0">
                          <a:solidFill>
                            <a:schemeClr val="dk1"/>
                          </a:solidFill>
                          <a:latin typeface="+mn-lt"/>
                          <a:ea typeface="+mn-ea"/>
                          <a:cs typeface="+mn-cs"/>
                        </a:rPr>
                        <a:t> </a:t>
                      </a:r>
                      <a:r>
                        <a:rPr lang="en-GB" sz="800" kern="1200" dirty="0" err="1" smtClean="0">
                          <a:solidFill>
                            <a:schemeClr val="dk1"/>
                          </a:solidFill>
                          <a:latin typeface="+mn-lt"/>
                          <a:ea typeface="+mn-ea"/>
                          <a:cs typeface="+mn-cs"/>
                        </a:rPr>
                        <a:t>oawa</a:t>
                      </a:r>
                      <a:r>
                        <a:rPr lang="en-GB" sz="800" kern="1200" dirty="0" smtClean="0">
                          <a:solidFill>
                            <a:schemeClr val="dk1"/>
                          </a:solidFill>
                          <a:latin typeface="+mn-lt"/>
                          <a:ea typeface="+mn-ea"/>
                          <a:cs typeface="+mn-cs"/>
                        </a:rPr>
                        <a:t>, Jane or </a:t>
                      </a:r>
                      <a:r>
                        <a:rPr lang="en-GB" sz="800" kern="1200" dirty="0" err="1" smtClean="0">
                          <a:solidFill>
                            <a:schemeClr val="dk1"/>
                          </a:solidFill>
                          <a:latin typeface="+mn-lt"/>
                          <a:ea typeface="+mn-ea"/>
                          <a:cs typeface="+mn-cs"/>
                        </a:rPr>
                        <a:t>Rikomi</a:t>
                      </a:r>
                      <a:r>
                        <a:rPr lang="en-GB" sz="800" i="1"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In groups, children plan and rehearse the arguments for the particular point of view of the character they have chosen.  They should note down key vocabulary/phrases from the beginning of the input onto card strips to act as prompts. </a:t>
                      </a:r>
                      <a:r>
                        <a:rPr lang="en-GB" sz="800" kern="1200" dirty="0" err="1" smtClean="0">
                          <a:solidFill>
                            <a:schemeClr val="dk1"/>
                          </a:solidFill>
                          <a:latin typeface="+mn-lt"/>
                          <a:ea typeface="+mn-ea"/>
                          <a:cs typeface="+mn-cs"/>
                        </a:rPr>
                        <a:t>Chn</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write up their arguments.</a:t>
                      </a:r>
                      <a:endParaRPr lang="en-US" sz="800" kern="1200" dirty="0" smtClean="0">
                        <a:solidFill>
                          <a:schemeClr val="dk1"/>
                        </a:solidFill>
                        <a:latin typeface="+mn-lt"/>
                        <a:ea typeface="+mn-ea"/>
                        <a:cs typeface="+mn-cs"/>
                      </a:endParaRPr>
                    </a:p>
                    <a:p>
                      <a:r>
                        <a:rPr lang="en-GB" sz="1200" u="sng" baseline="0" dirty="0" smtClean="0"/>
                        <a:t>Vocabulary: </a:t>
                      </a:r>
                      <a:r>
                        <a:rPr lang="en-GB" sz="800" u="none" baseline="0" dirty="0" smtClean="0"/>
                        <a:t>Argument openers:   </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firstly, secondly, thirdly, next, soon, while, eventually, often, already, yet, frequently, never, before. surely, certainly, definitely, clearly, obviously, probably</a:t>
                      </a:r>
                      <a:endParaRPr lang="en-GB" sz="800" u="none" dirty="0" smtClean="0"/>
                    </a:p>
                  </a:txBody>
                  <a:tcPr/>
                </a:tc>
                <a:tc>
                  <a:txBody>
                    <a:bodyPr/>
                    <a:lstStyle/>
                    <a:p>
                      <a:r>
                        <a:rPr lang="en-GB" sz="1200" u="sng" dirty="0" smtClean="0"/>
                        <a:t>Lesson 3</a:t>
                      </a:r>
                      <a:r>
                        <a:rPr lang="en-GB" sz="1200" dirty="0" smtClean="0"/>
                        <a:t>:</a:t>
                      </a:r>
                    </a:p>
                    <a:p>
                      <a:pPr lvl="0"/>
                      <a:r>
                        <a:rPr lang="en-GB" sz="1200" u="sng" baseline="0" dirty="0" smtClean="0"/>
                        <a:t>Intro: </a:t>
                      </a:r>
                      <a:r>
                        <a:rPr lang="en-GB" sz="800" kern="1200" dirty="0" smtClean="0">
                          <a:solidFill>
                            <a:schemeClr val="dk1"/>
                          </a:solidFill>
                          <a:latin typeface="+mn-lt"/>
                          <a:ea typeface="+mn-ea"/>
                          <a:cs typeface="+mn-cs"/>
                        </a:rPr>
                        <a:t>Reread/recap </a:t>
                      </a:r>
                      <a:r>
                        <a:rPr lang="en-GB" sz="800" b="1" kern="1200" dirty="0" smtClean="0">
                          <a:solidFill>
                            <a:schemeClr val="dk1"/>
                          </a:solidFill>
                          <a:latin typeface="+mn-lt"/>
                          <a:ea typeface="+mn-ea"/>
                          <a:cs typeface="+mn-cs"/>
                        </a:rPr>
                        <a:t>The Vanishing Rainforest </a:t>
                      </a:r>
                      <a:r>
                        <a:rPr lang="en-GB" sz="800" kern="1200" dirty="0" smtClean="0">
                          <a:solidFill>
                            <a:schemeClr val="dk1"/>
                          </a:solidFill>
                          <a:latin typeface="+mn-lt"/>
                          <a:ea typeface="+mn-ea"/>
                          <a:cs typeface="+mn-cs"/>
                        </a:rPr>
                        <a:t>and then read the ‘Why Rainforests Matter’ page at the back. Note key aspects that might be incorporated into a letter aimed at persuading the timber workers to preserve the rainforests. Recap persuasive writing structure using the </a:t>
                      </a:r>
                      <a:r>
                        <a:rPr lang="en-GB" sz="800" b="1" kern="1200" dirty="0" smtClean="0">
                          <a:solidFill>
                            <a:schemeClr val="dk1"/>
                          </a:solidFill>
                          <a:latin typeface="+mn-lt"/>
                          <a:ea typeface="+mn-ea"/>
                          <a:cs typeface="+mn-cs"/>
                        </a:rPr>
                        <a:t>Persuasive Writing </a:t>
                      </a:r>
                      <a:r>
                        <a:rPr lang="en-GB" sz="800" kern="1200" dirty="0" smtClean="0">
                          <a:solidFill>
                            <a:schemeClr val="dk1"/>
                          </a:solidFill>
                          <a:latin typeface="+mn-lt"/>
                          <a:ea typeface="+mn-ea"/>
                          <a:cs typeface="+mn-cs"/>
                        </a:rPr>
                        <a:t>poster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Recap on persuasive writing language features.</a:t>
                      </a:r>
                      <a:r>
                        <a:rPr lang="en-GB" sz="800" kern="1200" baseline="0" dirty="0" smtClean="0">
                          <a:solidFill>
                            <a:schemeClr val="dk1"/>
                          </a:solidFill>
                          <a:latin typeface="+mn-lt"/>
                          <a:ea typeface="+mn-ea"/>
                          <a:cs typeface="+mn-cs"/>
                        </a:rPr>
                        <a:t> Model/ share write sentences using  conjunctions </a:t>
                      </a:r>
                      <a:r>
                        <a:rPr lang="en-GB" sz="800" kern="1200" dirty="0" smtClean="0">
                          <a:solidFill>
                            <a:schemeClr val="dk1"/>
                          </a:solidFill>
                          <a:latin typeface="+mn-lt"/>
                          <a:ea typeface="+mn-ea"/>
                          <a:cs typeface="+mn-cs"/>
                        </a:rPr>
                        <a:t>so, but, yet, for, because, when, where, if, as, unless, after, once, until, whenever, since. Display on working wall.</a:t>
                      </a:r>
                      <a:endParaRPr lang="en-US" sz="800" dirty="0" smtClean="0"/>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Children practise and perform short improvisation </a:t>
                      </a:r>
                      <a:endParaRPr lang="en-GB" sz="800" u="sng" baseline="0" dirty="0" smtClean="0"/>
                    </a:p>
                    <a:p>
                      <a:pPr lvl="0"/>
                      <a:r>
                        <a:rPr lang="en-GB" sz="1200" u="sng" dirty="0" smtClean="0"/>
                        <a:t>Mighty Write: </a:t>
                      </a:r>
                      <a:r>
                        <a:rPr lang="en-GB" sz="800" u="sng" kern="1200" dirty="0" smtClean="0">
                          <a:solidFill>
                            <a:schemeClr val="dk1"/>
                          </a:solidFill>
                          <a:latin typeface="+mn-lt"/>
                          <a:ea typeface="+mn-ea"/>
                          <a:cs typeface="+mn-cs"/>
                        </a:rPr>
                        <a:t>I</a:t>
                      </a:r>
                      <a:r>
                        <a:rPr lang="en-GB" sz="800" kern="1200" dirty="0" smtClean="0">
                          <a:solidFill>
                            <a:schemeClr val="dk1"/>
                          </a:solidFill>
                          <a:latin typeface="+mn-lt"/>
                          <a:ea typeface="+mn-ea"/>
                          <a:cs typeface="+mn-cs"/>
                        </a:rPr>
                        <a:t>ntroduce the </a:t>
                      </a:r>
                      <a:r>
                        <a:rPr lang="en-GB" sz="800" b="1" kern="1200" dirty="0" smtClean="0">
                          <a:solidFill>
                            <a:schemeClr val="dk1"/>
                          </a:solidFill>
                          <a:latin typeface="+mn-lt"/>
                          <a:ea typeface="+mn-ea"/>
                          <a:cs typeface="+mn-cs"/>
                        </a:rPr>
                        <a:t>Letter Writing Planning Frame</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discuss each section and what might go in them. Children plan out their ideas using the </a:t>
                      </a:r>
                      <a:r>
                        <a:rPr lang="en-GB" sz="800" b="1" kern="1200" dirty="0" smtClean="0">
                          <a:solidFill>
                            <a:schemeClr val="dk1"/>
                          </a:solidFill>
                          <a:latin typeface="+mn-lt"/>
                          <a:ea typeface="+mn-ea"/>
                          <a:cs typeface="+mn-cs"/>
                        </a:rPr>
                        <a:t>Letter Writing Planning Frame</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They plan an introduction, the 2 or 3 points for their argument, and a summing up paragraph. Model how to draft the introduction, presenting the key issue upfront. Children write their introduction.</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sng" kern="1200" baseline="0" dirty="0" smtClean="0">
                          <a:solidFill>
                            <a:schemeClr val="dk1"/>
                          </a:solidFill>
                          <a:latin typeface="+mn-lt"/>
                          <a:ea typeface="+mn-ea"/>
                          <a:cs typeface="+mn-cs"/>
                        </a:rPr>
                        <a:t>C</a:t>
                      </a:r>
                      <a:r>
                        <a:rPr lang="en-GB" sz="800" kern="1200" baseline="0" dirty="0" smtClean="0">
                          <a:solidFill>
                            <a:schemeClr val="dk1"/>
                          </a:solidFill>
                          <a:latin typeface="+mn-lt"/>
                          <a:ea typeface="+mn-ea"/>
                          <a:cs typeface="+mn-cs"/>
                        </a:rPr>
                        <a:t>onjunctions </a:t>
                      </a:r>
                      <a:r>
                        <a:rPr lang="en-GB" sz="800" kern="1200" dirty="0" smtClean="0">
                          <a:solidFill>
                            <a:schemeClr val="dk1"/>
                          </a:solidFill>
                          <a:latin typeface="+mn-lt"/>
                          <a:ea typeface="+mn-ea"/>
                          <a:cs typeface="+mn-cs"/>
                        </a:rPr>
                        <a:t>so, but, yet, for, because, when, where, if, as, unless, after, once, until, whenever, since. </a:t>
                      </a:r>
                      <a:endParaRPr lang="en-GB" sz="800" u="none" baseline="0" dirty="0" smtClean="0"/>
                    </a:p>
                    <a:p>
                      <a:endParaRPr lang="en-GB" dirty="0"/>
                    </a:p>
                  </a:txBody>
                  <a:tcPr/>
                </a:tc>
              </a:tr>
              <a:tr h="29032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pPr lvl="0"/>
                      <a:r>
                        <a:rPr lang="en-GB" sz="1200" u="sng" baseline="0" dirty="0" smtClean="0"/>
                        <a:t>Intro: </a:t>
                      </a:r>
                      <a:r>
                        <a:rPr lang="en-GB" sz="800" u="none" baseline="0" dirty="0" smtClean="0"/>
                        <a:t>Look at successful introductions. </a:t>
                      </a:r>
                      <a:r>
                        <a:rPr lang="en-GB" sz="800" u="none" baseline="0" dirty="0" err="1" smtClean="0"/>
                        <a:t>Chn</a:t>
                      </a:r>
                      <a:r>
                        <a:rPr lang="en-GB" sz="800" u="none" baseline="0" dirty="0" smtClean="0"/>
                        <a:t> edit/ improve with a partner. </a:t>
                      </a:r>
                      <a:r>
                        <a:rPr lang="en-GB" sz="800" kern="1200" dirty="0" smtClean="0">
                          <a:solidFill>
                            <a:schemeClr val="dk1"/>
                          </a:solidFill>
                          <a:latin typeface="+mn-lt"/>
                          <a:ea typeface="+mn-ea"/>
                          <a:cs typeface="+mn-cs"/>
                        </a:rPr>
                        <a:t>Recap how to draft a letter using the standard layout and first person ‘voice’. How will children address the loggers and how will they sign-off? Revisit the different sign-off options if children are unsure. Highlight the 2 or 3 further points and how these will be organised into clear paragraphs. D </a:t>
                      </a:r>
                      <a:r>
                        <a:rPr lang="en-GB" sz="800" kern="1200" dirty="0" err="1" smtClean="0">
                          <a:solidFill>
                            <a:schemeClr val="dk1"/>
                          </a:solidFill>
                          <a:latin typeface="+mn-lt"/>
                          <a:ea typeface="+mn-ea"/>
                          <a:cs typeface="+mn-cs"/>
                        </a:rPr>
                        <a:t>iscuss</a:t>
                      </a:r>
                      <a:r>
                        <a:rPr lang="en-GB" sz="800" kern="1200" dirty="0" smtClean="0">
                          <a:solidFill>
                            <a:schemeClr val="dk1"/>
                          </a:solidFill>
                          <a:latin typeface="+mn-lt"/>
                          <a:ea typeface="+mn-ea"/>
                          <a:cs typeface="+mn-cs"/>
                        </a:rPr>
                        <a:t> how the summing up paragraph will likely contain the most emotive language as this is the writer’s last opportunity to get their message across and persuade the writer.</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use of paragraphs. Model/share  write  sentences using rhetorical questions.</a:t>
                      </a:r>
                    </a:p>
                    <a:p>
                      <a:r>
                        <a:rPr lang="en-GB" sz="1200" u="sng" baseline="0" dirty="0" err="1" smtClean="0"/>
                        <a:t>Oracy</a:t>
                      </a:r>
                      <a:r>
                        <a:rPr lang="en-GB" sz="1200" u="sng" baseline="0" dirty="0" smtClean="0"/>
                        <a:t>:</a:t>
                      </a:r>
                    </a:p>
                    <a:p>
                      <a:pPr lvl="0"/>
                      <a:r>
                        <a:rPr lang="en-GB" sz="1200" u="sng" dirty="0" smtClean="0"/>
                        <a:t>Extended</a:t>
                      </a:r>
                      <a:r>
                        <a:rPr lang="en-GB" sz="1200" u="sng" baseline="0" dirty="0" smtClean="0"/>
                        <a:t> </a:t>
                      </a:r>
                      <a:r>
                        <a:rPr lang="en-GB" sz="1200" u="sng" dirty="0" smtClean="0"/>
                        <a:t>Write: </a:t>
                      </a:r>
                      <a:r>
                        <a:rPr lang="en-GB" sz="800" kern="1200" dirty="0" smtClean="0">
                          <a:solidFill>
                            <a:schemeClr val="dk1"/>
                          </a:solidFill>
                          <a:latin typeface="+mn-lt"/>
                          <a:ea typeface="+mn-ea"/>
                          <a:cs typeface="+mn-cs"/>
                        </a:rPr>
                        <a:t>Children write their letters to the timber workers. They concentrate on creating a letter that flows with the key sections from their plan evident. Children incorporate a range of persuasive language in their writing, using the </a:t>
                      </a:r>
                      <a:r>
                        <a:rPr lang="en-GB" sz="800" b="1" kern="1200" dirty="0" smtClean="0">
                          <a:solidFill>
                            <a:schemeClr val="dk1"/>
                          </a:solidFill>
                          <a:latin typeface="+mn-lt"/>
                          <a:ea typeface="+mn-ea"/>
                          <a:cs typeface="+mn-cs"/>
                        </a:rPr>
                        <a:t>Persuasive Writing</a:t>
                      </a:r>
                      <a:r>
                        <a:rPr lang="en-GB" sz="800" kern="1200" dirty="0" smtClean="0">
                          <a:solidFill>
                            <a:schemeClr val="dk1"/>
                          </a:solidFill>
                          <a:latin typeface="+mn-lt"/>
                          <a:ea typeface="+mn-ea"/>
                          <a:cs typeface="+mn-cs"/>
                        </a:rPr>
                        <a:t> poster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for reference. Children read their letter to a partner. They feedback to one another about their effective use of persuasive language. </a:t>
                      </a:r>
                      <a:r>
                        <a:rPr lang="en-GB" sz="800" kern="1200" baseline="0" dirty="0" smtClean="0">
                          <a:solidFill>
                            <a:schemeClr val="dk1"/>
                          </a:solidFill>
                          <a:latin typeface="+mn-lt"/>
                          <a:ea typeface="+mn-ea"/>
                          <a:cs typeface="+mn-cs"/>
                        </a:rPr>
                        <a:t> After marking share successful sentences. Give </a:t>
                      </a:r>
                      <a:r>
                        <a:rPr lang="en-GB" sz="800" kern="1200" baseline="0" dirty="0" err="1" smtClean="0">
                          <a:solidFill>
                            <a:schemeClr val="dk1"/>
                          </a:solidFill>
                          <a:latin typeface="+mn-lt"/>
                          <a:ea typeface="+mn-ea"/>
                          <a:cs typeface="+mn-cs"/>
                        </a:rPr>
                        <a:t>chn</a:t>
                      </a:r>
                      <a:r>
                        <a:rPr lang="en-GB" sz="800" kern="1200" baseline="0" dirty="0" smtClean="0">
                          <a:solidFill>
                            <a:schemeClr val="dk1"/>
                          </a:solidFill>
                          <a:latin typeface="+mn-lt"/>
                          <a:ea typeface="+mn-ea"/>
                          <a:cs typeface="+mn-cs"/>
                        </a:rPr>
                        <a:t> time to have final edit / improve.</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a:t>
                      </a:r>
                      <a:endParaRPr lang="en-GB" sz="800" u="none" dirty="0"/>
                    </a:p>
                  </a:txBody>
                  <a:tcPr/>
                </a:tc>
                <a:tc>
                  <a:txBody>
                    <a:bodyPr/>
                    <a:lstStyle/>
                    <a:p>
                      <a:r>
                        <a:rPr lang="en-GB" sz="1200" u="sng" dirty="0" smtClean="0"/>
                        <a:t>Lesson 5</a:t>
                      </a:r>
                      <a:r>
                        <a:rPr lang="en-GB" sz="1200" dirty="0" smtClean="0"/>
                        <a:t>:</a:t>
                      </a:r>
                    </a:p>
                    <a:p>
                      <a:pPr lvl="0"/>
                      <a:r>
                        <a:rPr lang="en-GB" sz="1200" u="sng" baseline="0" dirty="0" smtClean="0"/>
                        <a:t>Intro: </a:t>
                      </a:r>
                      <a:r>
                        <a:rPr lang="en-GB" sz="800" kern="1200" dirty="0" smtClean="0">
                          <a:solidFill>
                            <a:schemeClr val="dk1"/>
                          </a:solidFill>
                          <a:latin typeface="+mn-lt"/>
                          <a:ea typeface="+mn-ea"/>
                          <a:cs typeface="+mn-cs"/>
                        </a:rPr>
                        <a:t>Share the </a:t>
                      </a:r>
                      <a:r>
                        <a:rPr lang="en-GB" sz="800" b="1" kern="1200" dirty="0" smtClean="0">
                          <a:solidFill>
                            <a:schemeClr val="dk1"/>
                          </a:solidFill>
                          <a:latin typeface="+mn-lt"/>
                          <a:ea typeface="+mn-ea"/>
                          <a:cs typeface="+mn-cs"/>
                        </a:rPr>
                        <a:t>Grammar Presentation: Possessive Apostrophes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as far as </a:t>
                      </a:r>
                      <a:r>
                        <a:rPr lang="en-GB" sz="800" b="1" kern="1200" dirty="0" smtClean="0">
                          <a:solidFill>
                            <a:schemeClr val="dk1"/>
                          </a:solidFill>
                          <a:latin typeface="+mn-lt"/>
                          <a:ea typeface="+mn-ea"/>
                          <a:cs typeface="+mn-cs"/>
                        </a:rPr>
                        <a:t>slide 9</a:t>
                      </a:r>
                      <a:r>
                        <a:rPr lang="en-GB" sz="800" kern="1200" dirty="0" smtClean="0">
                          <a:solidFill>
                            <a:schemeClr val="dk1"/>
                          </a:solidFill>
                          <a:latin typeface="+mn-lt"/>
                          <a:ea typeface="+mn-ea"/>
                          <a:cs typeface="+mn-cs"/>
                        </a:rPr>
                        <a:t>, exploring and revising the differences between plural ‘s’ and possessive ‘s’, and the difference between the single and plural possessive </a:t>
                      </a:r>
                      <a:r>
                        <a:rPr lang="en-GB" sz="800" kern="1200" dirty="0" err="1" smtClean="0">
                          <a:solidFill>
                            <a:schemeClr val="dk1"/>
                          </a:solidFill>
                          <a:latin typeface="+mn-lt"/>
                          <a:ea typeface="+mn-ea"/>
                          <a:cs typeface="+mn-cs"/>
                        </a:rPr>
                        <a:t>apostrophe.Then</a:t>
                      </a:r>
                      <a:r>
                        <a:rPr lang="en-GB" sz="800" kern="1200" dirty="0" smtClean="0">
                          <a:solidFill>
                            <a:schemeClr val="dk1"/>
                          </a:solidFill>
                          <a:latin typeface="+mn-lt"/>
                          <a:ea typeface="+mn-ea"/>
                          <a:cs typeface="+mn-cs"/>
                        </a:rPr>
                        <a:t> talk through the examples on </a:t>
                      </a:r>
                      <a:r>
                        <a:rPr lang="en-GB" sz="800" b="1" kern="1200" dirty="0" smtClean="0">
                          <a:solidFill>
                            <a:schemeClr val="dk1"/>
                          </a:solidFill>
                          <a:latin typeface="+mn-lt"/>
                          <a:ea typeface="+mn-ea"/>
                          <a:cs typeface="+mn-cs"/>
                        </a:rPr>
                        <a:t>slides10 &amp; 11.</a:t>
                      </a:r>
                      <a:r>
                        <a:rPr lang="en-GB" sz="800" kern="1200" dirty="0" smtClean="0">
                          <a:solidFill>
                            <a:schemeClr val="dk1"/>
                          </a:solidFill>
                          <a:latin typeface="+mn-lt"/>
                          <a:ea typeface="+mn-ea"/>
                          <a:cs typeface="+mn-cs"/>
                        </a:rPr>
                        <a:t>Children discuss each example in pairs and decide which is </a:t>
                      </a:r>
                      <a:r>
                        <a:rPr lang="en-GB" sz="800" kern="1200" dirty="0" err="1" smtClean="0">
                          <a:solidFill>
                            <a:schemeClr val="dk1"/>
                          </a:solidFill>
                          <a:latin typeface="+mn-lt"/>
                          <a:ea typeface="+mn-ea"/>
                          <a:cs typeface="+mn-cs"/>
                        </a:rPr>
                        <a:t>correct.Explain</a:t>
                      </a:r>
                      <a:r>
                        <a:rPr lang="en-GB" sz="800" kern="1200" dirty="0" smtClean="0">
                          <a:solidFill>
                            <a:schemeClr val="dk1"/>
                          </a:solidFill>
                          <a:latin typeface="+mn-lt"/>
                          <a:ea typeface="+mn-ea"/>
                          <a:cs typeface="+mn-cs"/>
                        </a:rPr>
                        <a:t> that children will be identifying, inserting and using possessive apostrophes today. Display the </a:t>
                      </a:r>
                      <a:r>
                        <a:rPr lang="en-GB" sz="800" b="1" kern="1200" dirty="0" smtClean="0">
                          <a:solidFill>
                            <a:schemeClr val="dk1"/>
                          </a:solidFill>
                          <a:latin typeface="+mn-lt"/>
                          <a:ea typeface="+mn-ea"/>
                          <a:cs typeface="+mn-cs"/>
                        </a:rPr>
                        <a:t>Apostrophe: Identify, Insert, Use</a:t>
                      </a:r>
                      <a:r>
                        <a:rPr lang="en-GB" sz="800" kern="1200" dirty="0" smtClean="0">
                          <a:solidFill>
                            <a:schemeClr val="dk1"/>
                          </a:solidFill>
                          <a:latin typeface="+mn-lt"/>
                          <a:ea typeface="+mn-ea"/>
                          <a:cs typeface="+mn-cs"/>
                        </a:rPr>
                        <a:t> sheet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explain how children will use this.</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b="0" kern="1200" dirty="0" smtClean="0">
                          <a:solidFill>
                            <a:schemeClr val="dk1"/>
                          </a:solidFill>
                          <a:latin typeface="+mn-lt"/>
                          <a:ea typeface="+mn-ea"/>
                          <a:cs typeface="+mn-cs"/>
                        </a:rPr>
                        <a:t>Possessive Apostrophes </a:t>
                      </a:r>
                      <a:endParaRPr lang="en-GB" sz="800" b="0" u="none" baseline="0" dirty="0" smtClean="0"/>
                    </a:p>
                    <a:p>
                      <a:r>
                        <a:rPr lang="en-GB" sz="1200" u="sng" baseline="0" dirty="0" err="1" smtClean="0"/>
                        <a:t>Oracy</a:t>
                      </a:r>
                      <a:r>
                        <a:rPr lang="en-GB" sz="1200" u="sng" baseline="0" dirty="0" smtClean="0"/>
                        <a:t>: </a:t>
                      </a:r>
                      <a:r>
                        <a:rPr lang="en-GB" sz="800" u="none" baseline="0" dirty="0" smtClean="0"/>
                        <a:t>Share sentences/discuss and explain errors </a:t>
                      </a:r>
                    </a:p>
                    <a:p>
                      <a:pPr lvl="0"/>
                      <a:r>
                        <a:rPr lang="en-GB" sz="1200" u="sng" dirty="0" smtClean="0"/>
                        <a:t>Mighty Write: </a:t>
                      </a:r>
                      <a:r>
                        <a:rPr lang="en-GB" sz="800" kern="1200" dirty="0" smtClean="0">
                          <a:solidFill>
                            <a:schemeClr val="dk1"/>
                          </a:solidFill>
                          <a:latin typeface="+mn-lt"/>
                          <a:ea typeface="+mn-ea"/>
                          <a:cs typeface="+mn-cs"/>
                        </a:rPr>
                        <a:t>Children use the </a:t>
                      </a:r>
                      <a:r>
                        <a:rPr lang="en-GB" sz="800" b="1" kern="1200" dirty="0" smtClean="0">
                          <a:solidFill>
                            <a:schemeClr val="dk1"/>
                          </a:solidFill>
                          <a:latin typeface="+mn-lt"/>
                          <a:ea typeface="+mn-ea"/>
                          <a:cs typeface="+mn-cs"/>
                        </a:rPr>
                        <a:t>Apostrophe: Identify, Insert, Use</a:t>
                      </a:r>
                      <a:r>
                        <a:rPr lang="en-GB" sz="800" kern="1200" dirty="0" smtClean="0">
                          <a:solidFill>
                            <a:schemeClr val="dk1"/>
                          </a:solidFill>
                          <a:latin typeface="+mn-lt"/>
                          <a:ea typeface="+mn-ea"/>
                          <a:cs typeface="+mn-cs"/>
                        </a:rPr>
                        <a:t> sheet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explore and use the possessive apostrophe further.</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In section (A) children identify the use of possessive apostrophes; in section (B) they insert possessive apostrophes; and  in section (C) they write their own sentences using possessive apostrophes.</a:t>
                      </a:r>
                      <a:endParaRPr lang="en-GB" sz="800" u="sng" dirty="0" smtClean="0"/>
                    </a:p>
                    <a:p>
                      <a:r>
                        <a:rPr lang="en-GB" sz="1200" u="sng" baseline="0" dirty="0" smtClean="0"/>
                        <a:t>Vocabulary: </a:t>
                      </a:r>
                      <a:r>
                        <a:rPr lang="en-GB" sz="800" i="1" kern="1200" dirty="0" smtClean="0">
                          <a:solidFill>
                            <a:schemeClr val="dk1"/>
                          </a:solidFill>
                          <a:latin typeface="+mn-lt"/>
                          <a:ea typeface="+mn-ea"/>
                          <a:cs typeface="+mn-cs"/>
                        </a:rPr>
                        <a:t>rainforest</a:t>
                      </a:r>
                      <a:r>
                        <a:rPr lang="en-US" sz="800" i="1" kern="1200" baseline="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climate</a:t>
                      </a:r>
                      <a:r>
                        <a:rPr lang="en-US" sz="800" i="1" kern="1200" baseline="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deforestation</a:t>
                      </a:r>
                      <a:endParaRPr lang="en-US" sz="800" dirty="0" smtClean="0"/>
                    </a:p>
                    <a:p>
                      <a:r>
                        <a:rPr lang="en-GB" sz="800" i="1" kern="1200" dirty="0" smtClean="0">
                          <a:solidFill>
                            <a:schemeClr val="dk1"/>
                          </a:solidFill>
                          <a:latin typeface="+mn-lt"/>
                          <a:ea typeface="+mn-ea"/>
                          <a:cs typeface="+mn-cs"/>
                        </a:rPr>
                        <a:t>Indigenous</a:t>
                      </a:r>
                      <a:r>
                        <a:rPr lang="en-US" sz="800" i="1" kern="1200" baseline="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ecosystem</a:t>
                      </a:r>
                      <a:endParaRPr lang="en-US" sz="8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u="sng" dirty="0" smtClean="0"/>
                    </a:p>
                    <a:p>
                      <a:endParaRPr lang="en-GB" dirty="0"/>
                    </a:p>
                  </a:txBody>
                  <a:tcPr/>
                </a:tc>
                <a:tc>
                  <a:txBody>
                    <a:bodyPr/>
                    <a:lstStyle/>
                    <a:p>
                      <a:r>
                        <a:rPr lang="en-GB" sz="1200" u="sng" dirty="0" smtClean="0"/>
                        <a:t>Lesson 6</a:t>
                      </a:r>
                      <a:r>
                        <a:rPr lang="en-GB" sz="1200" dirty="0" smtClean="0"/>
                        <a:t>: </a:t>
                      </a:r>
                    </a:p>
                    <a:p>
                      <a:pPr lvl="0"/>
                      <a:r>
                        <a:rPr lang="en-GB" sz="1200" u="sng" baseline="0" dirty="0" smtClean="0"/>
                        <a:t>Intro: </a:t>
                      </a:r>
                      <a:r>
                        <a:rPr lang="en-GB" sz="800" kern="1200" dirty="0" smtClean="0">
                          <a:solidFill>
                            <a:schemeClr val="dk1"/>
                          </a:solidFill>
                          <a:latin typeface="+mn-lt"/>
                          <a:ea typeface="+mn-ea"/>
                          <a:cs typeface="+mn-cs"/>
                        </a:rPr>
                        <a:t>Recap apostrophes using </a:t>
                      </a:r>
                      <a:r>
                        <a:rPr lang="en-GB" sz="800" b="1" kern="1200" dirty="0" smtClean="0">
                          <a:solidFill>
                            <a:schemeClr val="dk1"/>
                          </a:solidFill>
                          <a:latin typeface="+mn-lt"/>
                          <a:ea typeface="+mn-ea"/>
                          <a:cs typeface="+mn-cs"/>
                        </a:rPr>
                        <a:t>slides 7-9</a:t>
                      </a:r>
                      <a:r>
                        <a:rPr lang="en-GB" sz="800" kern="1200" dirty="0" smtClean="0">
                          <a:solidFill>
                            <a:schemeClr val="dk1"/>
                          </a:solidFill>
                          <a:latin typeface="+mn-lt"/>
                          <a:ea typeface="+mn-ea"/>
                          <a:cs typeface="+mn-cs"/>
                        </a:rPr>
                        <a:t> of the </a:t>
                      </a:r>
                      <a:r>
                        <a:rPr lang="en-GB" sz="800" b="1" kern="1200" dirty="0" smtClean="0">
                          <a:solidFill>
                            <a:schemeClr val="dk1"/>
                          </a:solidFill>
                          <a:latin typeface="+mn-lt"/>
                          <a:ea typeface="+mn-ea"/>
                          <a:cs typeface="+mn-cs"/>
                        </a:rPr>
                        <a:t>Grammar Presentation</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Recap/reread </a:t>
                      </a:r>
                      <a:r>
                        <a:rPr lang="en-GB" sz="800" b="1" kern="1200" dirty="0" smtClean="0">
                          <a:solidFill>
                            <a:schemeClr val="dk1"/>
                          </a:solidFill>
                          <a:latin typeface="+mn-lt"/>
                          <a:ea typeface="+mn-ea"/>
                          <a:cs typeface="+mn-cs"/>
                        </a:rPr>
                        <a:t>The Vanishing Rainforest</a:t>
                      </a:r>
                      <a:r>
                        <a:rPr lang="en-GB" sz="800" kern="1200" dirty="0" smtClean="0">
                          <a:solidFill>
                            <a:schemeClr val="dk1"/>
                          </a:solidFill>
                          <a:latin typeface="+mn-lt"/>
                          <a:ea typeface="+mn-ea"/>
                          <a:cs typeface="+mn-cs"/>
                        </a:rPr>
                        <a:t> by Richard Platt – what was the key message of this text?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Share </a:t>
                      </a:r>
                      <a:r>
                        <a:rPr lang="en-GB" sz="800" b="1" kern="1200" dirty="0" smtClean="0">
                          <a:solidFill>
                            <a:schemeClr val="dk1"/>
                          </a:solidFill>
                          <a:latin typeface="+mn-lt"/>
                          <a:ea typeface="+mn-ea"/>
                          <a:cs typeface="+mn-cs"/>
                        </a:rPr>
                        <a:t>slides 12 – 15</a:t>
                      </a:r>
                      <a:r>
                        <a:rPr lang="en-GB" sz="800" kern="1200" dirty="0" smtClean="0">
                          <a:solidFill>
                            <a:schemeClr val="dk1"/>
                          </a:solidFill>
                          <a:latin typeface="+mn-lt"/>
                          <a:ea typeface="+mn-ea"/>
                          <a:cs typeface="+mn-cs"/>
                        </a:rPr>
                        <a:t> then look at the </a:t>
                      </a:r>
                      <a:r>
                        <a:rPr lang="en-GB" sz="800" b="1" kern="1200" dirty="0" smtClean="0">
                          <a:solidFill>
                            <a:schemeClr val="dk1"/>
                          </a:solidFill>
                          <a:latin typeface="+mn-lt"/>
                          <a:ea typeface="+mn-ea"/>
                          <a:cs typeface="+mn-cs"/>
                        </a:rPr>
                        <a:t>Sample Questions</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Model answering and recording it on the white board, highlighting your use of the apostrophe. Repeat for the other sample question, noting that the bold text gives us a clue as to which words will for a possessive phrase.</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b="0" kern="1200" dirty="0" smtClean="0">
                          <a:solidFill>
                            <a:schemeClr val="dk1"/>
                          </a:solidFill>
                          <a:latin typeface="+mn-lt"/>
                          <a:ea typeface="+mn-ea"/>
                          <a:cs typeface="+mn-cs"/>
                        </a:rPr>
                        <a:t>Possessive Apostrophes </a:t>
                      </a:r>
                      <a:endParaRPr lang="en-GB" sz="800" u="none" baseline="0" dirty="0" smtClean="0"/>
                    </a:p>
                    <a:p>
                      <a:r>
                        <a:rPr lang="en-GB" sz="1200" u="sng" baseline="0" dirty="0" err="1" smtClean="0"/>
                        <a:t>Oracy</a:t>
                      </a:r>
                      <a:r>
                        <a:rPr lang="en-GB" sz="1200" u="sng" baseline="0" dirty="0" smtClean="0"/>
                        <a:t>: </a:t>
                      </a:r>
                      <a:r>
                        <a:rPr lang="en-GB" sz="800" i="0" kern="1200" dirty="0" smtClean="0">
                          <a:solidFill>
                            <a:schemeClr val="dk1"/>
                          </a:solidFill>
                          <a:latin typeface="+mn-lt"/>
                          <a:ea typeface="+mn-ea"/>
                          <a:cs typeface="+mn-cs"/>
                        </a:rPr>
                        <a:t>Compose and rehearse sentences orally </a:t>
                      </a:r>
                      <a:endParaRPr lang="en-GB" sz="800" i="0" u="sng" baseline="0" dirty="0" smtClean="0"/>
                    </a:p>
                    <a:p>
                      <a:pPr lvl="0"/>
                      <a:r>
                        <a:rPr lang="en-GB" sz="1200" u="sng" dirty="0" smtClean="0"/>
                        <a:t>Mighty Write: </a:t>
                      </a:r>
                      <a:r>
                        <a:rPr lang="en-GB" sz="800" kern="1200" dirty="0" smtClean="0">
                          <a:solidFill>
                            <a:schemeClr val="dk1"/>
                          </a:solidFill>
                          <a:latin typeface="+mn-lt"/>
                          <a:ea typeface="+mn-ea"/>
                          <a:cs typeface="+mn-cs"/>
                        </a:rPr>
                        <a:t>Give children the </a:t>
                      </a:r>
                      <a:r>
                        <a:rPr lang="en-GB" sz="800" b="1" kern="1200" dirty="0" smtClean="0">
                          <a:solidFill>
                            <a:schemeClr val="dk1"/>
                          </a:solidFill>
                          <a:latin typeface="+mn-lt"/>
                          <a:ea typeface="+mn-ea"/>
                          <a:cs typeface="+mn-cs"/>
                        </a:rPr>
                        <a:t>Rainforest Questions</a:t>
                      </a:r>
                      <a:r>
                        <a:rPr lang="en-GB" sz="800" kern="1200" dirty="0" smtClean="0">
                          <a:solidFill>
                            <a:schemeClr val="dk1"/>
                          </a:solidFill>
                          <a:latin typeface="+mn-lt"/>
                          <a:ea typeface="+mn-ea"/>
                          <a:cs typeface="+mn-cs"/>
                        </a:rPr>
                        <a:t> sheet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).They read through the sections of text and the questions in pairs. They then answer them in full sentences, using possessive apostrophes. They might like to use colour to add the apostrophes and ‘</a:t>
                      </a:r>
                      <a:r>
                        <a:rPr lang="en-GB" sz="800" kern="1200" dirty="0" err="1" smtClean="0">
                          <a:solidFill>
                            <a:schemeClr val="dk1"/>
                          </a:solidFill>
                          <a:latin typeface="+mn-lt"/>
                          <a:ea typeface="+mn-ea"/>
                          <a:cs typeface="+mn-cs"/>
                        </a:rPr>
                        <a:t>s,s</a:t>
                      </a:r>
                      <a:r>
                        <a:rPr lang="en-GB" sz="800"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r>
                        <a:rPr lang="en-GB" sz="1200" u="sng" baseline="0" dirty="0" smtClean="0"/>
                        <a:t>Vocabulary:  </a:t>
                      </a:r>
                      <a:r>
                        <a:rPr lang="en-GB" sz="800" i="1" kern="1200" dirty="0" smtClean="0">
                          <a:solidFill>
                            <a:schemeClr val="dk1"/>
                          </a:solidFill>
                          <a:latin typeface="+mn-lt"/>
                          <a:ea typeface="+mn-ea"/>
                          <a:cs typeface="+mn-cs"/>
                        </a:rPr>
                        <a:t>environment</a:t>
                      </a:r>
                      <a:r>
                        <a:rPr lang="en-US" sz="800" i="1" kern="1200" baseline="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biodiversity</a:t>
                      </a:r>
                      <a:r>
                        <a:rPr lang="en-US" sz="800" i="1" kern="1200" baseline="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habitat</a:t>
                      </a:r>
                      <a:endParaRPr lang="en-US" sz="800" dirty="0" smtClean="0"/>
                    </a:p>
                    <a:p>
                      <a:r>
                        <a:rPr lang="en-GB" sz="800" i="1" kern="1200" dirty="0" smtClean="0">
                          <a:solidFill>
                            <a:schemeClr val="dk1"/>
                          </a:solidFill>
                          <a:latin typeface="+mn-lt"/>
                          <a:ea typeface="+mn-ea"/>
                          <a:cs typeface="+mn-cs"/>
                        </a:rPr>
                        <a:t>tropical</a:t>
                      </a:r>
                      <a:r>
                        <a:rPr lang="en-US" sz="800" i="1" kern="1200" baseline="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population</a:t>
                      </a:r>
                      <a:endParaRPr lang="en-GB" sz="800" u="sng"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073246"/>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428606">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smtClean="0"/>
                        <a:t>English Text: </a:t>
                      </a:r>
                      <a:r>
                        <a:rPr lang="en-GB" sz="2000" b="1" kern="1200" dirty="0" smtClean="0">
                          <a:solidFill>
                            <a:schemeClr val="bg1"/>
                          </a:solidFill>
                          <a:latin typeface="+mn-lt"/>
                          <a:ea typeface="+mn-ea"/>
                          <a:cs typeface="+mn-cs"/>
                        </a:rPr>
                        <a:t>The Vanishing Rainforest</a:t>
                      </a:r>
                      <a:endParaRPr lang="en-GB" sz="2000" dirty="0" smtClean="0">
                        <a:solidFill>
                          <a:schemeClr val="bg1"/>
                        </a:solidFill>
                      </a:endParaRPr>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3207676">
                <a:tc>
                  <a:txBody>
                    <a:bodyPr/>
                    <a:lstStyle/>
                    <a:p>
                      <a:r>
                        <a:rPr lang="en-GB" sz="1200" u="sng" dirty="0"/>
                        <a:t>Lesson</a:t>
                      </a:r>
                      <a:r>
                        <a:rPr lang="en-GB" sz="1200" u="sng" baseline="0" dirty="0"/>
                        <a:t> </a:t>
                      </a:r>
                      <a:r>
                        <a:rPr lang="en-GB" sz="1200" u="sng" baseline="0" dirty="0" smtClean="0"/>
                        <a:t>7:</a:t>
                      </a:r>
                      <a:endParaRPr lang="en-GB" sz="1200" u="sng" baseline="0" dirty="0"/>
                    </a:p>
                    <a:p>
                      <a:pPr lvl="0"/>
                      <a:r>
                        <a:rPr lang="en-GB" sz="1200" u="sng" baseline="0" dirty="0" smtClean="0"/>
                        <a:t>Intro</a:t>
                      </a:r>
                      <a:r>
                        <a:rPr lang="en-GB" sz="800" u="none" baseline="0" dirty="0" smtClean="0"/>
                        <a:t>: </a:t>
                      </a:r>
                      <a:r>
                        <a:rPr lang="en-GB" sz="800" kern="1200" dirty="0" smtClean="0">
                          <a:solidFill>
                            <a:schemeClr val="dk1"/>
                          </a:solidFill>
                          <a:latin typeface="+mn-lt"/>
                          <a:ea typeface="+mn-ea"/>
                          <a:cs typeface="+mn-cs"/>
                        </a:rPr>
                        <a:t>Share </a:t>
                      </a:r>
                      <a:r>
                        <a:rPr lang="en-GB" sz="800" b="1" kern="1200" dirty="0" smtClean="0">
                          <a:solidFill>
                            <a:schemeClr val="dk1"/>
                          </a:solidFill>
                          <a:latin typeface="+mn-lt"/>
                          <a:ea typeface="+mn-ea"/>
                          <a:cs typeface="+mn-cs"/>
                        </a:rPr>
                        <a:t>slides 12 – 15 </a:t>
                      </a:r>
                      <a:r>
                        <a:rPr lang="en-GB" sz="800" kern="1200" dirty="0" smtClean="0">
                          <a:solidFill>
                            <a:schemeClr val="dk1"/>
                          </a:solidFill>
                          <a:latin typeface="+mn-lt"/>
                          <a:ea typeface="+mn-ea"/>
                          <a:cs typeface="+mn-cs"/>
                        </a:rPr>
                        <a:t>again, to consolidate children’s understanding of apostrophes. Get them to decide which the correct sentence is. Can they explain to a partner why the other three sentences are incorrect? How confident are children in using apostrophes for possession? Could they teach this to a Year 3 child?</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Ask what they need to explain and note down key points on the whiteboard for reference.</a:t>
                      </a:r>
                      <a:endParaRPr lang="en-US" sz="800" kern="1200" dirty="0" smtClean="0">
                        <a:solidFill>
                          <a:schemeClr val="dk1"/>
                        </a:solidFill>
                        <a:latin typeface="+mn-lt"/>
                        <a:ea typeface="+mn-ea"/>
                        <a:cs typeface="+mn-cs"/>
                      </a:endParaRPr>
                    </a:p>
                    <a:p>
                      <a:r>
                        <a:rPr lang="en-GB" sz="1200" u="sng" baseline="0" dirty="0" err="1" smtClean="0"/>
                        <a:t>Grammar</a:t>
                      </a:r>
                      <a:r>
                        <a:rPr lang="en-GB" sz="1200" u="none" baseline="0" dirty="0" err="1" smtClean="0"/>
                        <a:t>:</a:t>
                      </a:r>
                      <a:r>
                        <a:rPr lang="en-GB" sz="800" kern="1200" dirty="0" err="1" smtClean="0">
                          <a:solidFill>
                            <a:schemeClr val="dk1"/>
                          </a:solidFill>
                          <a:latin typeface="+mn-lt"/>
                          <a:ea typeface="+mn-ea"/>
                          <a:cs typeface="+mn-cs"/>
                        </a:rPr>
                        <a:t>Show:</a:t>
                      </a:r>
                      <a:r>
                        <a:rPr lang="en-GB" sz="800" u="sng" kern="1200" dirty="0" err="1" smtClean="0">
                          <a:solidFill>
                            <a:schemeClr val="dk1"/>
                          </a:solidFill>
                          <a:latin typeface="+mn-lt"/>
                          <a:ea typeface="+mn-ea"/>
                          <a:cs typeface="+mn-cs"/>
                          <a:hlinkClick r:id="rId2"/>
                        </a:rPr>
                        <a:t>https</a:t>
                      </a:r>
                      <a:r>
                        <a:rPr lang="en-GB" sz="800" u="sng" kern="1200" dirty="0" smtClean="0">
                          <a:solidFill>
                            <a:schemeClr val="dk1"/>
                          </a:solidFill>
                          <a:latin typeface="+mn-lt"/>
                          <a:ea typeface="+mn-ea"/>
                          <a:cs typeface="+mn-cs"/>
                          <a:hlinkClick r:id="rId2"/>
                        </a:rPr>
                        <a:t>://</a:t>
                      </a:r>
                      <a:r>
                        <a:rPr lang="en-GB" sz="800" u="sng" kern="1200" dirty="0" err="1" smtClean="0">
                          <a:solidFill>
                            <a:schemeClr val="dk1"/>
                          </a:solidFill>
                          <a:latin typeface="+mn-lt"/>
                          <a:ea typeface="+mn-ea"/>
                          <a:cs typeface="+mn-cs"/>
                          <a:hlinkClick r:id="rId2"/>
                        </a:rPr>
                        <a:t>www.bbc.co.uk</a:t>
                      </a:r>
                      <a:r>
                        <a:rPr lang="en-GB" sz="800" u="sng" kern="1200" dirty="0" smtClean="0">
                          <a:solidFill>
                            <a:schemeClr val="dk1"/>
                          </a:solidFill>
                          <a:latin typeface="+mn-lt"/>
                          <a:ea typeface="+mn-ea"/>
                          <a:cs typeface="+mn-cs"/>
                          <a:hlinkClick r:id="rId2"/>
                        </a:rPr>
                        <a:t>/</a:t>
                      </a:r>
                      <a:r>
                        <a:rPr lang="en-GB" sz="800" u="sng" kern="1200" dirty="0" err="1" smtClean="0">
                          <a:solidFill>
                            <a:schemeClr val="dk1"/>
                          </a:solidFill>
                          <a:latin typeface="+mn-lt"/>
                          <a:ea typeface="+mn-ea"/>
                          <a:cs typeface="+mn-cs"/>
                          <a:hlinkClick r:id="rId2"/>
                        </a:rPr>
                        <a:t>bitesize</a:t>
                      </a:r>
                      <a:r>
                        <a:rPr lang="en-GB" sz="800" u="sng" kern="1200" dirty="0" smtClean="0">
                          <a:solidFill>
                            <a:schemeClr val="dk1"/>
                          </a:solidFill>
                          <a:latin typeface="+mn-lt"/>
                          <a:ea typeface="+mn-ea"/>
                          <a:cs typeface="+mn-cs"/>
                          <a:hlinkClick r:id="rId2"/>
                        </a:rPr>
                        <a:t>/topics/</a:t>
                      </a:r>
                      <a:r>
                        <a:rPr lang="en-GB" sz="800" u="sng" kern="1200" dirty="0" err="1" smtClean="0">
                          <a:solidFill>
                            <a:schemeClr val="dk1"/>
                          </a:solidFill>
                          <a:latin typeface="+mn-lt"/>
                          <a:ea typeface="+mn-ea"/>
                          <a:cs typeface="+mn-cs"/>
                          <a:hlinkClick r:id="rId2"/>
                        </a:rPr>
                        <a:t>zvwwxnb</a:t>
                      </a:r>
                      <a:r>
                        <a:rPr lang="en-GB" sz="800" u="sng" kern="1200" dirty="0" smtClean="0">
                          <a:solidFill>
                            <a:schemeClr val="dk1"/>
                          </a:solidFill>
                          <a:latin typeface="+mn-lt"/>
                          <a:ea typeface="+mn-ea"/>
                          <a:cs typeface="+mn-cs"/>
                          <a:hlinkClick r:id="rId2"/>
                        </a:rPr>
                        <a:t>/articles/zx9ydxs</a:t>
                      </a:r>
                      <a:endParaRPr lang="en-GB" sz="800" u="none" kern="1200" baseline="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i="0" kern="1200" dirty="0" smtClean="0">
                          <a:solidFill>
                            <a:schemeClr val="dk1"/>
                          </a:solidFill>
                          <a:latin typeface="+mn-lt"/>
                          <a:ea typeface="+mn-ea"/>
                          <a:cs typeface="+mn-cs"/>
                        </a:rPr>
                        <a:t>Give well-structured descriptions and explanations</a:t>
                      </a:r>
                      <a:endParaRPr lang="en-GB" sz="800" u="none" baseline="0" dirty="0" smtClean="0"/>
                    </a:p>
                    <a:p>
                      <a:pPr lvl="0"/>
                      <a:r>
                        <a:rPr lang="en-GB" sz="1200" u="sng" dirty="0" smtClean="0"/>
                        <a:t>Mighty </a:t>
                      </a:r>
                      <a:r>
                        <a:rPr lang="en-GB" sz="1200" u="sng" dirty="0"/>
                        <a:t>Write</a:t>
                      </a:r>
                      <a:r>
                        <a:rPr lang="en-GB" sz="1200" u="sng" dirty="0" smtClean="0"/>
                        <a:t>: </a:t>
                      </a:r>
                      <a:r>
                        <a:rPr lang="en-GB" sz="800" kern="1200" dirty="0" smtClean="0">
                          <a:solidFill>
                            <a:schemeClr val="dk1"/>
                          </a:solidFill>
                          <a:latin typeface="+mn-lt"/>
                          <a:ea typeface="+mn-ea"/>
                          <a:cs typeface="+mn-cs"/>
                        </a:rPr>
                        <a:t>Children use the list of key points from the input to plan a guide to possessive apostrophes for Year 3.</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Children can choose between creating a booklet or poster.</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Emphasise that children need to explain the rules around possessive apostrophe use, give examples and design a quiz (with correct answers!).Children should rehearse teaching using their poster/booklet, checking that what they are saying makes sense, is clear and covers all necessary teaching.</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none" baseline="0" dirty="0" smtClean="0"/>
                        <a:t>: </a:t>
                      </a:r>
                      <a:r>
                        <a:rPr lang="en-GB" sz="800" kern="1200" dirty="0" smtClean="0">
                          <a:solidFill>
                            <a:schemeClr val="dk1"/>
                          </a:solidFill>
                          <a:latin typeface="+mn-lt"/>
                          <a:ea typeface="+mn-ea"/>
                          <a:cs typeface="+mn-cs"/>
                        </a:rPr>
                        <a:t>vital, valuable, fragile, vast, enormous, delicate, vulnerable, precious, essential, beautiful, rare, abundant, magnificent, scarce</a:t>
                      </a:r>
                      <a:endParaRPr lang="en-US" sz="800" dirty="0" smtClean="0"/>
                    </a:p>
                  </a:txBody>
                  <a:tcPr/>
                </a:tc>
                <a:tc>
                  <a:txBody>
                    <a:bodyPr/>
                    <a:lstStyle/>
                    <a:p>
                      <a:r>
                        <a:rPr lang="en-GB" sz="1200" u="sng" dirty="0"/>
                        <a:t>Lesson </a:t>
                      </a:r>
                      <a:r>
                        <a:rPr lang="en-GB" sz="1200" u="sng" dirty="0" smtClean="0"/>
                        <a:t>8</a:t>
                      </a:r>
                      <a:r>
                        <a:rPr lang="en-GB" sz="1200" dirty="0" smtClean="0"/>
                        <a:t>:</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Look at </a:t>
                      </a:r>
                      <a:r>
                        <a:rPr lang="en-GB" sz="800" b="1" kern="1200" dirty="0" smtClean="0">
                          <a:solidFill>
                            <a:schemeClr val="dk1"/>
                          </a:solidFill>
                          <a:latin typeface="+mn-lt"/>
                          <a:ea typeface="+mn-ea"/>
                          <a:cs typeface="+mn-cs"/>
                        </a:rPr>
                        <a:t>The Vanishing </a:t>
                      </a:r>
                      <a:r>
                        <a:rPr lang="en-GB" sz="800" b="1" kern="1200" dirty="0" err="1" smtClean="0">
                          <a:solidFill>
                            <a:schemeClr val="dk1"/>
                          </a:solidFill>
                          <a:latin typeface="+mn-lt"/>
                          <a:ea typeface="+mn-ea"/>
                          <a:cs typeface="+mn-cs"/>
                        </a:rPr>
                        <a:t>Rainforest,</a:t>
                      </a:r>
                      <a:r>
                        <a:rPr lang="en-GB" sz="800" kern="1200" dirty="0" err="1" smtClean="0">
                          <a:solidFill>
                            <a:schemeClr val="dk1"/>
                          </a:solidFill>
                          <a:latin typeface="+mn-lt"/>
                          <a:ea typeface="+mn-ea"/>
                          <a:cs typeface="+mn-cs"/>
                        </a:rPr>
                        <a:t>n</a:t>
                      </a:r>
                      <a:r>
                        <a:rPr lang="en-GB" sz="800" kern="1200" dirty="0" smtClean="0">
                          <a:solidFill>
                            <a:schemeClr val="dk1"/>
                          </a:solidFill>
                          <a:latin typeface="+mn-lt"/>
                          <a:ea typeface="+mn-ea"/>
                          <a:cs typeface="+mn-cs"/>
                        </a:rPr>
                        <a:t> </a:t>
                      </a:r>
                      <a:r>
                        <a:rPr lang="en-GB" sz="800" kern="1200" dirty="0" err="1" smtClean="0">
                          <a:solidFill>
                            <a:schemeClr val="dk1"/>
                          </a:solidFill>
                          <a:latin typeface="+mn-lt"/>
                          <a:ea typeface="+mn-ea"/>
                          <a:cs typeface="+mn-cs"/>
                        </a:rPr>
                        <a:t>oting</a:t>
                      </a:r>
                      <a:r>
                        <a:rPr lang="en-GB" sz="800" kern="1200" dirty="0" smtClean="0">
                          <a:solidFill>
                            <a:schemeClr val="dk1"/>
                          </a:solidFill>
                          <a:latin typeface="+mn-lt"/>
                          <a:ea typeface="+mn-ea"/>
                          <a:cs typeface="+mn-cs"/>
                        </a:rPr>
                        <a:t> that it was written in 2003.Read the last page ‘</a:t>
                      </a:r>
                      <a:r>
                        <a:rPr lang="en-GB" sz="800" i="1" kern="1200" dirty="0" smtClean="0">
                          <a:solidFill>
                            <a:schemeClr val="dk1"/>
                          </a:solidFill>
                          <a:latin typeface="+mn-lt"/>
                          <a:ea typeface="+mn-ea"/>
                          <a:cs typeface="+mn-cs"/>
                        </a:rPr>
                        <a:t>Why Rainforests matter’ </a:t>
                      </a:r>
                      <a:r>
                        <a:rPr lang="en-GB" sz="800" kern="1200" dirty="0" smtClean="0">
                          <a:solidFill>
                            <a:schemeClr val="dk1"/>
                          </a:solidFill>
                          <a:latin typeface="+mn-lt"/>
                          <a:ea typeface="+mn-ea"/>
                          <a:cs typeface="+mn-cs"/>
                        </a:rPr>
                        <a:t>and explain that you are going to do some research to find out what has happened since. Are things getting any better? </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Share the </a:t>
                      </a:r>
                      <a:r>
                        <a:rPr lang="en-GB" sz="800" kern="1200" dirty="0" err="1" smtClean="0">
                          <a:solidFill>
                            <a:schemeClr val="dk1"/>
                          </a:solidFill>
                          <a:latin typeface="+mn-lt"/>
                          <a:ea typeface="+mn-ea"/>
                          <a:cs typeface="+mn-cs"/>
                        </a:rPr>
                        <a:t>Mongabay</a:t>
                      </a:r>
                      <a:r>
                        <a:rPr lang="en-GB" sz="800" kern="1200" dirty="0" smtClean="0">
                          <a:solidFill>
                            <a:schemeClr val="dk1"/>
                          </a:solidFill>
                          <a:latin typeface="+mn-lt"/>
                          <a:ea typeface="+mn-ea"/>
                          <a:cs typeface="+mn-cs"/>
                        </a:rPr>
                        <a:t> </a:t>
                      </a:r>
                      <a:r>
                        <a:rPr lang="en-GB" sz="800" u="sng" kern="1200" dirty="0" smtClean="0">
                          <a:solidFill>
                            <a:schemeClr val="dk1"/>
                          </a:solidFill>
                          <a:latin typeface="+mn-lt"/>
                          <a:ea typeface="+mn-ea"/>
                          <a:cs typeface="+mn-cs"/>
                          <a:hlinkClick r:id="rId3"/>
                        </a:rPr>
                        <a:t>link</a:t>
                      </a:r>
                      <a:r>
                        <a:rPr lang="en-GB" sz="800" u="sng"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and show children the graph and data, tracking deforestation in the Brazilian rainforest. Notice that since 2003, rates of deforestation have slowed, but this is still an issue to be concerned about.  Agree that the Internet is a powerful source of persuasion in our times (</a:t>
                      </a:r>
                      <a:r>
                        <a:rPr lang="en-GB" sz="800" i="1" kern="1200" dirty="0" smtClean="0">
                          <a:solidFill>
                            <a:schemeClr val="dk1"/>
                          </a:solidFill>
                          <a:latin typeface="+mn-lt"/>
                          <a:ea typeface="+mn-ea"/>
                          <a:cs typeface="+mn-cs"/>
                        </a:rPr>
                        <a:t>including blogs/</a:t>
                      </a:r>
                      <a:r>
                        <a:rPr lang="en-GB" sz="800" i="1" kern="1200" dirty="0" err="1" smtClean="0">
                          <a:solidFill>
                            <a:schemeClr val="dk1"/>
                          </a:solidFill>
                          <a:latin typeface="+mn-lt"/>
                          <a:ea typeface="+mn-ea"/>
                          <a:cs typeface="+mn-cs"/>
                        </a:rPr>
                        <a:t>vlogs</a:t>
                      </a:r>
                      <a:r>
                        <a:rPr lang="en-GB" sz="800" i="1" kern="1200" dirty="0" smtClean="0">
                          <a:solidFill>
                            <a:schemeClr val="dk1"/>
                          </a:solidFill>
                          <a:latin typeface="+mn-lt"/>
                          <a:ea typeface="+mn-ea"/>
                          <a:cs typeface="+mn-cs"/>
                        </a:rPr>
                        <a:t>/social media</a:t>
                      </a:r>
                      <a:r>
                        <a:rPr lang="en-GB" sz="800" kern="1200" dirty="0" smtClean="0">
                          <a:solidFill>
                            <a:schemeClr val="dk1"/>
                          </a:solidFill>
                          <a:latin typeface="+mn-lt"/>
                          <a:ea typeface="+mn-ea"/>
                          <a:cs typeface="+mn-cs"/>
                        </a:rPr>
                        <a:t> etc.).</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Display a blog example and discuss key features</a:t>
                      </a:r>
                      <a:endParaRPr lang="en-GB" sz="800" u="none" baseline="0" dirty="0"/>
                    </a:p>
                    <a:p>
                      <a:r>
                        <a:rPr lang="en-GB" sz="1200" u="sng" baseline="0" dirty="0" err="1"/>
                        <a:t>Oracy</a:t>
                      </a:r>
                      <a:r>
                        <a:rPr lang="en-GB" sz="1200" u="sng" baseline="0" dirty="0" smtClean="0"/>
                        <a:t>: </a:t>
                      </a:r>
                      <a:r>
                        <a:rPr lang="en-GB" sz="800" i="0" kern="1200" dirty="0" smtClean="0">
                          <a:solidFill>
                            <a:schemeClr val="dk1"/>
                          </a:solidFill>
                          <a:latin typeface="+mn-lt"/>
                          <a:ea typeface="+mn-ea"/>
                          <a:cs typeface="+mn-cs"/>
                        </a:rPr>
                        <a:t>Ask relevant questions to extend understanding and knowledge</a:t>
                      </a:r>
                      <a:endParaRPr lang="en-GB" sz="800" i="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Working in pairs, children use any previous </a:t>
                      </a:r>
                      <a:r>
                        <a:rPr lang="en-GB" sz="800" u="none" kern="1200" dirty="0" smtClean="0">
                          <a:solidFill>
                            <a:schemeClr val="dk1"/>
                          </a:solidFill>
                          <a:latin typeface="+mn-lt"/>
                          <a:ea typeface="+mn-ea"/>
                          <a:cs typeface="+mn-cs"/>
                        </a:rPr>
                        <a:t>information</a:t>
                      </a:r>
                      <a:r>
                        <a:rPr lang="en-GB" sz="800" kern="1200" dirty="0" smtClean="0">
                          <a:solidFill>
                            <a:schemeClr val="dk1"/>
                          </a:solidFill>
                          <a:latin typeface="+mn-lt"/>
                          <a:ea typeface="+mn-ea"/>
                          <a:cs typeface="+mn-cs"/>
                        </a:rPr>
                        <a:t> and research and add to this as they plan their blog post(</a:t>
                      </a:r>
                      <a:r>
                        <a:rPr lang="en-GB" sz="800" i="1" kern="1200" dirty="0" smtClean="0">
                          <a:solidFill>
                            <a:schemeClr val="dk1"/>
                          </a:solidFill>
                          <a:latin typeface="+mn-lt"/>
                          <a:ea typeface="+mn-ea"/>
                          <a:cs typeface="+mn-cs"/>
                        </a:rPr>
                        <a:t>see </a:t>
                      </a:r>
                      <a:r>
                        <a:rPr lang="en-GB" sz="800" b="1" i="1" kern="1200" dirty="0" smtClean="0">
                          <a:solidFill>
                            <a:schemeClr val="dk1"/>
                          </a:solidFill>
                          <a:latin typeface="+mn-lt"/>
                          <a:ea typeface="+mn-ea"/>
                          <a:cs typeface="+mn-cs"/>
                        </a:rPr>
                        <a:t>Websites</a:t>
                      </a:r>
                      <a:r>
                        <a:rPr lang="en-GB" sz="800" i="1" kern="1200" dirty="0" smtClean="0">
                          <a:solidFill>
                            <a:schemeClr val="dk1"/>
                          </a:solidFill>
                          <a:latin typeface="+mn-lt"/>
                          <a:ea typeface="+mn-ea"/>
                          <a:cs typeface="+mn-cs"/>
                        </a:rPr>
                        <a:t> in resources</a:t>
                      </a:r>
                      <a:r>
                        <a:rPr lang="en-GB" sz="800" kern="1200" dirty="0" smtClean="0">
                          <a:solidFill>
                            <a:schemeClr val="dk1"/>
                          </a:solidFill>
                          <a:latin typeface="+mn-lt"/>
                          <a:ea typeface="+mn-ea"/>
                          <a:cs typeface="+mn-cs"/>
                        </a:rPr>
                        <a:t>).They make notes on sticky notes or on the frame to help plan their ideas about why the rainforests are important, why they are disappearing and how we can help save them. Children stick their notes on the </a:t>
                      </a:r>
                      <a:r>
                        <a:rPr lang="en-GB" sz="800" b="1" kern="1200" dirty="0" smtClean="0">
                          <a:solidFill>
                            <a:schemeClr val="dk1"/>
                          </a:solidFill>
                          <a:latin typeface="+mn-lt"/>
                          <a:ea typeface="+mn-ea"/>
                          <a:cs typeface="+mn-cs"/>
                        </a:rPr>
                        <a:t>Research/Planning Frame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add further ideas as they plan their blog post, ensuring they have key points for each section.</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kern="1200" dirty="0" smtClean="0">
                          <a:solidFill>
                            <a:schemeClr val="dk1"/>
                          </a:solidFill>
                          <a:latin typeface="+mn-lt"/>
                          <a:ea typeface="+mn-ea"/>
                          <a:cs typeface="+mn-cs"/>
                        </a:rPr>
                        <a:t>barely, extremely, deeply, absolutely, enormously, entirely, worryingly, rapidly, surprisingly, hugely</a:t>
                      </a:r>
                      <a:endParaRPr lang="en-US" sz="800" dirty="0" smtClean="0"/>
                    </a:p>
                  </a:txBody>
                  <a:tcPr/>
                </a:tc>
                <a:tc>
                  <a:txBody>
                    <a:bodyPr/>
                    <a:lstStyle/>
                    <a:p>
                      <a:r>
                        <a:rPr lang="en-GB" sz="1200" u="sng" dirty="0"/>
                        <a:t>Lesson </a:t>
                      </a:r>
                      <a:r>
                        <a:rPr lang="en-GB" sz="1200" u="sng" dirty="0" smtClean="0"/>
                        <a:t>9</a:t>
                      </a:r>
                      <a:r>
                        <a:rPr lang="en-GB" sz="1200" dirty="0" smtClean="0"/>
                        <a:t>:</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Share one of the plans from </a:t>
                      </a:r>
                      <a:r>
                        <a:rPr lang="en-GB" sz="800" b="1" kern="1200" dirty="0" smtClean="0">
                          <a:solidFill>
                            <a:schemeClr val="dk1"/>
                          </a:solidFill>
                          <a:latin typeface="+mn-lt"/>
                          <a:ea typeface="+mn-ea"/>
                          <a:cs typeface="+mn-cs"/>
                        </a:rPr>
                        <a:t>yesterday</a:t>
                      </a:r>
                      <a:r>
                        <a:rPr lang="en-GB" sz="800" kern="1200" dirty="0" smtClean="0">
                          <a:solidFill>
                            <a:schemeClr val="dk1"/>
                          </a:solidFill>
                          <a:latin typeface="+mn-lt"/>
                          <a:ea typeface="+mn-ea"/>
                          <a:cs typeface="+mn-cs"/>
                        </a:rPr>
                        <a:t> and discuss how each box will become a paragraph on that theme.</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Briefly recap the </a:t>
                      </a:r>
                      <a:r>
                        <a:rPr lang="en-GB" sz="800" b="1" kern="1200" dirty="0" smtClean="0">
                          <a:solidFill>
                            <a:schemeClr val="dk1"/>
                          </a:solidFill>
                          <a:latin typeface="+mn-lt"/>
                          <a:ea typeface="+mn-ea"/>
                          <a:cs typeface="+mn-cs"/>
                        </a:rPr>
                        <a:t>Features of Persuasive Writing</a:t>
                      </a:r>
                      <a:r>
                        <a:rPr lang="en-GB" sz="800" kern="1200" dirty="0" smtClean="0">
                          <a:solidFill>
                            <a:schemeClr val="dk1"/>
                          </a:solidFill>
                          <a:latin typeface="+mn-lt"/>
                          <a:ea typeface="+mn-ea"/>
                          <a:cs typeface="+mn-cs"/>
                        </a:rPr>
                        <a:t> poster(</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).What language might children use to write persuasively? Model using </a:t>
                      </a:r>
                      <a:r>
                        <a:rPr lang="en-GB" sz="800" b="1" kern="1200" dirty="0" smtClean="0">
                          <a:solidFill>
                            <a:schemeClr val="dk1"/>
                          </a:solidFill>
                          <a:latin typeface="+mn-lt"/>
                          <a:ea typeface="+mn-ea"/>
                          <a:cs typeface="+mn-cs"/>
                        </a:rPr>
                        <a:t>Persuasive Language</a:t>
                      </a:r>
                      <a:r>
                        <a:rPr lang="en-GB" sz="800" kern="1200" dirty="0" smtClean="0">
                          <a:solidFill>
                            <a:schemeClr val="dk1"/>
                          </a:solidFill>
                          <a:latin typeface="+mn-lt"/>
                          <a:ea typeface="+mn-ea"/>
                          <a:cs typeface="+mn-cs"/>
                        </a:rPr>
                        <a:t> resource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select persuasive techniques as you model writing a brief introduction and one of the point paragraphs from the shared plan. Emphasise the power of using carefully built noun phrases.</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a:t>
                      </a:r>
                      <a:r>
                        <a:rPr lang="en-GB" sz="800" kern="1200" baseline="0" dirty="0" smtClean="0">
                          <a:solidFill>
                            <a:schemeClr val="dk1"/>
                          </a:solidFill>
                          <a:latin typeface="+mn-lt"/>
                          <a:ea typeface="+mn-ea"/>
                          <a:cs typeface="+mn-cs"/>
                        </a:rPr>
                        <a:t>adverbs to order and explain, adverbs  daring the reader to disagree</a:t>
                      </a:r>
                      <a:endParaRPr lang="en-GB" sz="800" u="none" baseline="0" dirty="0" smtClean="0"/>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Children pick their most powerful sentence. They share it in a circle, explaining why they have chosen this. </a:t>
                      </a:r>
                      <a:endParaRPr lang="en-GB" sz="800" u="none" baseline="0" dirty="0"/>
                    </a:p>
                    <a:p>
                      <a:pPr lvl="0"/>
                      <a:r>
                        <a:rPr lang="en-GB" sz="1200" u="sng" dirty="0" smtClean="0"/>
                        <a:t>Extended </a:t>
                      </a:r>
                      <a:r>
                        <a:rPr lang="en-GB" sz="1200" u="sng" dirty="0"/>
                        <a:t>Write</a:t>
                      </a:r>
                      <a:r>
                        <a:rPr lang="en-GB" sz="1200" u="sng" dirty="0" smtClean="0"/>
                        <a:t>:</a:t>
                      </a:r>
                      <a:r>
                        <a:rPr lang="en-GB" sz="800" u="sng" dirty="0" smtClean="0"/>
                        <a:t> </a:t>
                      </a:r>
                      <a:r>
                        <a:rPr lang="en-GB" sz="800" kern="1200" dirty="0" smtClean="0">
                          <a:solidFill>
                            <a:schemeClr val="dk1"/>
                          </a:solidFill>
                          <a:latin typeface="+mn-lt"/>
                          <a:ea typeface="+mn-ea"/>
                          <a:cs typeface="+mn-cs"/>
                        </a:rPr>
                        <a:t>Children start to write their blog entry onto the </a:t>
                      </a:r>
                      <a:r>
                        <a:rPr lang="en-GB" sz="800" b="1" kern="1200" dirty="0" smtClean="0">
                          <a:solidFill>
                            <a:schemeClr val="dk1"/>
                          </a:solidFill>
                          <a:latin typeface="+mn-lt"/>
                          <a:ea typeface="+mn-ea"/>
                          <a:cs typeface="+mn-cs"/>
                        </a:rPr>
                        <a:t>Blog Writing Template</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or any frame that they would like to create .They organise their ideas into topic paragraphs, making their main</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point and elaborating with further explanation and/or evidence. Remind children to write the first line of each paragraph so that it indicates the topic of the paragraph and to incorporate expanded noun phrases.</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t>
                      </a:r>
                      <a:r>
                        <a:rPr lang="en-GB" sz="800" u="none" kern="1200" dirty="0" smtClean="0">
                          <a:solidFill>
                            <a:schemeClr val="dk1"/>
                          </a:solidFill>
                          <a:latin typeface="+mn-lt"/>
                          <a:ea typeface="+mn-ea"/>
                          <a:cs typeface="+mn-cs"/>
                        </a:rPr>
                        <a:t>firstly, secondly, thirdly, next, soon, while, eventually, often, already, yet, frequently, never, before. surely, certainly, definitely, clearly, obviously, probably</a:t>
                      </a:r>
                      <a:endParaRPr lang="en-GB" sz="800" u="none" baseline="0" dirty="0"/>
                    </a:p>
                  </a:txBody>
                  <a:tcPr/>
                </a:tc>
                <a:extLst>
                  <a:ext uri="{0D108BD9-81ED-4DB2-BD59-A6C34878D82A}">
                    <a16:rowId xmlns="" xmlns:a16="http://schemas.microsoft.com/office/drawing/2014/main" val="10001"/>
                  </a:ext>
                </a:extLst>
              </a:tr>
              <a:tr h="28708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10:</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Recap the </a:t>
                      </a:r>
                      <a:r>
                        <a:rPr lang="en-GB" sz="800" b="1" kern="1200" dirty="0" smtClean="0">
                          <a:solidFill>
                            <a:schemeClr val="dk1"/>
                          </a:solidFill>
                          <a:latin typeface="+mn-lt"/>
                          <a:ea typeface="+mn-ea"/>
                          <a:cs typeface="+mn-cs"/>
                        </a:rPr>
                        <a:t>Features of Persuasive Writing</a:t>
                      </a:r>
                      <a:r>
                        <a:rPr lang="en-GB" sz="800" kern="1200" dirty="0" smtClean="0">
                          <a:solidFill>
                            <a:schemeClr val="dk1"/>
                          </a:solidFill>
                          <a:latin typeface="+mn-lt"/>
                          <a:ea typeface="+mn-ea"/>
                          <a:cs typeface="+mn-cs"/>
                        </a:rPr>
                        <a:t> poster (</a:t>
                      </a:r>
                      <a:r>
                        <a:rPr lang="en-GB" sz="800" i="1" kern="1200" dirty="0" smtClean="0">
                          <a:solidFill>
                            <a:schemeClr val="dk1"/>
                          </a:solidFill>
                          <a:latin typeface="+mn-lt"/>
                          <a:ea typeface="+mn-ea"/>
                          <a:cs typeface="+mn-cs"/>
                        </a:rPr>
                        <a:t>see</a:t>
                      </a:r>
                      <a:r>
                        <a:rPr lang="en-GB" sz="800" i="1" kern="1200" baseline="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resources</a:t>
                      </a:r>
                      <a:r>
                        <a:rPr lang="en-GB" sz="800" kern="1200" dirty="0" smtClean="0">
                          <a:solidFill>
                            <a:schemeClr val="dk1"/>
                          </a:solidFill>
                          <a:latin typeface="+mn-lt"/>
                          <a:ea typeface="+mn-ea"/>
                          <a:cs typeface="+mn-cs"/>
                        </a:rPr>
                        <a:t>) and ask children to reflect on their writing  with a partner. They highlight aspects they have used and aspects they might want to develop today. Take feedback and note anything that children need to work on, discussing how to make improvements.</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Explain to the children that the summing up paragraph of their blog will likely contain the most emotive language as this is the writer’s last opportunity to get their message across and persuade the writer.</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Discuss and record some useful sentence openers for this section, e.g. </a:t>
                      </a:r>
                      <a:r>
                        <a:rPr lang="en-GB" sz="800" i="1" kern="1200" dirty="0" smtClean="0">
                          <a:solidFill>
                            <a:schemeClr val="dk1"/>
                          </a:solidFill>
                          <a:latin typeface="+mn-lt"/>
                          <a:ea typeface="+mn-ea"/>
                          <a:cs typeface="+mn-cs"/>
                        </a:rPr>
                        <a:t>Surely, now you can see that…Having read the facts, are you content to…?,Our truly precious rainforests…</a:t>
                      </a:r>
                      <a:r>
                        <a:rPr lang="en-GB" sz="800" kern="1200" dirty="0" smtClean="0">
                          <a:solidFill>
                            <a:schemeClr val="dk1"/>
                          </a:solidFill>
                          <a:latin typeface="+mn-lt"/>
                          <a:ea typeface="+mn-ea"/>
                          <a:cs typeface="+mn-cs"/>
                        </a:rPr>
                        <a:t>etc.</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Address any issues from marking </a:t>
                      </a:r>
                      <a:endParaRPr lang="en-GB" sz="800" u="none" baseline="0" dirty="0"/>
                    </a:p>
                    <a:p>
                      <a:r>
                        <a:rPr lang="en-GB" sz="1200" u="sng" baseline="0" dirty="0" err="1" smtClean="0"/>
                        <a:t>Oracy</a:t>
                      </a:r>
                      <a:r>
                        <a:rPr lang="en-GB" sz="1200" u="sng" baseline="0" dirty="0" smtClean="0"/>
                        <a:t>: </a:t>
                      </a:r>
                      <a:r>
                        <a:rPr lang="en-GB" sz="800" u="none" baseline="0" dirty="0" smtClean="0"/>
                        <a:t>Make suggestions for improvement</a:t>
                      </a:r>
                      <a:endParaRPr lang="en-GB" sz="800" u="none" baseline="0" dirty="0"/>
                    </a:p>
                    <a:p>
                      <a:pPr lvl="0"/>
                      <a:r>
                        <a:rPr lang="en-GB" sz="1200" u="sng" dirty="0" smtClean="0"/>
                        <a:t>Extended </a:t>
                      </a:r>
                      <a:r>
                        <a:rPr lang="en-GB" sz="1200" u="sng" dirty="0"/>
                        <a:t>Write</a:t>
                      </a:r>
                      <a:r>
                        <a:rPr lang="en-GB" sz="1200" u="sng" dirty="0" smtClean="0"/>
                        <a:t>: </a:t>
                      </a:r>
                      <a:r>
                        <a:rPr lang="en-GB" sz="800" kern="1200" dirty="0" smtClean="0">
                          <a:solidFill>
                            <a:schemeClr val="dk1"/>
                          </a:solidFill>
                          <a:latin typeface="+mn-lt"/>
                          <a:ea typeface="+mn-ea"/>
                          <a:cs typeface="+mn-cs"/>
                        </a:rPr>
                        <a:t>Children draft the ending of their blog, ensuring that their final paragraph is the most emotive and includes a call to </a:t>
                      </a:r>
                      <a:r>
                        <a:rPr lang="en-GB" sz="800" kern="1200" dirty="0" err="1" smtClean="0">
                          <a:solidFill>
                            <a:schemeClr val="dk1"/>
                          </a:solidFill>
                          <a:latin typeface="+mn-lt"/>
                          <a:ea typeface="+mn-ea"/>
                          <a:cs typeface="+mn-cs"/>
                        </a:rPr>
                        <a:t>action.They</a:t>
                      </a:r>
                      <a:r>
                        <a:rPr lang="en-GB" sz="800" kern="1200" dirty="0" smtClean="0">
                          <a:solidFill>
                            <a:schemeClr val="dk1"/>
                          </a:solidFill>
                          <a:latin typeface="+mn-lt"/>
                          <a:ea typeface="+mn-ea"/>
                          <a:cs typeface="+mn-cs"/>
                        </a:rPr>
                        <a:t> then reread it with a partner, looking for opportunities to improve their use of persuasive language. They can refer to posters and magpie ideas they have heard in class discussion.</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effectLst>
                            <a:outerShdw blurRad="38100" dist="38100" dir="2700000" algn="tl">
                              <a:srgbClr val="000000">
                                <a:alpha val="43137"/>
                              </a:srgbClr>
                            </a:outerShdw>
                          </a:effectLst>
                        </a:rPr>
                        <a:t>Revise all </a:t>
                      </a:r>
                      <a:endParaRPr lang="en-GB" sz="800" u="none" dirty="0">
                        <a:effectLst>
                          <a:outerShdw blurRad="38100" dist="38100" dir="2700000" algn="tl">
                            <a:srgbClr val="000000">
                              <a:alpha val="43137"/>
                            </a:srgbClr>
                          </a:outerShdw>
                        </a:effectLst>
                      </a:endParaRPr>
                    </a:p>
                  </a:txBody>
                  <a:tcPr/>
                </a:tc>
                <a:tc>
                  <a:txBody>
                    <a:bodyPr/>
                    <a:lstStyle/>
                    <a:p>
                      <a:r>
                        <a:rPr lang="en-GB" sz="1200" u="sng" dirty="0"/>
                        <a:t>Lesson </a:t>
                      </a:r>
                      <a:r>
                        <a:rPr lang="en-GB" sz="1200" u="sng" dirty="0" smtClean="0"/>
                        <a:t>11</a:t>
                      </a:r>
                      <a:r>
                        <a:rPr lang="en-GB" sz="1200" dirty="0" smtClean="0"/>
                        <a:t>:</a:t>
                      </a:r>
                      <a:endParaRPr lang="en-GB" sz="1200" dirty="0"/>
                    </a:p>
                    <a:p>
                      <a:pPr lvl="0"/>
                      <a:r>
                        <a:rPr lang="en-GB" sz="1200" u="sng" baseline="0" dirty="0"/>
                        <a:t>Intro</a:t>
                      </a:r>
                      <a:r>
                        <a:rPr lang="en-GB" sz="800" u="none" baseline="0" dirty="0" smtClean="0"/>
                        <a:t>: </a:t>
                      </a:r>
                      <a:r>
                        <a:rPr lang="en-GB" sz="800" kern="1200" dirty="0" smtClean="0">
                          <a:solidFill>
                            <a:schemeClr val="dk1"/>
                          </a:solidFill>
                          <a:latin typeface="+mn-lt"/>
                          <a:ea typeface="+mn-ea"/>
                          <a:cs typeface="+mn-cs"/>
                        </a:rPr>
                        <a:t>Discuss how children have improved their writing so far – the focus has mainly been on content and language choice.</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Read through an example (with permission) and identify effective features and any aspects that could still be improved or redrafted. Remind children how easy this is to do digitally (if doing so).</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Remind children that the program will often tell us by underlining in red words that could be spelt wrong. Note though, that it might simply not recognise names or unusual words, so children should always be discriminating when using </a:t>
                      </a:r>
                      <a:r>
                        <a:rPr lang="en-GB" sz="800" kern="1200" dirty="0" err="1" smtClean="0">
                          <a:solidFill>
                            <a:schemeClr val="dk1"/>
                          </a:solidFill>
                          <a:latin typeface="+mn-lt"/>
                          <a:ea typeface="+mn-ea"/>
                          <a:cs typeface="+mn-cs"/>
                        </a:rPr>
                        <a:t>spellcheck</a:t>
                      </a:r>
                      <a:r>
                        <a:rPr lang="en-GB" sz="800" kern="1200" dirty="0" smtClean="0">
                          <a:solidFill>
                            <a:schemeClr val="dk1"/>
                          </a:solidFill>
                          <a:latin typeface="+mn-lt"/>
                          <a:ea typeface="+mn-ea"/>
                          <a:cs typeface="+mn-cs"/>
                        </a:rPr>
                        <a:t>. Demonstrate how children can either use the online </a:t>
                      </a:r>
                      <a:r>
                        <a:rPr lang="en-GB" sz="800" kern="1200" dirty="0" err="1" smtClean="0">
                          <a:solidFill>
                            <a:schemeClr val="dk1"/>
                          </a:solidFill>
                          <a:latin typeface="+mn-lt"/>
                          <a:ea typeface="+mn-ea"/>
                          <a:cs typeface="+mn-cs"/>
                        </a:rPr>
                        <a:t>spellcheck</a:t>
                      </a:r>
                      <a:r>
                        <a:rPr lang="en-GB" sz="800" kern="1200" dirty="0" smtClean="0">
                          <a:solidFill>
                            <a:schemeClr val="dk1"/>
                          </a:solidFill>
                          <a:latin typeface="+mn-lt"/>
                          <a:ea typeface="+mn-ea"/>
                          <a:cs typeface="+mn-cs"/>
                        </a:rPr>
                        <a:t> by right-clicking on the word and looking at the options, or they can use a hardcopy dictionary.</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Address any issues from marking </a:t>
                      </a:r>
                      <a:endParaRPr lang="en-GB" sz="800" u="none" baseline="0" dirty="0"/>
                    </a:p>
                    <a:p>
                      <a:r>
                        <a:rPr lang="en-GB" sz="1200" u="sng" baseline="0" dirty="0" err="1"/>
                        <a:t>Oracy</a:t>
                      </a:r>
                      <a:r>
                        <a:rPr lang="en-GB" sz="1200" u="sng" baseline="0" dirty="0" smtClean="0"/>
                        <a:t>: </a:t>
                      </a:r>
                      <a:r>
                        <a:rPr lang="en-GB" sz="800" u="none" baseline="0" dirty="0" smtClean="0"/>
                        <a:t>Read aloud their blog</a:t>
                      </a:r>
                      <a:endParaRPr lang="en-GB" sz="800" u="none" baseline="0" dirty="0"/>
                    </a:p>
                    <a:p>
                      <a:pPr lvl="0"/>
                      <a:r>
                        <a:rPr lang="en-GB" sz="1200" u="sng" dirty="0" smtClean="0"/>
                        <a:t>Extended </a:t>
                      </a:r>
                      <a:r>
                        <a:rPr lang="en-GB" sz="1200" u="sng" dirty="0"/>
                        <a:t>Write</a:t>
                      </a:r>
                      <a:r>
                        <a:rPr lang="en-GB" sz="1200" u="sng" dirty="0" smtClean="0"/>
                        <a:t>: </a:t>
                      </a:r>
                      <a:r>
                        <a:rPr lang="en-GB" sz="800" kern="1200" dirty="0" smtClean="0">
                          <a:solidFill>
                            <a:schemeClr val="dk1"/>
                          </a:solidFill>
                          <a:latin typeface="+mn-lt"/>
                          <a:ea typeface="+mn-ea"/>
                          <a:cs typeface="+mn-cs"/>
                        </a:rPr>
                        <a:t>Children finish improving their use of persuasive language and overall persuasive impact. They take advantage of the ease with which they can edit a digital document.</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Children check spelling using dictionaries (either hardcopy or electronic) and check for punctuation </a:t>
                      </a:r>
                      <a:r>
                        <a:rPr lang="en-GB" sz="800" kern="1200" dirty="0" err="1" smtClean="0">
                          <a:solidFill>
                            <a:schemeClr val="dk1"/>
                          </a:solidFill>
                          <a:latin typeface="+mn-lt"/>
                          <a:ea typeface="+mn-ea"/>
                          <a:cs typeface="+mn-cs"/>
                        </a:rPr>
                        <a:t>errors.They</a:t>
                      </a:r>
                      <a:r>
                        <a:rPr lang="en-GB" sz="800" kern="1200" dirty="0" smtClean="0">
                          <a:solidFill>
                            <a:schemeClr val="dk1"/>
                          </a:solidFill>
                          <a:latin typeface="+mn-lt"/>
                          <a:ea typeface="+mn-ea"/>
                          <a:cs typeface="+mn-cs"/>
                        </a:rPr>
                        <a:t> add in any images they want from copyright free sites such as </a:t>
                      </a:r>
                      <a:r>
                        <a:rPr lang="en-GB" sz="800" kern="1200" dirty="0" err="1" smtClean="0">
                          <a:solidFill>
                            <a:schemeClr val="dk1"/>
                          </a:solidFill>
                          <a:latin typeface="+mn-lt"/>
                          <a:ea typeface="+mn-ea"/>
                          <a:cs typeface="+mn-cs"/>
                        </a:rPr>
                        <a:t>Pixabay.com.When</a:t>
                      </a:r>
                      <a:r>
                        <a:rPr lang="en-GB" sz="800" kern="1200" dirty="0" smtClean="0">
                          <a:solidFill>
                            <a:schemeClr val="dk1"/>
                          </a:solidFill>
                          <a:latin typeface="+mn-lt"/>
                          <a:ea typeface="+mn-ea"/>
                          <a:cs typeface="+mn-cs"/>
                        </a:rPr>
                        <a:t> complete, children could publish their writing on their class website/blog.</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none" baseline="0" dirty="0" smtClean="0"/>
                        <a:t>: Revise all</a:t>
                      </a:r>
                      <a:endParaRPr lang="en-GB" sz="800" u="non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smtClean="0"/>
                        <a:t> </a:t>
                      </a:r>
                      <a:endParaRPr lang="en-GB" sz="800" dirty="0"/>
                    </a:p>
                  </a:txBody>
                  <a:tcPr/>
                </a:tc>
                <a:extLst>
                  <a:ext uri="{0D108BD9-81ED-4DB2-BD59-A6C34878D82A}">
                    <a16:rowId xmlns="" xmlns:a16="http://schemas.microsoft.com/office/drawing/2014/main" val="10002"/>
                  </a:ext>
                </a:extLst>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72330" y="0"/>
            <a:ext cx="2071670" cy="6858000"/>
          </a:xfrm>
          <a:solidFill>
            <a:schemeClr val="accent5">
              <a:lumMod val="60000"/>
              <a:lumOff val="40000"/>
            </a:schemeClr>
          </a:solidFill>
        </p:spPr>
        <p:txBody>
          <a:bodyPr/>
          <a:lstStyle/>
          <a:p>
            <a:endParaRPr lang="en-US" dirty="0"/>
          </a:p>
        </p:txBody>
      </p:sp>
      <p:sp>
        <p:nvSpPr>
          <p:cNvPr id="3" name="Content Placeholder 2"/>
          <p:cNvSpPr>
            <a:spLocks noGrp="1"/>
          </p:cNvSpPr>
          <p:nvPr>
            <p:ph idx="1"/>
          </p:nvPr>
        </p:nvSpPr>
        <p:spPr>
          <a:xfrm>
            <a:off x="0" y="0"/>
            <a:ext cx="2071670" cy="6858000"/>
          </a:xfrm>
          <a:solidFill>
            <a:schemeClr val="accent5">
              <a:lumMod val="60000"/>
              <a:lumOff val="40000"/>
            </a:schemeClr>
          </a:solidFill>
        </p:spPr>
        <p:txBody>
          <a:bodyPr/>
          <a:lstStyle/>
          <a:p>
            <a:endParaRPr lang="en-US" dirty="0"/>
          </a:p>
        </p:txBody>
      </p:sp>
      <p:pic>
        <p:nvPicPr>
          <p:cNvPr id="1026" name="Picture 2" descr="C:\Users\Teacher\Pictures\I-Dont-Believe-it-Archie.jpg"/>
          <p:cNvPicPr>
            <a:picLocks noChangeAspect="1" noChangeArrowheads="1"/>
          </p:cNvPicPr>
          <p:nvPr/>
        </p:nvPicPr>
        <p:blipFill>
          <a:blip r:embed="rId2"/>
          <a:srcRect/>
          <a:stretch>
            <a:fillRect/>
          </a:stretch>
        </p:blipFill>
        <p:spPr bwMode="auto">
          <a:xfrm>
            <a:off x="2071670" y="0"/>
            <a:ext cx="5000660" cy="6858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 xmlns:p14="http://schemas.microsoft.com/office/powerpoint/2010/main" val="3952997473"/>
              </p:ext>
            </p:extLst>
          </p:nvPr>
        </p:nvGraphicFramePr>
        <p:xfrm>
          <a:off x="-1" y="-3"/>
          <a:ext cx="9144000" cy="6858002"/>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377505">
                <a:tc gridSpan="3">
                  <a:txBody>
                    <a:bodyPr/>
                    <a:lstStyle/>
                    <a:p>
                      <a:r>
                        <a:rPr lang="en-GB" sz="1800" dirty="0"/>
                        <a:t>English Text:  I Don’t Believe It Archie</a:t>
                      </a:r>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1604395">
                <a:tc>
                  <a:txBody>
                    <a:bodyPr/>
                    <a:lstStyle/>
                    <a:p>
                      <a:r>
                        <a:rPr lang="en-GB" sz="1200" u="sng" dirty="0"/>
                        <a:t>Lesson</a:t>
                      </a:r>
                      <a:r>
                        <a:rPr lang="en-GB" sz="1200" u="sng" baseline="0" dirty="0"/>
                        <a:t> 1: On Monday...</a:t>
                      </a:r>
                    </a:p>
                    <a:p>
                      <a:r>
                        <a:rPr lang="en-GB" sz="1200" u="sng" baseline="0" dirty="0"/>
                        <a:t>WOW: </a:t>
                      </a:r>
                      <a:r>
                        <a:rPr lang="en-GB" sz="800" u="none" baseline="0" dirty="0"/>
                        <a:t>Watch some clips from You’ve Been framed. </a:t>
                      </a:r>
                      <a:r>
                        <a:rPr lang="en-GB" sz="1200" u="none" baseline="0" dirty="0"/>
                        <a:t> </a:t>
                      </a:r>
                    </a:p>
                    <a:p>
                      <a:r>
                        <a:rPr lang="en-GB" sz="1200" u="sng" baseline="0" dirty="0"/>
                        <a:t>Grammar</a:t>
                      </a:r>
                      <a:r>
                        <a:rPr lang="en-GB" sz="1200" u="none" baseline="0" dirty="0"/>
                        <a:t>: </a:t>
                      </a:r>
                      <a:r>
                        <a:rPr lang="en-GB" sz="800" u="none" baseline="0" dirty="0"/>
                        <a:t>Read Chapter 1. Order event cards and make story map. Begin a map of his feelings. </a:t>
                      </a:r>
                      <a:r>
                        <a:rPr lang="en-GB" sz="800" u="none" baseline="0" dirty="0" err="1"/>
                        <a:t>Chn</a:t>
                      </a:r>
                      <a:r>
                        <a:rPr lang="en-GB" sz="800" u="none" baseline="0" dirty="0"/>
                        <a:t> highlight adverbial phrases that show “where.” </a:t>
                      </a:r>
                    </a:p>
                    <a:p>
                      <a:r>
                        <a:rPr lang="en-GB" sz="1200" u="sng" baseline="0" dirty="0" err="1"/>
                        <a:t>Oracy</a:t>
                      </a:r>
                      <a:r>
                        <a:rPr lang="en-GB" sz="1200" u="sng" baseline="0" dirty="0"/>
                        <a:t>: </a:t>
                      </a:r>
                      <a:r>
                        <a:rPr lang="en-GB" sz="800" u="none" baseline="0" dirty="0"/>
                        <a:t>Discuss times when things have gone wrong for them.</a:t>
                      </a:r>
                    </a:p>
                    <a:p>
                      <a:r>
                        <a:rPr lang="en-GB" sz="1200" u="sng" dirty="0"/>
                        <a:t>Mighty Write:</a:t>
                      </a:r>
                      <a:r>
                        <a:rPr lang="en-GB" sz="1200" u="none" dirty="0"/>
                        <a:t> </a:t>
                      </a:r>
                      <a:r>
                        <a:rPr lang="en-GB" sz="800" u="none" dirty="0"/>
                        <a:t>Write a summary of events in Chapter 1.</a:t>
                      </a:r>
                      <a:endParaRPr lang="en-GB" sz="800" u="none" baseline="0" dirty="0"/>
                    </a:p>
                    <a:p>
                      <a:r>
                        <a:rPr lang="en-GB" sz="1200" u="sng" baseline="0" dirty="0"/>
                        <a:t>Vocabulary: </a:t>
                      </a:r>
                      <a:r>
                        <a:rPr lang="en-GB" sz="800" u="none" baseline="0" dirty="0"/>
                        <a:t>halfway  trundling  veered  hallway screeched  halt  brief </a:t>
                      </a:r>
                      <a:endParaRPr lang="en-GB" sz="800" u="none" dirty="0">
                        <a:solidFill>
                          <a:schemeClr val="tx1"/>
                        </a:solidFill>
                      </a:endParaRPr>
                    </a:p>
                  </a:txBody>
                  <a:tcPr/>
                </a:tc>
                <a:tc>
                  <a:txBody>
                    <a:bodyPr/>
                    <a:lstStyle/>
                    <a:p>
                      <a:r>
                        <a:rPr lang="en-GB" sz="1200" u="sng" dirty="0"/>
                        <a:t>Lesson 2</a:t>
                      </a:r>
                      <a:r>
                        <a:rPr lang="en-GB" sz="1200" dirty="0"/>
                        <a:t>: </a:t>
                      </a:r>
                    </a:p>
                    <a:p>
                      <a:r>
                        <a:rPr lang="en-GB" sz="1200" u="sng" baseline="0" dirty="0" smtClean="0"/>
                        <a:t>Intro: </a:t>
                      </a:r>
                      <a:r>
                        <a:rPr lang="en-GB" sz="800" u="none" baseline="0" dirty="0"/>
                        <a:t>Watch Laurel and Hardy clip </a:t>
                      </a:r>
                    </a:p>
                    <a:p>
                      <a:r>
                        <a:rPr lang="en-GB" sz="1200" u="sng" baseline="0" dirty="0"/>
                        <a:t>Grammar</a:t>
                      </a:r>
                      <a:r>
                        <a:rPr lang="en-GB" sz="1200" u="none" baseline="0" dirty="0"/>
                        <a:t>: </a:t>
                      </a:r>
                      <a:r>
                        <a:rPr lang="en-GB" sz="800" u="none" baseline="0" dirty="0"/>
                        <a:t>Create a range of adverbial phrases showing “where” from clip. </a:t>
                      </a:r>
                    </a:p>
                    <a:p>
                      <a:r>
                        <a:rPr lang="en-GB" sz="1200" u="sng" baseline="0" dirty="0" err="1"/>
                        <a:t>Oracy</a:t>
                      </a:r>
                      <a:r>
                        <a:rPr lang="en-GB" sz="1200" u="sng" baseline="0" dirty="0"/>
                        <a:t>: </a:t>
                      </a:r>
                      <a:r>
                        <a:rPr lang="en-GB" sz="800" u="none" baseline="0" dirty="0"/>
                        <a:t>Discuss events and where they happened.</a:t>
                      </a:r>
                    </a:p>
                    <a:p>
                      <a:r>
                        <a:rPr lang="en-GB" sz="1200" u="sng" dirty="0"/>
                        <a:t>Mighty Write</a:t>
                      </a:r>
                      <a:r>
                        <a:rPr lang="en-GB" sz="1200" u="none" dirty="0"/>
                        <a:t>: </a:t>
                      </a:r>
                      <a:r>
                        <a:rPr lang="en-GB" sz="800" u="none" dirty="0"/>
                        <a:t>Write</a:t>
                      </a:r>
                      <a:r>
                        <a:rPr lang="en-GB" sz="800" u="none" baseline="0" dirty="0"/>
                        <a:t> a short account of what happened in the film. </a:t>
                      </a:r>
                    </a:p>
                    <a:p>
                      <a:r>
                        <a:rPr lang="en-GB" sz="1200" u="sng" baseline="0" dirty="0"/>
                        <a:t>Vocabulary:</a:t>
                      </a:r>
                      <a:r>
                        <a:rPr lang="en-GB" sz="800" u="none" baseline="0" dirty="0"/>
                        <a:t> Put adverbial phrases on working wall</a:t>
                      </a:r>
                      <a:endParaRPr lang="en-US" sz="800" u="none" dirty="0"/>
                    </a:p>
                  </a:txBody>
                  <a:tcPr/>
                </a:tc>
                <a:tc>
                  <a:txBody>
                    <a:bodyPr/>
                    <a:lstStyle/>
                    <a:p>
                      <a:r>
                        <a:rPr lang="en-GB" sz="1200" u="sng" dirty="0"/>
                        <a:t>Lesson 3</a:t>
                      </a:r>
                      <a:r>
                        <a:rPr lang="en-GB" sz="1200" dirty="0"/>
                        <a:t>: On Tuesday...</a:t>
                      </a:r>
                    </a:p>
                    <a:p>
                      <a:r>
                        <a:rPr lang="en-GB" sz="1200" u="sng" baseline="0" dirty="0"/>
                        <a:t>Intro</a:t>
                      </a:r>
                      <a:r>
                        <a:rPr lang="en-GB" sz="1200" u="none" baseline="0" dirty="0"/>
                        <a:t>:  </a:t>
                      </a:r>
                      <a:r>
                        <a:rPr lang="en-GB" sz="800" u="none" baseline="0" dirty="0"/>
                        <a:t>Read first sentence from Chapter 2. </a:t>
                      </a:r>
                      <a:r>
                        <a:rPr lang="en-GB" sz="800" u="none" baseline="0" dirty="0" err="1"/>
                        <a:t>Chn</a:t>
                      </a:r>
                      <a:r>
                        <a:rPr lang="en-GB" sz="800" u="none" baseline="0" dirty="0"/>
                        <a:t> predict. </a:t>
                      </a:r>
                    </a:p>
                    <a:p>
                      <a:r>
                        <a:rPr lang="en-GB" sz="1200" u="sng" baseline="0" dirty="0"/>
                        <a:t>Grammar</a:t>
                      </a:r>
                      <a:r>
                        <a:rPr lang="en-GB" sz="1200" u="none" baseline="0" dirty="0"/>
                        <a:t>: </a:t>
                      </a:r>
                      <a:r>
                        <a:rPr lang="en-GB" sz="800" u="none" baseline="0" dirty="0"/>
                        <a:t>Read Chapter 2 and identify verbs. Teach present perfect form of verb. NNG Activity 4:13 page 61 (Teach section)</a:t>
                      </a:r>
                    </a:p>
                    <a:p>
                      <a:r>
                        <a:rPr lang="en-GB" sz="1200" u="sng" baseline="0" dirty="0" err="1"/>
                        <a:t>Oracy</a:t>
                      </a:r>
                      <a:r>
                        <a:rPr lang="en-GB" sz="1200" u="none" baseline="0" dirty="0"/>
                        <a:t>: </a:t>
                      </a:r>
                      <a:r>
                        <a:rPr lang="en-GB" sz="800" u="none" baseline="0" dirty="0"/>
                        <a:t>Predict what may happen in the next chapter</a:t>
                      </a:r>
                    </a:p>
                    <a:p>
                      <a:r>
                        <a:rPr lang="en-GB" sz="1200" u="sng" dirty="0"/>
                        <a:t>Mighty Write: </a:t>
                      </a:r>
                      <a:r>
                        <a:rPr lang="en-GB" sz="800" u="none" dirty="0"/>
                        <a:t>Write their predictions before reading chapter.</a:t>
                      </a:r>
                      <a:endParaRPr lang="en-GB" sz="800" u="none" baseline="0" dirty="0"/>
                    </a:p>
                    <a:p>
                      <a:r>
                        <a:rPr lang="en-GB" sz="1200" u="sng" baseline="0" dirty="0"/>
                        <a:t>Vocabulary: </a:t>
                      </a:r>
                      <a:r>
                        <a:rPr lang="en-GB" sz="800" u="none" baseline="0" dirty="0"/>
                        <a:t>pulse astonishment  quivering  accusingly  narrowing  assured  dislodged  absorbed  insisted exasperated</a:t>
                      </a:r>
                      <a:endParaRPr lang="en-GB" sz="800" u="sng" baseline="0" dirty="0"/>
                    </a:p>
                  </a:txBody>
                  <a:tcPr/>
                </a:tc>
                <a:extLst>
                  <a:ext uri="{0D108BD9-81ED-4DB2-BD59-A6C34878D82A}">
                    <a16:rowId xmlns="" xmlns:a16="http://schemas.microsoft.com/office/drawing/2014/main" val="10001"/>
                  </a:ext>
                </a:extLst>
              </a:tr>
              <a:tr h="201335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4: </a:t>
                      </a:r>
                      <a:r>
                        <a:rPr lang="en-GB" sz="1200" u="none" dirty="0"/>
                        <a:t>On Wednesday...</a:t>
                      </a:r>
                    </a:p>
                    <a:p>
                      <a:r>
                        <a:rPr lang="en-GB" sz="1200" u="sng" baseline="0" dirty="0"/>
                        <a:t>Intro</a:t>
                      </a:r>
                      <a:r>
                        <a:rPr lang="en-GB" sz="1200" u="none" baseline="0" dirty="0"/>
                        <a:t>:  </a:t>
                      </a:r>
                      <a:r>
                        <a:rPr lang="en-GB" sz="800" u="none" baseline="0" dirty="0"/>
                        <a:t>Read page 37. </a:t>
                      </a:r>
                      <a:r>
                        <a:rPr lang="en-GB" sz="800" u="none" baseline="0" dirty="0" err="1"/>
                        <a:t>Chn</a:t>
                      </a:r>
                      <a:r>
                        <a:rPr lang="en-GB" sz="800" u="none" baseline="0" dirty="0"/>
                        <a:t> predict.</a:t>
                      </a:r>
                    </a:p>
                    <a:p>
                      <a:r>
                        <a:rPr lang="en-GB" sz="1200" u="sng" baseline="0" dirty="0"/>
                        <a:t>Grammar</a:t>
                      </a:r>
                      <a:r>
                        <a:rPr lang="en-GB" sz="1200" u="none" baseline="0" dirty="0"/>
                        <a:t>: </a:t>
                      </a:r>
                      <a:r>
                        <a:rPr lang="en-GB" sz="800" u="none" baseline="0" dirty="0"/>
                        <a:t>Read Chapter 3. Add to story map. Find examples of present perfect verb form in text. NNG Activity 4:13 page 61 (Practise/ Apply section)</a:t>
                      </a:r>
                    </a:p>
                    <a:p>
                      <a:r>
                        <a:rPr lang="en-GB" sz="1200" u="sng" baseline="0" dirty="0" err="1"/>
                        <a:t>Oracy</a:t>
                      </a:r>
                      <a:r>
                        <a:rPr lang="en-GB" sz="1200" u="sng" baseline="0" dirty="0"/>
                        <a:t>: </a:t>
                      </a:r>
                      <a:r>
                        <a:rPr lang="en-GB" sz="800" u="none" baseline="0" dirty="0" err="1"/>
                        <a:t>Chn</a:t>
                      </a:r>
                      <a:r>
                        <a:rPr lang="en-GB" sz="800" u="none" baseline="0" dirty="0"/>
                        <a:t> predict how alligator fell from sky</a:t>
                      </a:r>
                    </a:p>
                    <a:p>
                      <a:r>
                        <a:rPr lang="en-GB" sz="1200" u="sng" dirty="0"/>
                        <a:t>Mighty Write:</a:t>
                      </a:r>
                      <a:r>
                        <a:rPr lang="en-GB" sz="1200" u="sng" baseline="0" dirty="0"/>
                        <a:t> </a:t>
                      </a:r>
                      <a:r>
                        <a:rPr lang="en-GB" sz="800" u="none" baseline="0" dirty="0"/>
                        <a:t>Children write their own sentences using present perfect verb form using Chapter 3 as a stimulus.</a:t>
                      </a:r>
                    </a:p>
                    <a:p>
                      <a:r>
                        <a:rPr lang="en-GB" sz="1200" u="sng" baseline="0" dirty="0"/>
                        <a:t>Vocabulary: </a:t>
                      </a:r>
                      <a:r>
                        <a:rPr lang="en-GB" sz="800" u="none" baseline="0" dirty="0"/>
                        <a:t>brass   anxiously  apologetically  originally  alarmed  gestured  principles  burly  </a:t>
                      </a:r>
                    </a:p>
                    <a:p>
                      <a:endParaRPr lang="en-GB" dirty="0"/>
                    </a:p>
                  </a:txBody>
                  <a:tcPr/>
                </a:tc>
                <a:tc>
                  <a:txBody>
                    <a:bodyPr/>
                    <a:lstStyle/>
                    <a:p>
                      <a:r>
                        <a:rPr lang="en-GB" sz="1200" u="sng" dirty="0"/>
                        <a:t>Lesson 5</a:t>
                      </a:r>
                      <a:r>
                        <a:rPr lang="en-GB" sz="1200" dirty="0"/>
                        <a:t>: On Thursday...</a:t>
                      </a:r>
                    </a:p>
                    <a:p>
                      <a:r>
                        <a:rPr lang="en-GB" sz="1200" u="sng" baseline="0" dirty="0"/>
                        <a:t>Intro : </a:t>
                      </a:r>
                      <a:r>
                        <a:rPr lang="en-GB" sz="800" u="none" baseline="0" dirty="0"/>
                        <a:t>Give </a:t>
                      </a:r>
                      <a:r>
                        <a:rPr lang="en-GB" sz="800" u="none" baseline="0" dirty="0" err="1"/>
                        <a:t>chn</a:t>
                      </a:r>
                      <a:r>
                        <a:rPr lang="en-GB" sz="800" u="none" baseline="0" dirty="0"/>
                        <a:t> just pictures from this chapter. </a:t>
                      </a:r>
                      <a:r>
                        <a:rPr lang="en-GB" sz="800" u="none" baseline="0" dirty="0" err="1"/>
                        <a:t>Chn</a:t>
                      </a:r>
                      <a:r>
                        <a:rPr lang="en-GB" sz="800" u="none" baseline="0" dirty="0"/>
                        <a:t> predict. Read/ Add to story map</a:t>
                      </a:r>
                    </a:p>
                    <a:p>
                      <a:r>
                        <a:rPr lang="en-GB" sz="1200" u="sng" baseline="0" dirty="0"/>
                        <a:t>Grammar</a:t>
                      </a:r>
                      <a:r>
                        <a:rPr lang="en-GB" sz="1200" u="none" baseline="0" dirty="0"/>
                        <a:t>: </a:t>
                      </a:r>
                      <a:r>
                        <a:rPr lang="en-GB" sz="800" u="none" baseline="0" dirty="0"/>
                        <a:t>NNG Activity 4:14 Changing tenses.</a:t>
                      </a:r>
                    </a:p>
                    <a:p>
                      <a:r>
                        <a:rPr lang="en-GB" sz="1200" u="sng" baseline="0" dirty="0" err="1"/>
                        <a:t>Oracy</a:t>
                      </a:r>
                      <a:r>
                        <a:rPr lang="en-GB" sz="1200" u="sng" baseline="0" dirty="0"/>
                        <a:t>:</a:t>
                      </a:r>
                      <a:r>
                        <a:rPr lang="en-GB" sz="1200" u="none" baseline="0" dirty="0"/>
                        <a:t> </a:t>
                      </a:r>
                      <a:r>
                        <a:rPr lang="en-GB" sz="800" u="none" baseline="0" dirty="0"/>
                        <a:t>Conscience Alley – Finding a million pounds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a:t>
                      </a:r>
                      <a:r>
                        <a:rPr lang="en-GB" sz="1200" u="none" dirty="0"/>
                        <a:t>:</a:t>
                      </a:r>
                      <a:r>
                        <a:rPr lang="en-GB" sz="1200" u="none" baseline="0" dirty="0"/>
                        <a:t> </a:t>
                      </a:r>
                      <a:r>
                        <a:rPr lang="en-GB" sz="800" u="none" baseline="0" dirty="0"/>
                        <a:t>Write how Archie was feeling in first person. (pgs 60-65)</a:t>
                      </a:r>
                    </a:p>
                    <a:p>
                      <a:r>
                        <a:rPr lang="en-GB" sz="1200" u="sng" baseline="0" dirty="0"/>
                        <a:t>Vocabulary: </a:t>
                      </a:r>
                      <a:r>
                        <a:rPr lang="en-GB" sz="800" u="none" baseline="0" dirty="0"/>
                        <a:t>arranged  containing  relief  reassuringly  encouragingly slumped  </a:t>
                      </a:r>
                    </a:p>
                    <a:p>
                      <a:endParaRPr lang="en-GB" dirty="0"/>
                    </a:p>
                  </a:txBody>
                  <a:tcPr/>
                </a:tc>
                <a:tc>
                  <a:txBody>
                    <a:bodyPr/>
                    <a:lstStyle/>
                    <a:p>
                      <a:r>
                        <a:rPr lang="en-GB" sz="1200" u="sng" dirty="0"/>
                        <a:t>Lesson 6</a:t>
                      </a:r>
                      <a:r>
                        <a:rPr lang="en-GB" sz="1200" dirty="0"/>
                        <a:t>: On Friday...</a:t>
                      </a:r>
                    </a:p>
                    <a:p>
                      <a:r>
                        <a:rPr lang="en-GB" sz="1200" u="sng" baseline="0" dirty="0"/>
                        <a:t>Intro: </a:t>
                      </a:r>
                      <a:r>
                        <a:rPr lang="en-GB" sz="800" u="none" baseline="0" dirty="0"/>
                        <a:t>Show picture on page 79</a:t>
                      </a:r>
                    </a:p>
                    <a:p>
                      <a:r>
                        <a:rPr lang="en-GB" sz="1200" u="sng" baseline="0" dirty="0"/>
                        <a:t>Grammar</a:t>
                      </a:r>
                      <a:r>
                        <a:rPr lang="en-GB" sz="1200" u="none" baseline="0" dirty="0"/>
                        <a:t>: </a:t>
                      </a:r>
                      <a:r>
                        <a:rPr lang="en-GB" sz="800" u="none" baseline="0" dirty="0"/>
                        <a:t>Read chapter 5. Add to story map NNG Activity 4.15: What does it do?</a:t>
                      </a:r>
                    </a:p>
                    <a:p>
                      <a:r>
                        <a:rPr lang="en-GB" sz="1200" u="sng" baseline="0" dirty="0" err="1"/>
                        <a:t>Oracy</a:t>
                      </a:r>
                      <a:r>
                        <a:rPr lang="en-GB" sz="1200" u="sng" baseline="0" dirty="0"/>
                        <a:t>: </a:t>
                      </a:r>
                      <a:r>
                        <a:rPr lang="en-GB" sz="800" u="none" baseline="0" dirty="0"/>
                        <a:t>Freeze Frame- A tiger in the house!</a:t>
                      </a:r>
                    </a:p>
                    <a:p>
                      <a:r>
                        <a:rPr lang="en-GB" sz="1200" u="sng" baseline="0" dirty="0"/>
                        <a:t>Mighty  </a:t>
                      </a:r>
                      <a:r>
                        <a:rPr lang="en-GB" sz="1200" u="sng" dirty="0"/>
                        <a:t>Write: </a:t>
                      </a:r>
                      <a:r>
                        <a:rPr lang="en-GB" sz="800" u="none" dirty="0"/>
                        <a:t>Write feelings</a:t>
                      </a:r>
                      <a:r>
                        <a:rPr lang="en-GB" sz="800" u="none" baseline="0" dirty="0"/>
                        <a:t> from a chosen character at a chosen point in the story.</a:t>
                      </a:r>
                    </a:p>
                    <a:p>
                      <a:r>
                        <a:rPr lang="en-GB" sz="1200" u="sng" baseline="0" dirty="0"/>
                        <a:t>Vocabulary: </a:t>
                      </a:r>
                      <a:r>
                        <a:rPr lang="en-GB" sz="800" u="none" baseline="0" dirty="0"/>
                        <a:t>briskly  cautiously  muttered  appealingly  tense</a:t>
                      </a:r>
                    </a:p>
                    <a:p>
                      <a:endParaRPr lang="en-GB" sz="1400" dirty="0"/>
                    </a:p>
                  </a:txBody>
                  <a:tcPr/>
                </a:tc>
                <a:extLst>
                  <a:ext uri="{0D108BD9-81ED-4DB2-BD59-A6C34878D82A}">
                    <a16:rowId xmlns="" xmlns:a16="http://schemas.microsoft.com/office/drawing/2014/main" val="10002"/>
                  </a:ext>
                </a:extLst>
              </a:tr>
              <a:tr h="2862744">
                <a:tc>
                  <a:txBody>
                    <a:bodyPr/>
                    <a:lstStyle/>
                    <a:p>
                      <a:r>
                        <a:rPr lang="en-GB" sz="1200" u="sng" dirty="0"/>
                        <a:t>Lesson 7: On Saturday…</a:t>
                      </a:r>
                    </a:p>
                    <a:p>
                      <a:r>
                        <a:rPr lang="en-GB" sz="1200" u="sng" baseline="0" dirty="0"/>
                        <a:t>Intro: </a:t>
                      </a:r>
                      <a:r>
                        <a:rPr lang="en-GB" sz="800" u="none" baseline="0" dirty="0"/>
                        <a:t>Read Chapter 6. Add to story map.</a:t>
                      </a:r>
                    </a:p>
                    <a:p>
                      <a:r>
                        <a:rPr lang="en-GB" sz="1200" u="sng" baseline="0" dirty="0"/>
                        <a:t>Grammar</a:t>
                      </a:r>
                      <a:r>
                        <a:rPr lang="en-GB" sz="1200" u="none" baseline="0" dirty="0"/>
                        <a:t>: </a:t>
                      </a:r>
                      <a:r>
                        <a:rPr lang="en-GB" sz="800" u="none" baseline="0" dirty="0"/>
                        <a:t>Inverted Commas. Highlight parts of speech. To show new speaker new line.</a:t>
                      </a:r>
                    </a:p>
                    <a:p>
                      <a:r>
                        <a:rPr lang="en-GB" sz="1200" u="sng" baseline="0" dirty="0" err="1"/>
                        <a:t>Oracy</a:t>
                      </a:r>
                      <a:r>
                        <a:rPr lang="en-GB" sz="1200" u="sng" baseline="0" dirty="0"/>
                        <a:t>: </a:t>
                      </a:r>
                      <a:r>
                        <a:rPr lang="en-GB" sz="800" u="none" baseline="0" dirty="0"/>
                        <a:t>Role play conversations in chapter</a:t>
                      </a:r>
                    </a:p>
                    <a:p>
                      <a:r>
                        <a:rPr lang="en-GB" sz="1200" u="sng" baseline="0" dirty="0"/>
                        <a:t>Mighty </a:t>
                      </a:r>
                      <a:r>
                        <a:rPr lang="en-GB" sz="1200" u="sng" dirty="0"/>
                        <a:t>Write: </a:t>
                      </a:r>
                      <a:r>
                        <a:rPr lang="en-GB" sz="800" u="none" dirty="0"/>
                        <a:t>Model write a conversation. </a:t>
                      </a:r>
                      <a:r>
                        <a:rPr lang="en-GB" sz="800" u="none" dirty="0" err="1"/>
                        <a:t>Chn</a:t>
                      </a:r>
                      <a:r>
                        <a:rPr lang="en-GB" sz="800" u="none" dirty="0"/>
                        <a:t> continue it.</a:t>
                      </a:r>
                      <a:endParaRPr lang="en-GB" sz="800" u="none" baseline="0" dirty="0"/>
                    </a:p>
                    <a:p>
                      <a:r>
                        <a:rPr lang="en-GB" sz="1200" u="sng" baseline="0" dirty="0"/>
                        <a:t>Vocabulary: </a:t>
                      </a:r>
                      <a:r>
                        <a:rPr lang="en-GB" sz="800" u="none" baseline="0" dirty="0"/>
                        <a:t>demanded  glimpse  tucking  jewel-encrusted  ought  cheering thought</a:t>
                      </a:r>
                    </a:p>
                    <a:p>
                      <a:endParaRPr lang="en-GB" sz="1800" u="sng" dirty="0"/>
                    </a:p>
                  </a:txBody>
                  <a:tcPr/>
                </a:tc>
                <a:tc>
                  <a:txBody>
                    <a:bodyPr/>
                    <a:lstStyle/>
                    <a:p>
                      <a:r>
                        <a:rPr lang="en-GB" sz="1200" u="sng" dirty="0"/>
                        <a:t>Lesson </a:t>
                      </a:r>
                      <a:r>
                        <a:rPr lang="en-GB" sz="1200" u="sng" dirty="0" smtClean="0"/>
                        <a:t>8: </a:t>
                      </a:r>
                      <a:r>
                        <a:rPr lang="en-GB" sz="1200" u="sng" dirty="0"/>
                        <a:t>On Sunday…</a:t>
                      </a:r>
                    </a:p>
                    <a:p>
                      <a:r>
                        <a:rPr lang="en-GB" sz="1200" u="sng" baseline="0" dirty="0"/>
                        <a:t>Intro: </a:t>
                      </a:r>
                      <a:r>
                        <a:rPr lang="en-GB" sz="800" u="none" baseline="0" dirty="0"/>
                        <a:t>Read Chapter 7. Add to story map.</a:t>
                      </a:r>
                    </a:p>
                    <a:p>
                      <a:r>
                        <a:rPr lang="en-GB" sz="1200" u="sng" baseline="0" dirty="0"/>
                        <a:t>Grammar</a:t>
                      </a:r>
                      <a:r>
                        <a:rPr lang="en-GB" sz="1200" u="none" baseline="0" dirty="0"/>
                        <a:t>: </a:t>
                      </a:r>
                      <a:r>
                        <a:rPr lang="en-GB" sz="800" u="none" baseline="0" dirty="0"/>
                        <a:t>Inverted Commas. Insert inverted commas into text from the chapter.</a:t>
                      </a:r>
                    </a:p>
                    <a:p>
                      <a:r>
                        <a:rPr lang="en-GB" sz="1200" u="sng" baseline="0" dirty="0" err="1"/>
                        <a:t>Oracy</a:t>
                      </a:r>
                      <a:r>
                        <a:rPr lang="en-GB" sz="1200" u="sng" baseline="0" dirty="0"/>
                        <a:t>: </a:t>
                      </a:r>
                      <a:r>
                        <a:rPr lang="en-GB" sz="800" u="none" baseline="0" dirty="0"/>
                        <a:t>Discuss which was their favourite chapter.</a:t>
                      </a:r>
                    </a:p>
                    <a:p>
                      <a:r>
                        <a:rPr lang="en-GB" sz="1200" u="sng" baseline="0" dirty="0"/>
                        <a:t>Mighty </a:t>
                      </a:r>
                      <a:r>
                        <a:rPr lang="en-GB" sz="1200" u="sng" dirty="0"/>
                        <a:t>Write: </a:t>
                      </a:r>
                      <a:r>
                        <a:rPr lang="en-GB" sz="800" u="none" dirty="0"/>
                        <a:t>Book review</a:t>
                      </a:r>
                      <a:endParaRPr lang="en-GB" sz="800" u="none" baseline="0" dirty="0"/>
                    </a:p>
                    <a:p>
                      <a:r>
                        <a:rPr lang="en-GB" sz="1200" u="sng" baseline="0" dirty="0"/>
                        <a:t>Vocabulary: </a:t>
                      </a:r>
                      <a:r>
                        <a:rPr lang="en-GB" sz="800" u="none" baseline="0" dirty="0"/>
                        <a:t>Revise all vocabulary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r>
                        <a:rPr lang="en-GB" sz="1200" u="sng" dirty="0"/>
                        <a:t>Lesson 8:</a:t>
                      </a:r>
                    </a:p>
                    <a:p>
                      <a:r>
                        <a:rPr lang="en-GB" sz="1200" u="sng" baseline="0" dirty="0"/>
                        <a:t>Intro: </a:t>
                      </a:r>
                      <a:r>
                        <a:rPr lang="en-GB" sz="800" u="none" baseline="0" dirty="0"/>
                        <a:t>Choose a chapter from the story map and retell it.</a:t>
                      </a:r>
                    </a:p>
                    <a:p>
                      <a:r>
                        <a:rPr lang="en-GB" sz="1200" u="sng" baseline="0" dirty="0"/>
                        <a:t>Grammar</a:t>
                      </a:r>
                      <a:r>
                        <a:rPr lang="en-GB" sz="1200" u="none" baseline="0" dirty="0"/>
                        <a:t>: </a:t>
                      </a:r>
                      <a:r>
                        <a:rPr lang="en-GB" sz="800" u="none" baseline="0" dirty="0"/>
                        <a:t>Paragraphs – plan a chapter retell using the story map. </a:t>
                      </a:r>
                    </a:p>
                    <a:p>
                      <a:r>
                        <a:rPr lang="en-GB" sz="1200" u="sng" baseline="0" dirty="0" err="1"/>
                        <a:t>Oracy</a:t>
                      </a:r>
                      <a:r>
                        <a:rPr lang="en-GB" sz="1200" u="sng" baseline="0" dirty="0"/>
                        <a:t>: </a:t>
                      </a:r>
                      <a:r>
                        <a:rPr lang="en-GB" sz="800" u="none" baseline="0" dirty="0"/>
                        <a:t>Retell chapter – </a:t>
                      </a:r>
                      <a:r>
                        <a:rPr lang="en-GB" sz="800" u="none" baseline="0" dirty="0" err="1"/>
                        <a:t>chn</a:t>
                      </a:r>
                      <a:r>
                        <a:rPr lang="en-GB" sz="800" u="none" baseline="0" dirty="0"/>
                        <a:t> adding a sentence from previous one.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Extended </a:t>
                      </a:r>
                      <a:r>
                        <a:rPr lang="en-GB" sz="1200" u="sng" dirty="0"/>
                        <a:t>Write: </a:t>
                      </a:r>
                      <a:r>
                        <a:rPr lang="en-GB" sz="800" u="none" dirty="0"/>
                        <a:t>Plan and rewrite a chosen chapter in the form of a diary which includes paragraphs/ present perfect verb tenses and inverted commas</a:t>
                      </a:r>
                      <a:r>
                        <a:rPr lang="en-GB" sz="1200" u="none" dirty="0"/>
                        <a:t>. </a:t>
                      </a:r>
                      <a:endParaRPr lang="en-GB" sz="1200" u="none"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smtClean="0"/>
                        <a:t>Assessment </a:t>
                      </a:r>
                      <a:r>
                        <a:rPr lang="en-GB" sz="1200" u="sng" dirty="0"/>
                        <a:t>Piece: </a:t>
                      </a:r>
                      <a:r>
                        <a:rPr lang="en-GB" sz="1200" u="none" dirty="0"/>
                        <a:t>Tool Kit – Autumn Term page 13</a:t>
                      </a:r>
                    </a:p>
                    <a:p>
                      <a:r>
                        <a:rPr lang="en-GB" sz="1200" u="sng" baseline="0" dirty="0" smtClean="0"/>
                        <a:t>Vocabulary</a:t>
                      </a:r>
                      <a:r>
                        <a:rPr lang="en-GB" sz="1200" u="sng" baseline="0" dirty="0"/>
                        <a:t>: </a:t>
                      </a:r>
                      <a:r>
                        <a:rPr lang="en-GB" sz="800" u="none" baseline="0" dirty="0"/>
                        <a:t>Revise all vocabulary</a:t>
                      </a:r>
                    </a:p>
                    <a:p>
                      <a:r>
                        <a:rPr lang="en-GB" sz="1200" u="sng" baseline="0" dirty="0" smtClean="0"/>
                        <a:t>Lesson </a:t>
                      </a:r>
                      <a:r>
                        <a:rPr lang="en-GB" sz="1200" u="sng" baseline="0" dirty="0"/>
                        <a:t>9:</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Extended </a:t>
                      </a:r>
                      <a:r>
                        <a:rPr lang="en-GB" sz="1200" u="sng" dirty="0"/>
                        <a:t>Write: </a:t>
                      </a:r>
                      <a:r>
                        <a:rPr lang="en-GB" sz="800" u="none" dirty="0"/>
                        <a:t>Plan and write a new chapter which includes paragraphs/ present perfect verb tenses and inverted commas.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Assessment </a:t>
                      </a:r>
                      <a:r>
                        <a:rPr lang="en-GB" sz="1200" u="sng" dirty="0"/>
                        <a:t>Piece: </a:t>
                      </a:r>
                      <a:r>
                        <a:rPr lang="en-GB" sz="1200" u="none" dirty="0"/>
                        <a:t>Tool Kit – </a:t>
                      </a:r>
                      <a:r>
                        <a:rPr lang="en-GB" sz="1200" u="none" dirty="0" smtClean="0"/>
                        <a:t>Narrative</a:t>
                      </a:r>
                      <a:endParaRPr lang="en-GB" sz="1200" u="none" dirty="0"/>
                    </a:p>
                  </a:txBody>
                  <a:tcPr/>
                </a:tc>
                <a:extLst>
                  <a:ext uri="{0D108BD9-81ED-4DB2-BD59-A6C34878D82A}">
                    <a16:rowId xmlns="" xmlns:a16="http://schemas.microsoft.com/office/drawing/2014/main" val="10003"/>
                  </a:ext>
                </a:extLst>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928794" cy="6858000"/>
          </a:xfrm>
          <a:solidFill>
            <a:schemeClr val="tx2">
              <a:lumMod val="40000"/>
              <a:lumOff val="60000"/>
            </a:schemeClr>
          </a:solidFill>
        </p:spPr>
        <p:txBody>
          <a:bodyPr/>
          <a:lstStyle/>
          <a:p>
            <a:endParaRPr lang="en-US" dirty="0"/>
          </a:p>
        </p:txBody>
      </p:sp>
      <p:pic>
        <p:nvPicPr>
          <p:cNvPr id="2050" name="Picture 2" descr="C:\Users\Teacher\Pictures\OIPLRDYR0OF.jpg"/>
          <p:cNvPicPr>
            <a:picLocks noGrp="1" noChangeAspect="1" noChangeArrowheads="1"/>
          </p:cNvPicPr>
          <p:nvPr>
            <p:ph idx="1"/>
          </p:nvPr>
        </p:nvPicPr>
        <p:blipFill>
          <a:blip r:embed="rId2"/>
          <a:srcRect/>
          <a:stretch>
            <a:fillRect/>
          </a:stretch>
        </p:blipFill>
        <p:spPr bwMode="auto">
          <a:xfrm>
            <a:off x="1928794" y="0"/>
            <a:ext cx="5000660" cy="6857999"/>
          </a:xfrm>
          <a:prstGeom prst="rect">
            <a:avLst/>
          </a:prstGeom>
          <a:noFill/>
        </p:spPr>
      </p:pic>
      <p:sp>
        <p:nvSpPr>
          <p:cNvPr id="5" name="Rectangle 4"/>
          <p:cNvSpPr/>
          <p:nvPr/>
        </p:nvSpPr>
        <p:spPr>
          <a:xfrm>
            <a:off x="6786578" y="0"/>
            <a:ext cx="2357422" cy="685800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900844"/>
        </p:xfrm>
        <a:graphic>
          <a:graphicData uri="http://schemas.openxmlformats.org/drawingml/2006/table">
            <a:tbl>
              <a:tblPr firstRow="1" bandRow="1">
                <a:tableStyleId>{5C22544A-7EE6-4342-B048-85BDC9FD1C3A}</a:tableStyleId>
              </a:tblPr>
              <a:tblGrid>
                <a:gridCol w="3048000"/>
                <a:gridCol w="3048000"/>
                <a:gridCol w="3048000"/>
              </a:tblGrid>
              <a:tr h="500044">
                <a:tc gridSpan="3">
                  <a:txBody>
                    <a:bodyPr/>
                    <a:lstStyle/>
                    <a:p>
                      <a:r>
                        <a:rPr lang="en-GB" sz="2400" dirty="0" smtClean="0"/>
                        <a:t>English Text: Performance Poetry</a:t>
                      </a:r>
                      <a:endParaRPr lang="en-GB" sz="2400" dirty="0"/>
                    </a:p>
                  </a:txBody>
                  <a:tcPr/>
                </a:tc>
                <a:tc hMerge="1">
                  <a:txBody>
                    <a:bodyPr/>
                    <a:lstStyle/>
                    <a:p>
                      <a:endParaRPr lang="en-GB" dirty="0"/>
                    </a:p>
                  </a:txBody>
                  <a:tcPr/>
                </a:tc>
                <a:tc hMerge="1">
                  <a:txBody>
                    <a:bodyPr/>
                    <a:lstStyle/>
                    <a:p>
                      <a:endParaRPr lang="en-GB" dirty="0"/>
                    </a:p>
                  </a:txBody>
                  <a:tcPr/>
                </a:tc>
              </a:tr>
              <a:tr h="2176028">
                <a:tc>
                  <a:txBody>
                    <a:bodyPr/>
                    <a:lstStyle/>
                    <a:p>
                      <a:r>
                        <a:rPr lang="en-GB" sz="1200" u="sng" dirty="0" smtClean="0"/>
                        <a:t>Lesson</a:t>
                      </a:r>
                      <a:r>
                        <a:rPr lang="en-GB" sz="1200" u="sng" baseline="0" dirty="0" smtClean="0"/>
                        <a:t> 1:</a:t>
                      </a:r>
                    </a:p>
                    <a:p>
                      <a:pPr lvl="0"/>
                      <a:r>
                        <a:rPr lang="en-GB" sz="1200" u="sng" baseline="0" dirty="0" smtClean="0"/>
                        <a:t>WOW: </a:t>
                      </a:r>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Off By Heart – Poems for YOU to Remember </a:t>
                      </a:r>
                      <a:r>
                        <a:rPr lang="en-GB" sz="800" kern="1200" dirty="0" smtClean="0">
                          <a:solidFill>
                            <a:schemeClr val="dk1"/>
                          </a:solidFill>
                          <a:latin typeface="+mn-lt"/>
                          <a:ea typeface="+mn-ea"/>
                          <a:cs typeface="+mn-cs"/>
                        </a:rPr>
                        <a:t>chosen by Roger Stevens and explain that the poems are written for performance.</a:t>
                      </a:r>
                      <a:r>
                        <a:rPr lang="en-US" sz="800" kern="1200" baseline="0" dirty="0" smtClean="0">
                          <a:solidFill>
                            <a:schemeClr val="dk1"/>
                          </a:solidFill>
                          <a:latin typeface="+mn-lt"/>
                          <a:ea typeface="+mn-ea"/>
                          <a:cs typeface="+mn-cs"/>
                        </a:rPr>
                        <a:t> Discuss what</a:t>
                      </a:r>
                      <a:r>
                        <a:rPr lang="en-GB" sz="800" kern="1200" dirty="0" smtClean="0">
                          <a:solidFill>
                            <a:schemeClr val="dk1"/>
                          </a:solidFill>
                          <a:latin typeface="+mn-lt"/>
                          <a:ea typeface="+mn-ea"/>
                          <a:cs typeface="+mn-cs"/>
                        </a:rPr>
                        <a:t> we expect from performance poems (e.g. poems that play with sound; poems that encourage action; poems that offer opportunities for exaggerated expression; poems that have a fun element etc.).</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Display‘ </a:t>
                      </a:r>
                      <a:r>
                        <a:rPr lang="en-GB" sz="800" kern="1200" dirty="0" err="1" smtClean="0">
                          <a:solidFill>
                            <a:schemeClr val="dk1"/>
                          </a:solidFill>
                          <a:latin typeface="+mn-lt"/>
                          <a:ea typeface="+mn-ea"/>
                          <a:cs typeface="+mn-cs"/>
                        </a:rPr>
                        <a:t>Revenge’on</a:t>
                      </a:r>
                      <a:r>
                        <a:rPr lang="en-GB" sz="800" kern="1200" dirty="0" smtClean="0">
                          <a:solidFill>
                            <a:schemeClr val="dk1"/>
                          </a:solidFill>
                          <a:latin typeface="+mn-lt"/>
                          <a:ea typeface="+mn-ea"/>
                          <a:cs typeface="+mn-cs"/>
                        </a:rPr>
                        <a:t> page 14. Read</a:t>
                      </a:r>
                      <a:r>
                        <a:rPr lang="en-GB" sz="800" kern="1200" baseline="0" dirty="0" smtClean="0">
                          <a:solidFill>
                            <a:schemeClr val="dk1"/>
                          </a:solidFill>
                          <a:latin typeface="+mn-lt"/>
                          <a:ea typeface="+mn-ea"/>
                          <a:cs typeface="+mn-cs"/>
                        </a:rPr>
                        <a:t> and learn together.</a:t>
                      </a:r>
                      <a:r>
                        <a:rPr lang="en-US" sz="800" kern="1200" baseline="0" dirty="0" smtClean="0">
                          <a:solidFill>
                            <a:schemeClr val="dk1"/>
                          </a:solidFill>
                          <a:latin typeface="+mn-lt"/>
                          <a:ea typeface="+mn-ea"/>
                          <a:cs typeface="+mn-cs"/>
                        </a:rPr>
                        <a:t> Discuss</a:t>
                      </a:r>
                      <a:r>
                        <a:rPr lang="en-GB" sz="800" kern="1200" dirty="0" smtClean="0">
                          <a:solidFill>
                            <a:schemeClr val="dk1"/>
                          </a:solidFill>
                          <a:latin typeface="+mn-lt"/>
                          <a:ea typeface="+mn-ea"/>
                          <a:cs typeface="+mn-cs"/>
                        </a:rPr>
                        <a:t> advice on page 99 about using images or pictures in your head to help memorise poems. </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Show children the images below ‘Revenge’(</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without the text and see if they can still remember the poem.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Revision of first person pronouns- identify in “Revenge “ poem</a:t>
                      </a:r>
                    </a:p>
                    <a:p>
                      <a:r>
                        <a:rPr lang="en-GB" sz="1200" u="sng" baseline="0" dirty="0" err="1" smtClean="0"/>
                        <a:t>Oracy</a:t>
                      </a:r>
                      <a:r>
                        <a:rPr lang="en-GB" sz="1200" u="sng" baseline="0" dirty="0" smtClean="0"/>
                        <a:t>: </a:t>
                      </a:r>
                      <a:r>
                        <a:rPr lang="en-GB" sz="800" u="none" baseline="0" dirty="0" smtClean="0"/>
                        <a:t>Learn and recite the poem “Revenge” Rehearse and perform the poem. </a:t>
                      </a:r>
                    </a:p>
                    <a:p>
                      <a:pPr lvl="0"/>
                      <a:r>
                        <a:rPr lang="en-GB" sz="1200" u="sng" dirty="0" smtClean="0"/>
                        <a:t>Mighty Write: </a:t>
                      </a:r>
                      <a:r>
                        <a:rPr lang="en-GB" sz="800" kern="1200" dirty="0" smtClean="0">
                          <a:solidFill>
                            <a:schemeClr val="dk1"/>
                          </a:solidFill>
                          <a:latin typeface="+mn-lt"/>
                          <a:ea typeface="+mn-ea"/>
                          <a:cs typeface="+mn-cs"/>
                        </a:rPr>
                        <a:t>Give each child a copy of ‘Snow’ and the </a:t>
                      </a:r>
                      <a:r>
                        <a:rPr lang="en-GB" sz="800" b="1" kern="1200" dirty="0" smtClean="0">
                          <a:solidFill>
                            <a:schemeClr val="dk1"/>
                          </a:solidFill>
                          <a:latin typeface="+mn-lt"/>
                          <a:ea typeface="+mn-ea"/>
                          <a:cs typeface="+mn-cs"/>
                        </a:rPr>
                        <a:t>Snow Memory Frame</a:t>
                      </a:r>
                      <a:r>
                        <a:rPr lang="en-GB" sz="800" i="1" kern="1200" dirty="0" smtClean="0">
                          <a:solidFill>
                            <a:schemeClr val="dk1"/>
                          </a:solidFill>
                          <a:latin typeface="+mn-lt"/>
                          <a:ea typeface="+mn-ea"/>
                          <a:cs typeface="+mn-cs"/>
                        </a:rPr>
                        <a:t> (see resources). </a:t>
                      </a:r>
                      <a:r>
                        <a:rPr lang="en-GB" sz="800" kern="1200" dirty="0" smtClean="0">
                          <a:solidFill>
                            <a:schemeClr val="dk1"/>
                          </a:solidFill>
                          <a:latin typeface="+mn-lt"/>
                          <a:ea typeface="+mn-ea"/>
                          <a:cs typeface="+mn-cs"/>
                        </a:rPr>
                        <a:t>They talk in groups about what</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images might help them learn and remember the poem. </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They read it through several times together and then draw quick sketches in the boxes provided to help them remember it (each box prompting a line).</a:t>
                      </a:r>
                      <a:endParaRPr lang="en-GB" sz="800" u="sng" dirty="0" smtClean="0"/>
                    </a:p>
                    <a:p>
                      <a:r>
                        <a:rPr lang="en-GB" sz="1200" u="sng" baseline="0" dirty="0" smtClean="0"/>
                        <a:t>Vocabulary: </a:t>
                      </a:r>
                      <a:r>
                        <a:rPr lang="en-GB" sz="800" u="none" baseline="0" dirty="0" smtClean="0"/>
                        <a:t>pace  volume  accent  gesture  expression  audience  perform  rehearse</a:t>
                      </a:r>
                    </a:p>
                  </a:txBody>
                  <a:tcPr/>
                </a:tc>
                <a:tc>
                  <a:txBody>
                    <a:bodyPr/>
                    <a:lstStyle/>
                    <a:p>
                      <a:r>
                        <a:rPr lang="en-GB" sz="1200" u="sng" dirty="0" smtClean="0"/>
                        <a:t>Lesson 2</a:t>
                      </a:r>
                      <a:r>
                        <a:rPr lang="en-GB" sz="1200" dirty="0" smtClean="0"/>
                        <a:t>:</a:t>
                      </a:r>
                      <a:r>
                        <a:rPr lang="en-GB" sz="1200" u="sng" baseline="0" dirty="0" smtClean="0"/>
                        <a:t>Intro: </a:t>
                      </a:r>
                      <a:r>
                        <a:rPr lang="en-GB" sz="1800" b="1" kern="1200" dirty="0" smtClean="0">
                          <a:solidFill>
                            <a:schemeClr val="dk1"/>
                          </a:solidFill>
                          <a:latin typeface="+mn-lt"/>
                          <a:ea typeface="+mn-ea"/>
                          <a:cs typeface="+mn-cs"/>
                        </a:rPr>
                        <a:t> </a:t>
                      </a:r>
                      <a:r>
                        <a:rPr lang="en-US" sz="800" kern="1200" dirty="0" smtClean="0">
                          <a:solidFill>
                            <a:schemeClr val="dk1"/>
                          </a:solidFill>
                          <a:latin typeface="+mn-lt"/>
                          <a:ea typeface="+mn-ea"/>
                          <a:cs typeface="+mn-cs"/>
                        </a:rPr>
                        <a:t>Read ‘Little Red Riding Hood and the Wolf’ by </a:t>
                      </a:r>
                      <a:r>
                        <a:rPr lang="en-US" sz="800" kern="1200" dirty="0" err="1" smtClean="0">
                          <a:solidFill>
                            <a:schemeClr val="dk1"/>
                          </a:solidFill>
                          <a:latin typeface="+mn-lt"/>
                          <a:ea typeface="+mn-ea"/>
                          <a:cs typeface="+mn-cs"/>
                        </a:rPr>
                        <a:t>Roald</a:t>
                      </a:r>
                      <a:r>
                        <a:rPr lang="en-US" sz="800" kern="1200" dirty="0" smtClean="0">
                          <a:solidFill>
                            <a:schemeClr val="dk1"/>
                          </a:solidFill>
                          <a:latin typeface="+mn-lt"/>
                          <a:ea typeface="+mn-ea"/>
                          <a:cs typeface="+mn-cs"/>
                        </a:rPr>
                        <a:t> Dahl (</a:t>
                      </a:r>
                      <a:r>
                        <a:rPr lang="en-US" sz="800" i="1" kern="1200" dirty="0" smtClean="0">
                          <a:solidFill>
                            <a:schemeClr val="dk1"/>
                          </a:solidFill>
                          <a:latin typeface="+mn-lt"/>
                          <a:ea typeface="+mn-ea"/>
                          <a:cs typeface="+mn-cs"/>
                        </a:rPr>
                        <a:t>see resources</a:t>
                      </a:r>
                      <a:r>
                        <a:rPr lang="en-US" sz="800" kern="1200" dirty="0" smtClean="0">
                          <a:solidFill>
                            <a:schemeClr val="dk1"/>
                          </a:solidFill>
                          <a:latin typeface="+mn-lt"/>
                          <a:ea typeface="+mn-ea"/>
                          <a:cs typeface="+mn-cs"/>
                        </a:rPr>
                        <a:t>) to the class – do they know it? What do they think of it?</a:t>
                      </a:r>
                      <a:r>
                        <a:rPr lang="en-US" sz="800" kern="1200" baseline="0" dirty="0" smtClean="0">
                          <a:solidFill>
                            <a:schemeClr val="dk1"/>
                          </a:solidFill>
                          <a:latin typeface="+mn-lt"/>
                          <a:ea typeface="+mn-ea"/>
                          <a:cs typeface="+mn-cs"/>
                        </a:rPr>
                        <a:t> </a:t>
                      </a:r>
                      <a:r>
                        <a:rPr lang="en-US" sz="800" kern="1200" dirty="0" smtClean="0">
                          <a:solidFill>
                            <a:schemeClr val="dk1"/>
                          </a:solidFill>
                          <a:latin typeface="+mn-lt"/>
                          <a:ea typeface="+mn-ea"/>
                          <a:cs typeface="+mn-cs"/>
                        </a:rPr>
                        <a:t>Display the first stanza and read together using expression.</a:t>
                      </a:r>
                    </a:p>
                    <a:p>
                      <a:pPr lvl="0"/>
                      <a:r>
                        <a:rPr lang="en-US" sz="800" kern="1200" dirty="0" smtClean="0">
                          <a:solidFill>
                            <a:schemeClr val="dk1"/>
                          </a:solidFill>
                          <a:latin typeface="+mn-lt"/>
                          <a:ea typeface="+mn-ea"/>
                          <a:cs typeface="+mn-cs"/>
                        </a:rPr>
                        <a:t>Agree that it has a beat which demands a fast-paced performance. </a:t>
                      </a:r>
                      <a:r>
                        <a:rPr lang="en-US" sz="800" kern="1200" dirty="0" err="1" smtClean="0">
                          <a:solidFill>
                            <a:schemeClr val="dk1"/>
                          </a:solidFill>
                          <a:latin typeface="+mn-lt"/>
                          <a:ea typeface="+mn-ea"/>
                          <a:cs typeface="+mn-cs"/>
                        </a:rPr>
                        <a:t>Practise</a:t>
                      </a:r>
                      <a:r>
                        <a:rPr lang="en-US" sz="800" kern="1200" dirty="0" smtClean="0">
                          <a:solidFill>
                            <a:schemeClr val="dk1"/>
                          </a:solidFill>
                          <a:latin typeface="+mn-lt"/>
                          <a:ea typeface="+mn-ea"/>
                          <a:cs typeface="+mn-cs"/>
                        </a:rPr>
                        <a:t> reading it with pace. </a:t>
                      </a:r>
                      <a:r>
                        <a:rPr lang="en-US" sz="800" kern="1200" baseline="0" dirty="0" smtClean="0">
                          <a:solidFill>
                            <a:schemeClr val="dk1"/>
                          </a:solidFill>
                          <a:latin typeface="+mn-lt"/>
                          <a:ea typeface="+mn-ea"/>
                          <a:cs typeface="+mn-cs"/>
                        </a:rPr>
                        <a:t> </a:t>
                      </a:r>
                      <a:r>
                        <a:rPr lang="en-US" sz="800" kern="1200" dirty="0" smtClean="0">
                          <a:solidFill>
                            <a:schemeClr val="dk1"/>
                          </a:solidFill>
                          <a:latin typeface="+mn-lt"/>
                          <a:ea typeface="+mn-ea"/>
                          <a:cs typeface="+mn-cs"/>
                        </a:rPr>
                        <a:t>Explain that one of the things Dahl has done to help this flow is to use nouns and pronouns for cohesion.</a:t>
                      </a:r>
                    </a:p>
                    <a:p>
                      <a:pPr lvl="0"/>
                      <a:r>
                        <a:rPr lang="en-GB" sz="800" kern="1200" dirty="0" smtClean="0">
                          <a:solidFill>
                            <a:schemeClr val="dk1"/>
                          </a:solidFill>
                          <a:latin typeface="+mn-lt"/>
                          <a:ea typeface="+mn-ea"/>
                          <a:cs typeface="+mn-cs"/>
                        </a:rPr>
                        <a:t>They then read and discuss the </a:t>
                      </a:r>
                      <a:r>
                        <a:rPr lang="en-GB" sz="800" b="1" kern="1200" dirty="0" smtClean="0">
                          <a:solidFill>
                            <a:schemeClr val="dk1"/>
                          </a:solidFill>
                          <a:latin typeface="+mn-lt"/>
                          <a:ea typeface="+mn-ea"/>
                          <a:cs typeface="+mn-cs"/>
                        </a:rPr>
                        <a:t>Little Red: Questions and Analysis</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US" sz="800" kern="1200" dirty="0" smtClean="0">
                          <a:solidFill>
                            <a:schemeClr val="dk1"/>
                          </a:solidFill>
                          <a:latin typeface="+mn-lt"/>
                          <a:ea typeface="+mn-ea"/>
                          <a:cs typeface="+mn-cs"/>
                        </a:rPr>
                        <a:t>Share </a:t>
                      </a:r>
                      <a:r>
                        <a:rPr lang="en-US" sz="800" b="1" kern="1200" dirty="0" smtClean="0">
                          <a:solidFill>
                            <a:schemeClr val="dk1"/>
                          </a:solidFill>
                          <a:latin typeface="+mn-lt"/>
                          <a:ea typeface="+mn-ea"/>
                          <a:cs typeface="+mn-cs"/>
                        </a:rPr>
                        <a:t>slides 1-8</a:t>
                      </a:r>
                      <a:r>
                        <a:rPr lang="en-US" sz="800" kern="1200" dirty="0" smtClean="0">
                          <a:solidFill>
                            <a:schemeClr val="dk1"/>
                          </a:solidFill>
                          <a:latin typeface="+mn-lt"/>
                          <a:ea typeface="+mn-ea"/>
                          <a:cs typeface="+mn-cs"/>
                        </a:rPr>
                        <a:t> of the </a:t>
                      </a:r>
                      <a:r>
                        <a:rPr lang="en-US" sz="800" b="1" kern="1200" dirty="0" smtClean="0">
                          <a:solidFill>
                            <a:schemeClr val="dk1"/>
                          </a:solidFill>
                          <a:latin typeface="+mn-lt"/>
                          <a:ea typeface="+mn-ea"/>
                          <a:cs typeface="+mn-cs"/>
                        </a:rPr>
                        <a:t>Grammar PowerPoint: Nouns and Pronouns</a:t>
                      </a:r>
                      <a:endParaRPr lang="en-GB" sz="800" u="none"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Children use their </a:t>
                      </a:r>
                      <a:r>
                        <a:rPr lang="en-GB" sz="800" b="1" kern="1200" dirty="0" smtClean="0">
                          <a:solidFill>
                            <a:schemeClr val="dk1"/>
                          </a:solidFill>
                          <a:latin typeface="+mn-lt"/>
                          <a:ea typeface="+mn-ea"/>
                          <a:cs typeface="+mn-cs"/>
                        </a:rPr>
                        <a:t>Snow Memory Frame </a:t>
                      </a:r>
                      <a:r>
                        <a:rPr lang="en-GB" sz="800" kern="1200" dirty="0" smtClean="0">
                          <a:solidFill>
                            <a:schemeClr val="dk1"/>
                          </a:solidFill>
                          <a:latin typeface="+mn-lt"/>
                          <a:ea typeface="+mn-ea"/>
                          <a:cs typeface="+mn-cs"/>
                        </a:rPr>
                        <a:t>from </a:t>
                      </a:r>
                      <a:r>
                        <a:rPr lang="en-GB" sz="800" b="1" kern="1200" dirty="0" smtClean="0">
                          <a:solidFill>
                            <a:schemeClr val="dk1"/>
                          </a:solidFill>
                          <a:latin typeface="+mn-lt"/>
                          <a:ea typeface="+mn-ea"/>
                          <a:cs typeface="+mn-cs"/>
                        </a:rPr>
                        <a:t>Day 1</a:t>
                      </a:r>
                      <a:r>
                        <a:rPr lang="en-GB" sz="800" kern="1200" dirty="0" smtClean="0">
                          <a:solidFill>
                            <a:schemeClr val="dk1"/>
                          </a:solidFill>
                          <a:latin typeface="+mn-lt"/>
                          <a:ea typeface="+mn-ea"/>
                          <a:cs typeface="+mn-cs"/>
                        </a:rPr>
                        <a:t> , fold the sheet vertically and try saying the poem using their sketches as prompts.</a:t>
                      </a:r>
                      <a:endParaRPr lang="en-US" sz="800" kern="1200" dirty="0" smtClean="0">
                        <a:solidFill>
                          <a:schemeClr val="dk1"/>
                        </a:solidFill>
                        <a:latin typeface="+mn-lt"/>
                        <a:ea typeface="+mn-ea"/>
                        <a:cs typeface="+mn-cs"/>
                      </a:endParaRPr>
                    </a:p>
                    <a:p>
                      <a:r>
                        <a:rPr lang="en-GB" sz="1200" u="sng" dirty="0" smtClean="0"/>
                        <a:t>Mighty Write: </a:t>
                      </a:r>
                      <a:r>
                        <a:rPr lang="en-US" sz="800" kern="1200" dirty="0" smtClean="0">
                          <a:solidFill>
                            <a:schemeClr val="dk1"/>
                          </a:solidFill>
                          <a:latin typeface="+mn-lt"/>
                          <a:ea typeface="+mn-ea"/>
                          <a:cs typeface="+mn-cs"/>
                        </a:rPr>
                        <a:t>Give children the </a:t>
                      </a:r>
                      <a:r>
                        <a:rPr lang="en-GB" sz="800" b="1" kern="1200" dirty="0" smtClean="0">
                          <a:solidFill>
                            <a:schemeClr val="dk1"/>
                          </a:solidFill>
                          <a:latin typeface="+mn-lt"/>
                          <a:ea typeface="+mn-ea"/>
                          <a:cs typeface="+mn-cs"/>
                        </a:rPr>
                        <a:t>Little Red : Nouns &amp; Pronouns (A, B &amp; C)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a:t>
                      </a:r>
                      <a:r>
                        <a:rPr lang="en-US" sz="800" kern="1200" dirty="0" smtClean="0">
                          <a:solidFill>
                            <a:schemeClr val="dk1"/>
                          </a:solidFill>
                          <a:latin typeface="+mn-lt"/>
                          <a:ea typeface="+mn-ea"/>
                          <a:cs typeface="+mn-cs"/>
                        </a:rPr>
                        <a:t>They read the sentences and replace the underlined nouns/noun phrases with a suitable pronoun.</a:t>
                      </a:r>
                      <a:endParaRPr lang="en-GB" sz="800" u="sng" dirty="0" smtClean="0"/>
                    </a:p>
                    <a:p>
                      <a:r>
                        <a:rPr lang="en-GB" sz="1200" u="sng" baseline="0" dirty="0" smtClean="0"/>
                        <a:t>Vocabulary: </a:t>
                      </a:r>
                      <a:r>
                        <a:rPr lang="en-GB" sz="800" u="none" baseline="0" dirty="0" smtClean="0"/>
                        <a:t>rhyme   rhythm   stanza  line  repetition  alliteration  onomatopoeia</a:t>
                      </a:r>
                      <a:endParaRPr lang="en-GB" sz="800" u="none" dirty="0" smtClean="0"/>
                    </a:p>
                    <a:p>
                      <a:endParaRPr lang="en-GB" dirty="0"/>
                    </a:p>
                  </a:txBody>
                  <a:tcPr/>
                </a:tc>
                <a:tc>
                  <a:txBody>
                    <a:bodyPr/>
                    <a:lstStyle/>
                    <a:p>
                      <a:r>
                        <a:rPr lang="en-GB" sz="1200" u="sng" dirty="0" smtClean="0"/>
                        <a:t>Lesson 3</a:t>
                      </a:r>
                      <a:r>
                        <a:rPr lang="en-GB" sz="1200" dirty="0" smtClean="0"/>
                        <a:t>:</a:t>
                      </a:r>
                    </a:p>
                    <a:p>
                      <a:pPr lvl="0"/>
                      <a:r>
                        <a:rPr lang="en-GB" sz="1200" u="sng" baseline="0" dirty="0" smtClean="0"/>
                        <a:t>Intro: </a:t>
                      </a:r>
                      <a:r>
                        <a:rPr lang="en-US" sz="800" kern="1200" dirty="0" smtClean="0">
                          <a:solidFill>
                            <a:schemeClr val="dk1"/>
                          </a:solidFill>
                          <a:latin typeface="+mn-lt"/>
                          <a:ea typeface="+mn-ea"/>
                          <a:cs typeface="+mn-cs"/>
                        </a:rPr>
                        <a:t>Recap nouns and pronouns using </a:t>
                      </a:r>
                      <a:r>
                        <a:rPr lang="en-US" sz="800" b="1" kern="1200" dirty="0" smtClean="0">
                          <a:solidFill>
                            <a:schemeClr val="dk1"/>
                          </a:solidFill>
                          <a:latin typeface="+mn-lt"/>
                          <a:ea typeface="+mn-ea"/>
                          <a:cs typeface="+mn-cs"/>
                        </a:rPr>
                        <a:t>slides 3-7</a:t>
                      </a:r>
                      <a:r>
                        <a:rPr lang="en-US" sz="800" kern="1200" dirty="0" smtClean="0">
                          <a:solidFill>
                            <a:schemeClr val="dk1"/>
                          </a:solidFill>
                          <a:latin typeface="+mn-lt"/>
                          <a:ea typeface="+mn-ea"/>
                          <a:cs typeface="+mn-cs"/>
                        </a:rPr>
                        <a:t> of the </a:t>
                      </a:r>
                      <a:r>
                        <a:rPr lang="en-US" sz="800" b="1" kern="1200" dirty="0" smtClean="0">
                          <a:solidFill>
                            <a:schemeClr val="dk1"/>
                          </a:solidFill>
                          <a:latin typeface="+mn-lt"/>
                          <a:ea typeface="+mn-ea"/>
                          <a:cs typeface="+mn-cs"/>
                        </a:rPr>
                        <a:t>Grammar PowerPoint</a:t>
                      </a:r>
                      <a:r>
                        <a:rPr lang="en-US" sz="800" kern="1200" dirty="0" smtClean="0">
                          <a:solidFill>
                            <a:schemeClr val="dk1"/>
                          </a:solidFill>
                          <a:latin typeface="+mn-lt"/>
                          <a:ea typeface="+mn-ea"/>
                          <a:cs typeface="+mn-cs"/>
                        </a:rPr>
                        <a:t>.</a:t>
                      </a:r>
                    </a:p>
                    <a:p>
                      <a:pPr lvl="0"/>
                      <a:r>
                        <a:rPr lang="en-US" sz="800" kern="1200" dirty="0" smtClean="0">
                          <a:solidFill>
                            <a:schemeClr val="dk1"/>
                          </a:solidFill>
                          <a:latin typeface="+mn-lt"/>
                          <a:ea typeface="+mn-ea"/>
                          <a:cs typeface="+mn-cs"/>
                        </a:rPr>
                        <a:t>Then share </a:t>
                      </a:r>
                      <a:r>
                        <a:rPr lang="en-US" sz="800" b="1" kern="1200" dirty="0" smtClean="0">
                          <a:solidFill>
                            <a:schemeClr val="dk1"/>
                          </a:solidFill>
                          <a:latin typeface="+mn-lt"/>
                          <a:ea typeface="+mn-ea"/>
                          <a:cs typeface="+mn-cs"/>
                        </a:rPr>
                        <a:t>slide 9 </a:t>
                      </a:r>
                      <a:r>
                        <a:rPr lang="en-US" sz="800" kern="1200" dirty="0" smtClean="0">
                          <a:solidFill>
                            <a:schemeClr val="dk1"/>
                          </a:solidFill>
                          <a:latin typeface="+mn-lt"/>
                          <a:ea typeface="+mn-ea"/>
                          <a:cs typeface="+mn-cs"/>
                        </a:rPr>
                        <a:t>exploring how to edit for cohesion before </a:t>
                      </a:r>
                      <a:r>
                        <a:rPr lang="en-US" sz="800" kern="1200" dirty="0" err="1" smtClean="0">
                          <a:solidFill>
                            <a:schemeClr val="dk1"/>
                          </a:solidFill>
                          <a:latin typeface="+mn-lt"/>
                          <a:ea typeface="+mn-ea"/>
                          <a:cs typeface="+mn-cs"/>
                        </a:rPr>
                        <a:t>modelling</a:t>
                      </a:r>
                      <a:r>
                        <a:rPr lang="en-US" sz="800" kern="1200" dirty="0" smtClean="0">
                          <a:solidFill>
                            <a:schemeClr val="dk1"/>
                          </a:solidFill>
                          <a:latin typeface="+mn-lt"/>
                          <a:ea typeface="+mn-ea"/>
                          <a:cs typeface="+mn-cs"/>
                        </a:rPr>
                        <a:t> crossing out and replacing nouns with pronouns using the </a:t>
                      </a:r>
                      <a:r>
                        <a:rPr lang="en-US" sz="800" b="1" kern="1200" dirty="0" smtClean="0">
                          <a:solidFill>
                            <a:schemeClr val="dk1"/>
                          </a:solidFill>
                          <a:latin typeface="+mn-lt"/>
                          <a:ea typeface="+mn-ea"/>
                          <a:cs typeface="+mn-cs"/>
                        </a:rPr>
                        <a:t>Goldilocks in Trouble Bubble</a:t>
                      </a:r>
                      <a:r>
                        <a:rPr lang="en-US" sz="800" kern="1200" dirty="0" smtClean="0">
                          <a:solidFill>
                            <a:schemeClr val="dk1"/>
                          </a:solidFill>
                          <a:latin typeface="+mn-lt"/>
                          <a:ea typeface="+mn-ea"/>
                          <a:cs typeface="+mn-cs"/>
                        </a:rPr>
                        <a:t> (</a:t>
                      </a:r>
                      <a:r>
                        <a:rPr lang="en-US" sz="800" i="1" kern="1200" dirty="0" smtClean="0">
                          <a:solidFill>
                            <a:schemeClr val="dk1"/>
                          </a:solidFill>
                          <a:latin typeface="+mn-lt"/>
                          <a:ea typeface="+mn-ea"/>
                          <a:cs typeface="+mn-cs"/>
                        </a:rPr>
                        <a:t>see resources</a:t>
                      </a:r>
                      <a:r>
                        <a:rPr lang="en-US" sz="800" kern="1200" dirty="0" smtClean="0">
                          <a:solidFill>
                            <a:schemeClr val="dk1"/>
                          </a:solidFill>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800" kern="1200" dirty="0" smtClean="0">
                          <a:solidFill>
                            <a:schemeClr val="dk1"/>
                          </a:solidFill>
                          <a:latin typeface="+mn-lt"/>
                          <a:ea typeface="+mn-ea"/>
                          <a:cs typeface="+mn-cs"/>
                        </a:rPr>
                        <a:t>Children read the </a:t>
                      </a:r>
                      <a:r>
                        <a:rPr lang="en-US" sz="800" b="1" kern="1200" dirty="0" smtClean="0">
                          <a:solidFill>
                            <a:schemeClr val="dk1"/>
                          </a:solidFill>
                          <a:latin typeface="+mn-lt"/>
                          <a:ea typeface="+mn-ea"/>
                          <a:cs typeface="+mn-cs"/>
                        </a:rPr>
                        <a:t>Little Red Speech Bubbles</a:t>
                      </a:r>
                      <a:r>
                        <a:rPr lang="en-US" sz="800" kern="1200" dirty="0" smtClean="0">
                          <a:solidFill>
                            <a:schemeClr val="dk1"/>
                          </a:solidFill>
                          <a:latin typeface="+mn-lt"/>
                          <a:ea typeface="+mn-ea"/>
                          <a:cs typeface="+mn-cs"/>
                        </a:rPr>
                        <a:t>(</a:t>
                      </a:r>
                      <a:r>
                        <a:rPr lang="en-US" sz="800" i="1" kern="1200" dirty="0" smtClean="0">
                          <a:solidFill>
                            <a:schemeClr val="dk1"/>
                          </a:solidFill>
                          <a:latin typeface="+mn-lt"/>
                          <a:ea typeface="+mn-ea"/>
                          <a:cs typeface="+mn-cs"/>
                        </a:rPr>
                        <a:t>see resources</a:t>
                      </a:r>
                      <a:r>
                        <a:rPr lang="en-US" sz="800" kern="1200" dirty="0" smtClean="0">
                          <a:solidFill>
                            <a:schemeClr val="dk1"/>
                          </a:solidFill>
                          <a:latin typeface="+mn-lt"/>
                          <a:ea typeface="+mn-ea"/>
                          <a:cs typeface="+mn-cs"/>
                        </a:rPr>
                        <a:t>) all of which reflect on the focus poem from different points of view (Wolf, Red, Mother and Grandma). </a:t>
                      </a:r>
                      <a:r>
                        <a:rPr lang="en-US" sz="800" kern="1200" baseline="0" dirty="0" smtClean="0">
                          <a:solidFill>
                            <a:schemeClr val="dk1"/>
                          </a:solidFill>
                          <a:latin typeface="+mn-lt"/>
                          <a:ea typeface="+mn-ea"/>
                          <a:cs typeface="+mn-cs"/>
                        </a:rPr>
                        <a:t> </a:t>
                      </a:r>
                      <a:r>
                        <a:rPr lang="en-US" sz="800" kern="1200" dirty="0" smtClean="0">
                          <a:solidFill>
                            <a:schemeClr val="dk1"/>
                          </a:solidFill>
                          <a:latin typeface="+mn-lt"/>
                          <a:ea typeface="+mn-ea"/>
                          <a:cs typeface="+mn-cs"/>
                        </a:rPr>
                        <a:t>Children identify the speaker and rewrite the speech bubble in order to make the text less repetitive and more cohesive by inserting pronouns. </a:t>
                      </a:r>
                    </a:p>
                    <a:p>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Play a game of pronoun bingo – in pairs, children write down six pronouns (from: he/she/it/ they/him/her/them/his/hers/theirs) on their whiteboard. Say some of the nouns/noun phrases from the poem (e.g. ‘Wolf’ or ‘sharp white teeth’) and children cross off a pronoun that could be used to replace it.</a:t>
                      </a:r>
                      <a:endParaRPr lang="en-GB" sz="800" u="none" baseline="0" dirty="0" smtClean="0"/>
                    </a:p>
                    <a:p>
                      <a:r>
                        <a:rPr lang="en-GB" sz="1200" u="sng" baseline="0" dirty="0" err="1" smtClean="0"/>
                        <a:t>Oracy</a:t>
                      </a:r>
                      <a:r>
                        <a:rPr lang="en-GB" sz="1200" u="sng" baseline="0" dirty="0" smtClean="0"/>
                        <a:t>: </a:t>
                      </a:r>
                      <a:r>
                        <a:rPr lang="en-GB" sz="800" u="none" baseline="0" dirty="0" smtClean="0"/>
                        <a:t>Perform </a:t>
                      </a:r>
                      <a:r>
                        <a:rPr lang="en-US" sz="800" u="none" kern="1200" dirty="0" smtClean="0">
                          <a:solidFill>
                            <a:schemeClr val="dk1"/>
                          </a:solidFill>
                          <a:latin typeface="+mn-lt"/>
                          <a:ea typeface="+mn-ea"/>
                          <a:cs typeface="+mn-cs"/>
                        </a:rPr>
                        <a:t>Little Red Riding Hood and the Wolf poem – give out parts, rest of class are narrator part</a:t>
                      </a:r>
                      <a:endParaRPr lang="en-GB" sz="800" u="none" baseline="0" dirty="0" smtClean="0"/>
                    </a:p>
                    <a:p>
                      <a:r>
                        <a:rPr lang="en-GB" sz="1200" u="sng" dirty="0" smtClean="0"/>
                        <a:t>Mighty Write:</a:t>
                      </a:r>
                      <a:r>
                        <a:rPr lang="en-GB" sz="800" u="none" dirty="0" smtClean="0"/>
                        <a:t> Model then </a:t>
                      </a:r>
                      <a:r>
                        <a:rPr lang="en-US" sz="800" u="none" kern="1200" dirty="0" smtClean="0">
                          <a:solidFill>
                            <a:schemeClr val="dk1"/>
                          </a:solidFill>
                          <a:latin typeface="+mn-lt"/>
                          <a:ea typeface="+mn-ea"/>
                          <a:cs typeface="+mn-cs"/>
                        </a:rPr>
                        <a:t> children  write</a:t>
                      </a:r>
                      <a:r>
                        <a:rPr lang="en-US" sz="800" u="none" kern="1200" baseline="0" dirty="0" smtClean="0">
                          <a:solidFill>
                            <a:schemeClr val="dk1"/>
                          </a:solidFill>
                          <a:latin typeface="+mn-lt"/>
                          <a:ea typeface="+mn-ea"/>
                          <a:cs typeface="+mn-cs"/>
                        </a:rPr>
                        <a:t> </a:t>
                      </a:r>
                      <a:r>
                        <a:rPr lang="en-US" sz="800" u="none" kern="1200" dirty="0" smtClean="0">
                          <a:solidFill>
                            <a:schemeClr val="dk1"/>
                          </a:solidFill>
                          <a:latin typeface="+mn-lt"/>
                          <a:ea typeface="+mn-ea"/>
                          <a:cs typeface="+mn-cs"/>
                        </a:rPr>
                        <a:t>their own bubble from the point of view of a woodland animal that witnessed the whole episode. This should demonstrate use of nouns and pronouns that create a cohesive text.</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day 1/2</a:t>
                      </a:r>
                    </a:p>
                  </a:txBody>
                  <a:tcPr/>
                </a:tc>
              </a:tr>
              <a:tr h="29032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Intro: </a:t>
                      </a:r>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Summer Days’</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Read it aloud and discuss – what do children think? Can they spot a pattern in the words? Identify key features.</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Show children the </a:t>
                      </a:r>
                      <a:r>
                        <a:rPr lang="en-GB" sz="800" b="1" kern="1200" dirty="0" smtClean="0">
                          <a:solidFill>
                            <a:schemeClr val="dk1"/>
                          </a:solidFill>
                          <a:latin typeface="+mn-lt"/>
                          <a:ea typeface="+mn-ea"/>
                          <a:cs typeface="+mn-cs"/>
                        </a:rPr>
                        <a:t>Word Cards</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make links to the structure of each line of the poem (adjective, noun, verb and adverb). Share the </a:t>
                      </a:r>
                      <a:r>
                        <a:rPr lang="en-GB" sz="800" b="1" kern="1200" dirty="0" smtClean="0">
                          <a:solidFill>
                            <a:schemeClr val="dk1"/>
                          </a:solidFill>
                          <a:latin typeface="+mn-lt"/>
                          <a:ea typeface="+mn-ea"/>
                          <a:cs typeface="+mn-cs"/>
                        </a:rPr>
                        <a:t>Word Table</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put the words from the poem in the correct column</a:t>
                      </a:r>
                      <a:r>
                        <a:rPr lang="en-GB" sz="800" i="1"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Then fill in more words from children’s suggestions. Explain that not all poetry lines are written like this (quite the contrary!) but by exploring the structure of a poem, it can help us write in a similar way.</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Rehearse and perform their own poems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smtClean="0"/>
                        <a:t>Mighty Write:</a:t>
                      </a:r>
                      <a:r>
                        <a:rPr lang="en-GB" sz="800" u="sng" dirty="0" smtClean="0"/>
                        <a:t> </a:t>
                      </a:r>
                      <a:r>
                        <a:rPr lang="en-GB" sz="800" kern="1200" dirty="0" smtClean="0">
                          <a:solidFill>
                            <a:schemeClr val="dk1"/>
                          </a:solidFill>
                          <a:latin typeface="+mn-lt"/>
                          <a:ea typeface="+mn-ea"/>
                          <a:cs typeface="+mn-cs"/>
                        </a:rPr>
                        <a:t>Write and discuss a list of topics for children to write their poetry lines about (e.g. ‘A Day at the Beach’, ‘Summer Meadow’ ‘Seasons of the Tree’. Discuss how children could develop ideas using these or their own, e.g. </a:t>
                      </a:r>
                      <a:r>
                        <a:rPr lang="en-GB" sz="800" i="1" kern="1200" dirty="0" smtClean="0">
                          <a:solidFill>
                            <a:schemeClr val="dk1"/>
                          </a:solidFill>
                          <a:latin typeface="+mn-lt"/>
                          <a:ea typeface="+mn-ea"/>
                          <a:cs typeface="+mn-cs"/>
                        </a:rPr>
                        <a:t>how a tree changes through each season, focusing on senses</a:t>
                      </a:r>
                      <a:r>
                        <a:rPr lang="en-GB" sz="800" kern="1200" dirty="0" smtClean="0">
                          <a:solidFill>
                            <a:schemeClr val="dk1"/>
                          </a:solidFill>
                          <a:latin typeface="+mn-lt"/>
                          <a:ea typeface="+mn-ea"/>
                          <a:cs typeface="+mn-cs"/>
                        </a:rPr>
                        <a:t>, etc. Choose one topic model write</a:t>
                      </a:r>
                      <a:r>
                        <a:rPr lang="en-GB" sz="800" kern="1200" baseline="0" dirty="0" smtClean="0">
                          <a:solidFill>
                            <a:schemeClr val="dk1"/>
                          </a:solidFill>
                          <a:latin typeface="+mn-lt"/>
                          <a:ea typeface="+mn-ea"/>
                          <a:cs typeface="+mn-cs"/>
                        </a:rPr>
                        <a:t> using </a:t>
                      </a:r>
                      <a:r>
                        <a:rPr lang="en-GB" sz="800" kern="1200" dirty="0" smtClean="0">
                          <a:solidFill>
                            <a:schemeClr val="dk1"/>
                          </a:solidFill>
                          <a:latin typeface="+mn-lt"/>
                          <a:ea typeface="+mn-ea"/>
                          <a:cs typeface="+mn-cs"/>
                        </a:rPr>
                        <a:t> the </a:t>
                      </a:r>
                      <a:r>
                        <a:rPr lang="en-GB" sz="800" b="1" kern="1200" dirty="0" smtClean="0">
                          <a:solidFill>
                            <a:schemeClr val="dk1"/>
                          </a:solidFill>
                          <a:latin typeface="+mn-lt"/>
                          <a:ea typeface="+mn-ea"/>
                          <a:cs typeface="+mn-cs"/>
                        </a:rPr>
                        <a:t>Blank Word Table</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to develop ideas. Children write their own poems.</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lap  sizzles  delicately  proudly  rapidly  abundantly  vibrant  joyfully</a:t>
                      </a:r>
                      <a:endParaRPr lang="en-GB" sz="800" u="none" dirty="0"/>
                    </a:p>
                  </a:txBody>
                  <a:tcPr/>
                </a:tc>
                <a:tc>
                  <a:txBody>
                    <a:bodyPr/>
                    <a:lstStyle/>
                    <a:p>
                      <a:r>
                        <a:rPr lang="en-GB" sz="1200" u="sng" dirty="0" smtClean="0"/>
                        <a:t>Lesson 5</a:t>
                      </a:r>
                      <a:r>
                        <a:rPr lang="en-GB" sz="1200" dirty="0" smtClean="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Intro: </a:t>
                      </a:r>
                      <a:r>
                        <a:rPr lang="en-GB" sz="800" kern="1200" dirty="0" smtClean="0">
                          <a:solidFill>
                            <a:schemeClr val="dk1"/>
                          </a:solidFill>
                          <a:latin typeface="+mn-lt"/>
                          <a:ea typeface="+mn-ea"/>
                          <a:cs typeface="+mn-cs"/>
                        </a:rPr>
                        <a:t>Read ‘The </a:t>
                      </a:r>
                      <a:r>
                        <a:rPr lang="en-GB" sz="800" kern="1200" dirty="0" err="1" smtClean="0">
                          <a:solidFill>
                            <a:schemeClr val="dk1"/>
                          </a:solidFill>
                          <a:latin typeface="+mn-lt"/>
                          <a:ea typeface="+mn-ea"/>
                          <a:cs typeface="+mn-cs"/>
                        </a:rPr>
                        <a:t>Jumblies’by</a:t>
                      </a:r>
                      <a:r>
                        <a:rPr lang="en-GB" sz="800" kern="1200" dirty="0" smtClean="0">
                          <a:solidFill>
                            <a:schemeClr val="dk1"/>
                          </a:solidFill>
                          <a:latin typeface="+mn-lt"/>
                          <a:ea typeface="+mn-ea"/>
                          <a:cs typeface="+mn-cs"/>
                        </a:rPr>
                        <a:t> Edward Lear (page 88 of Off By Heart – Poems for YOU to Remember), enjoying the strong rhythm and humour. Write on the </a:t>
                      </a:r>
                      <a:r>
                        <a:rPr lang="en-GB" sz="800" kern="1200" dirty="0" err="1" smtClean="0">
                          <a:solidFill>
                            <a:schemeClr val="dk1"/>
                          </a:solidFill>
                          <a:latin typeface="+mn-lt"/>
                          <a:ea typeface="+mn-ea"/>
                          <a:cs typeface="+mn-cs"/>
                        </a:rPr>
                        <a:t>board:</a:t>
                      </a:r>
                      <a:r>
                        <a:rPr lang="en-GB" sz="800" i="1" kern="1200" dirty="0" err="1" smtClean="0">
                          <a:solidFill>
                            <a:schemeClr val="dk1"/>
                          </a:solidFill>
                          <a:latin typeface="+mn-lt"/>
                          <a:ea typeface="+mn-ea"/>
                          <a:cs typeface="+mn-cs"/>
                        </a:rPr>
                        <a:t>The</a:t>
                      </a:r>
                      <a:r>
                        <a:rPr lang="en-GB" sz="800" i="1" kern="1200" dirty="0" smtClean="0">
                          <a:solidFill>
                            <a:schemeClr val="dk1"/>
                          </a:solidFill>
                          <a:latin typeface="+mn-lt"/>
                          <a:ea typeface="+mn-ea"/>
                          <a:cs typeface="+mn-cs"/>
                        </a:rPr>
                        <a:t> </a:t>
                      </a:r>
                      <a:r>
                        <a:rPr lang="en-GB" sz="800" i="1" kern="1200" dirty="0" err="1" smtClean="0">
                          <a:solidFill>
                            <a:schemeClr val="dk1"/>
                          </a:solidFill>
                          <a:latin typeface="+mn-lt"/>
                          <a:ea typeface="+mn-ea"/>
                          <a:cs typeface="+mn-cs"/>
                        </a:rPr>
                        <a:t>Jumblies</a:t>
                      </a:r>
                      <a:r>
                        <a:rPr lang="en-GB" sz="800" i="1" kern="1200" dirty="0" smtClean="0">
                          <a:solidFill>
                            <a:schemeClr val="dk1"/>
                          </a:solidFill>
                          <a:latin typeface="+mn-lt"/>
                          <a:ea typeface="+mn-ea"/>
                          <a:cs typeface="+mn-cs"/>
                        </a:rPr>
                        <a:t> sailed…</a:t>
                      </a:r>
                      <a:r>
                        <a:rPr lang="en-GB" sz="800" kern="1200" dirty="0" smtClean="0">
                          <a:solidFill>
                            <a:schemeClr val="dk1"/>
                          </a:solidFill>
                          <a:latin typeface="+mn-lt"/>
                          <a:ea typeface="+mn-ea"/>
                          <a:cs typeface="+mn-cs"/>
                        </a:rPr>
                        <a:t>then </a:t>
                      </a:r>
                      <a:r>
                        <a:rPr lang="en-GB" sz="800" kern="1200" dirty="0" err="1" smtClean="0">
                          <a:solidFill>
                            <a:schemeClr val="dk1"/>
                          </a:solidFill>
                          <a:latin typeface="+mn-lt"/>
                          <a:ea typeface="+mn-ea"/>
                          <a:cs typeface="+mn-cs"/>
                        </a:rPr>
                        <a:t>add:</a:t>
                      </a:r>
                      <a:r>
                        <a:rPr lang="en-GB" sz="800" i="1" kern="1200" dirty="0" err="1" smtClean="0">
                          <a:solidFill>
                            <a:schemeClr val="dk1"/>
                          </a:solidFill>
                          <a:latin typeface="+mn-lt"/>
                          <a:ea typeface="+mn-ea"/>
                          <a:cs typeface="+mn-cs"/>
                        </a:rPr>
                        <a:t>in</a:t>
                      </a:r>
                      <a:r>
                        <a:rPr lang="en-GB" sz="800" i="1" kern="1200" dirty="0" smtClean="0">
                          <a:solidFill>
                            <a:schemeClr val="dk1"/>
                          </a:solidFill>
                          <a:latin typeface="+mn-lt"/>
                          <a:ea typeface="+mn-ea"/>
                          <a:cs typeface="+mn-cs"/>
                        </a:rPr>
                        <a:t> a </a:t>
                      </a:r>
                      <a:r>
                        <a:rPr lang="en-GB" sz="800" i="1" kern="1200" dirty="0" err="1" smtClean="0">
                          <a:solidFill>
                            <a:schemeClr val="dk1"/>
                          </a:solidFill>
                          <a:latin typeface="+mn-lt"/>
                          <a:ea typeface="+mn-ea"/>
                          <a:cs typeface="+mn-cs"/>
                        </a:rPr>
                        <a:t>cup.</a:t>
                      </a:r>
                      <a:r>
                        <a:rPr lang="en-GB" sz="800" kern="1200" dirty="0" err="1" smtClean="0">
                          <a:solidFill>
                            <a:schemeClr val="dk1"/>
                          </a:solidFill>
                          <a:latin typeface="+mn-lt"/>
                          <a:ea typeface="+mn-ea"/>
                          <a:cs typeface="+mn-cs"/>
                        </a:rPr>
                        <a:t>Underline</a:t>
                      </a:r>
                      <a:r>
                        <a:rPr lang="en-GB" sz="800" kern="1200" dirty="0" smtClean="0">
                          <a:solidFill>
                            <a:schemeClr val="dk1"/>
                          </a:solidFill>
                          <a:latin typeface="+mn-lt"/>
                          <a:ea typeface="+mn-ea"/>
                          <a:cs typeface="+mn-cs"/>
                        </a:rPr>
                        <a:t> the verb being modified and highlight the adverbial. </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b="1" u="none" kern="1200" baseline="0" dirty="0" smtClean="0">
                          <a:solidFill>
                            <a:schemeClr val="dk1"/>
                          </a:solidFill>
                          <a:latin typeface="+mj-lt"/>
                          <a:ea typeface="+mn-ea"/>
                          <a:cs typeface="+mn-cs"/>
                        </a:rPr>
                        <a:t>S</a:t>
                      </a:r>
                      <a:r>
                        <a:rPr lang="en-GB" sz="800" b="1" kern="1200" dirty="0" smtClean="0">
                          <a:solidFill>
                            <a:schemeClr val="dk1"/>
                          </a:solidFill>
                          <a:latin typeface="+mj-lt"/>
                          <a:ea typeface="+mn-ea"/>
                          <a:cs typeface="+mn-cs"/>
                        </a:rPr>
                        <a:t>lides 1-9</a:t>
                      </a:r>
                      <a:r>
                        <a:rPr lang="en-GB" sz="800" kern="1200" dirty="0" smtClean="0">
                          <a:solidFill>
                            <a:schemeClr val="dk1"/>
                          </a:solidFill>
                          <a:latin typeface="+mj-lt"/>
                          <a:ea typeface="+mn-ea"/>
                          <a:cs typeface="+mn-cs"/>
                        </a:rPr>
                        <a:t> of the </a:t>
                      </a:r>
                      <a:r>
                        <a:rPr lang="en-GB" sz="800" b="1" kern="1200" dirty="0" smtClean="0">
                          <a:solidFill>
                            <a:schemeClr val="dk1"/>
                          </a:solidFill>
                          <a:latin typeface="+mj-lt"/>
                          <a:ea typeface="+mn-ea"/>
                          <a:cs typeface="+mn-cs"/>
                        </a:rPr>
                        <a:t>Grammar PowerPoint: Adverbials and Fronted Adverbials</a:t>
                      </a:r>
                      <a:r>
                        <a:rPr lang="en-GB" sz="800" kern="1200" dirty="0" smtClean="0">
                          <a:solidFill>
                            <a:schemeClr val="dk1"/>
                          </a:solidFill>
                          <a:latin typeface="+mj-lt"/>
                          <a:ea typeface="+mn-ea"/>
                          <a:cs typeface="+mn-cs"/>
                        </a:rPr>
                        <a:t> to revise adverbials. </a:t>
                      </a:r>
                      <a:r>
                        <a:rPr lang="en-GB" sz="800" kern="1200" dirty="0" smtClean="0">
                          <a:solidFill>
                            <a:schemeClr val="dk1"/>
                          </a:solidFill>
                          <a:latin typeface="+mn-lt"/>
                          <a:ea typeface="+mn-ea"/>
                          <a:cs typeface="+mn-cs"/>
                        </a:rPr>
                        <a:t>Give children </a:t>
                      </a:r>
                      <a:r>
                        <a:rPr lang="en-GB" sz="800" b="1" kern="1200" dirty="0" smtClean="0">
                          <a:solidFill>
                            <a:schemeClr val="dk1"/>
                          </a:solidFill>
                          <a:latin typeface="+mn-lt"/>
                          <a:ea typeface="+mn-ea"/>
                          <a:cs typeface="+mn-cs"/>
                        </a:rPr>
                        <a:t>Spot the Adverbials</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challenge them to circle/highlight the adverbials and underline the verb being modified.</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Read loud their own sentences.</a:t>
                      </a:r>
                    </a:p>
                    <a:p>
                      <a:r>
                        <a:rPr lang="en-GB" sz="1200" u="sng" dirty="0" smtClean="0"/>
                        <a:t>Mighty Write: </a:t>
                      </a:r>
                      <a:r>
                        <a:rPr lang="en-GB" sz="800" kern="1200" dirty="0" smtClean="0">
                          <a:solidFill>
                            <a:schemeClr val="dk1"/>
                          </a:solidFill>
                          <a:latin typeface="+mn-lt"/>
                          <a:ea typeface="+mn-ea"/>
                          <a:cs typeface="+mn-cs"/>
                        </a:rPr>
                        <a:t>Children complete own sentences inspired by the </a:t>
                      </a:r>
                      <a:r>
                        <a:rPr lang="en-GB" sz="800" kern="1200" dirty="0" err="1" smtClean="0">
                          <a:solidFill>
                            <a:schemeClr val="dk1"/>
                          </a:solidFill>
                          <a:latin typeface="+mn-lt"/>
                          <a:ea typeface="+mn-ea"/>
                          <a:cs typeface="+mn-cs"/>
                        </a:rPr>
                        <a:t>Jumblies</a:t>
                      </a:r>
                      <a:r>
                        <a:rPr lang="en-GB" sz="800" kern="1200" dirty="0" smtClean="0">
                          <a:solidFill>
                            <a:schemeClr val="dk1"/>
                          </a:solidFill>
                          <a:latin typeface="+mn-lt"/>
                          <a:ea typeface="+mn-ea"/>
                          <a:cs typeface="+mn-cs"/>
                        </a:rPr>
                        <a:t> and including adverbials.</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navigated  horizon  sieve  hoisted  voyage  glee  whiskery</a:t>
                      </a:r>
                      <a:endParaRPr lang="en-GB" sz="800" u="none" dirty="0" smtClean="0"/>
                    </a:p>
                  </a:txBody>
                  <a:tcPr/>
                </a:tc>
                <a:tc>
                  <a:txBody>
                    <a:bodyPr/>
                    <a:lstStyle/>
                    <a:p>
                      <a:r>
                        <a:rPr lang="en-GB" sz="1200" u="sng" dirty="0" smtClean="0"/>
                        <a:t>Lesson 6</a:t>
                      </a:r>
                      <a:r>
                        <a:rPr lang="en-GB" sz="1200" dirty="0" smtClean="0"/>
                        <a:t>: </a:t>
                      </a:r>
                    </a:p>
                    <a:p>
                      <a:pPr lvl="0"/>
                      <a:r>
                        <a:rPr lang="en-GB" sz="1200" u="sng" baseline="0" dirty="0" smtClean="0"/>
                        <a:t>Intro: </a:t>
                      </a:r>
                      <a:r>
                        <a:rPr lang="en-GB" sz="800" kern="1200" dirty="0" smtClean="0">
                          <a:solidFill>
                            <a:schemeClr val="dk1"/>
                          </a:solidFill>
                          <a:latin typeface="+mn-lt"/>
                          <a:ea typeface="+mn-ea"/>
                          <a:cs typeface="+mn-cs"/>
                        </a:rPr>
                        <a:t>Reread ‘The </a:t>
                      </a:r>
                      <a:r>
                        <a:rPr lang="en-GB" sz="800" kern="1200" dirty="0" err="1" smtClean="0">
                          <a:solidFill>
                            <a:schemeClr val="dk1"/>
                          </a:solidFill>
                          <a:latin typeface="+mn-lt"/>
                          <a:ea typeface="+mn-ea"/>
                          <a:cs typeface="+mn-cs"/>
                        </a:rPr>
                        <a:t>Jumblies</a:t>
                      </a:r>
                      <a:r>
                        <a:rPr lang="en-GB" sz="800" kern="1200" dirty="0" smtClean="0">
                          <a:solidFill>
                            <a:schemeClr val="dk1"/>
                          </a:solidFill>
                          <a:latin typeface="+mn-lt"/>
                          <a:ea typeface="+mn-ea"/>
                          <a:cs typeface="+mn-cs"/>
                        </a:rPr>
                        <a:t>’  Children join in. Discuss and take suggestions (</a:t>
                      </a:r>
                      <a:r>
                        <a:rPr lang="en-GB" sz="800" i="1" kern="1200" dirty="0" smtClean="0">
                          <a:solidFill>
                            <a:schemeClr val="dk1"/>
                          </a:solidFill>
                          <a:latin typeface="+mn-lt"/>
                          <a:ea typeface="+mn-ea"/>
                          <a:cs typeface="+mn-cs"/>
                        </a:rPr>
                        <a:t>see </a:t>
                      </a:r>
                      <a:r>
                        <a:rPr lang="en-GB" sz="800" b="1" i="1" kern="1200" dirty="0" smtClean="0">
                          <a:solidFill>
                            <a:schemeClr val="dk1"/>
                          </a:solidFill>
                          <a:latin typeface="+mn-lt"/>
                          <a:ea typeface="+mn-ea"/>
                          <a:cs typeface="+mn-cs"/>
                        </a:rPr>
                        <a:t>Example Questions</a:t>
                      </a:r>
                      <a:r>
                        <a:rPr lang="en-GB" sz="800" i="1" kern="1200" dirty="0" smtClean="0">
                          <a:solidFill>
                            <a:schemeClr val="dk1"/>
                          </a:solidFill>
                          <a:latin typeface="+mn-lt"/>
                          <a:ea typeface="+mn-ea"/>
                          <a:cs typeface="+mn-cs"/>
                        </a:rPr>
                        <a:t> in resources</a:t>
                      </a:r>
                      <a:r>
                        <a:rPr lang="en-GB" sz="800" kern="1200" dirty="0" smtClean="0">
                          <a:solidFill>
                            <a:schemeClr val="dk1"/>
                          </a:solidFill>
                          <a:latin typeface="+mn-lt"/>
                          <a:ea typeface="+mn-ea"/>
                          <a:cs typeface="+mn-cs"/>
                        </a:rPr>
                        <a:t>), making a list under </a:t>
                      </a:r>
                      <a:r>
                        <a:rPr lang="en-GB" sz="800" i="1" kern="1200" dirty="0" smtClean="0">
                          <a:solidFill>
                            <a:schemeClr val="dk1"/>
                          </a:solidFill>
                          <a:latin typeface="+mn-lt"/>
                          <a:ea typeface="+mn-ea"/>
                          <a:cs typeface="+mn-cs"/>
                        </a:rPr>
                        <a:t>When? Where? How? What? </a:t>
                      </a:r>
                      <a:r>
                        <a:rPr lang="en-GB" sz="800" kern="1200" dirty="0" smtClean="0">
                          <a:solidFill>
                            <a:schemeClr val="dk1"/>
                          </a:solidFill>
                          <a:latin typeface="+mn-lt"/>
                          <a:ea typeface="+mn-ea"/>
                          <a:cs typeface="+mn-cs"/>
                        </a:rPr>
                        <a:t>headings.</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Explain that children will use these questions (and others they may think of) to illicit answers, in role, from a ‘returned </a:t>
                      </a:r>
                      <a:r>
                        <a:rPr lang="en-GB" sz="800" kern="1200" dirty="0" err="1" smtClean="0">
                          <a:solidFill>
                            <a:schemeClr val="dk1"/>
                          </a:solidFill>
                          <a:latin typeface="+mn-lt"/>
                          <a:ea typeface="+mn-ea"/>
                          <a:cs typeface="+mn-cs"/>
                        </a:rPr>
                        <a:t>Jumblie</a:t>
                      </a:r>
                      <a:r>
                        <a:rPr lang="en-GB" sz="800" kern="1200" dirty="0" smtClean="0">
                          <a:solidFill>
                            <a:schemeClr val="dk1"/>
                          </a:solidFill>
                          <a:latin typeface="+mn-lt"/>
                          <a:ea typeface="+mn-ea"/>
                          <a:cs typeface="+mn-cs"/>
                        </a:rPr>
                        <a:t>’. The answers must include adverbials and will be used to create a new poem entitled: </a:t>
                      </a:r>
                      <a:r>
                        <a:rPr lang="en-GB" sz="800" b="1" kern="1200" dirty="0" smtClean="0">
                          <a:solidFill>
                            <a:schemeClr val="dk1"/>
                          </a:solidFill>
                          <a:latin typeface="+mn-lt"/>
                          <a:ea typeface="+mn-ea"/>
                          <a:cs typeface="+mn-cs"/>
                        </a:rPr>
                        <a:t>A </a:t>
                      </a:r>
                      <a:r>
                        <a:rPr lang="en-GB" sz="800" b="1" kern="1200" dirty="0" err="1" smtClean="0">
                          <a:solidFill>
                            <a:schemeClr val="dk1"/>
                          </a:solidFill>
                          <a:latin typeface="+mn-lt"/>
                          <a:ea typeface="+mn-ea"/>
                          <a:cs typeface="+mn-cs"/>
                        </a:rPr>
                        <a:t>Jumblie</a:t>
                      </a:r>
                      <a:r>
                        <a:rPr lang="en-GB" sz="800" b="1" kern="1200" dirty="0" smtClean="0">
                          <a:solidFill>
                            <a:schemeClr val="dk1"/>
                          </a:solidFill>
                          <a:latin typeface="+mn-lt"/>
                          <a:ea typeface="+mn-ea"/>
                          <a:cs typeface="+mn-cs"/>
                        </a:rPr>
                        <a:t> Returned</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 for example</a:t>
                      </a:r>
                      <a:r>
                        <a:rPr lang="en-GB" sz="800" kern="1200" dirty="0" smtClean="0">
                          <a:solidFill>
                            <a:schemeClr val="dk1"/>
                          </a:solidFill>
                          <a:latin typeface="+mn-lt"/>
                          <a:ea typeface="+mn-ea"/>
                          <a:cs typeface="+mn-cs"/>
                        </a:rPr>
                        <a:t>)</a:t>
                      </a:r>
                      <a:endParaRPr lang="en-GB" sz="1200" u="none" baseline="0" dirty="0" smtClean="0"/>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Each group reads their poem out loud. </a:t>
                      </a:r>
                      <a:endParaRPr lang="en-GB" sz="800" u="sng" baseline="0" dirty="0" smtClean="0"/>
                    </a:p>
                    <a:p>
                      <a:pPr lvl="0"/>
                      <a:r>
                        <a:rPr lang="en-GB" sz="1200" u="sng" dirty="0" smtClean="0"/>
                        <a:t>Extended Write: </a:t>
                      </a:r>
                      <a:r>
                        <a:rPr lang="en-GB" sz="800" kern="1200" dirty="0" smtClean="0">
                          <a:solidFill>
                            <a:schemeClr val="dk1"/>
                          </a:solidFill>
                          <a:latin typeface="+mn-lt"/>
                          <a:ea typeface="+mn-ea"/>
                          <a:cs typeface="+mn-cs"/>
                        </a:rPr>
                        <a:t>In groups of three, children take it in turns to ask questions and answer in role as a </a:t>
                      </a:r>
                      <a:r>
                        <a:rPr lang="en-GB" sz="800" kern="1200" dirty="0" err="1" smtClean="0">
                          <a:solidFill>
                            <a:schemeClr val="dk1"/>
                          </a:solidFill>
                          <a:latin typeface="+mn-lt"/>
                          <a:ea typeface="+mn-ea"/>
                          <a:cs typeface="+mn-cs"/>
                        </a:rPr>
                        <a:t>Jumblie</a:t>
                      </a:r>
                      <a:r>
                        <a:rPr lang="en-GB" sz="800" kern="1200" dirty="0" smtClean="0">
                          <a:solidFill>
                            <a:schemeClr val="dk1"/>
                          </a:solidFill>
                          <a:latin typeface="+mn-lt"/>
                          <a:ea typeface="+mn-ea"/>
                          <a:cs typeface="+mn-cs"/>
                        </a:rPr>
                        <a:t> and an interviewer. The third member of the group scribes the answers. </a:t>
                      </a:r>
                      <a:r>
                        <a:rPr lang="en-US" sz="800" kern="1200" dirty="0" smtClean="0">
                          <a:solidFill>
                            <a:schemeClr val="dk1"/>
                          </a:solidFill>
                          <a:latin typeface="+mn-lt"/>
                          <a:ea typeface="+mn-ea"/>
                          <a:cs typeface="+mn-cs"/>
                        </a:rPr>
                        <a:t>D</a:t>
                      </a:r>
                      <a:r>
                        <a:rPr lang="en-GB" sz="800" kern="1200" dirty="0" err="1" smtClean="0">
                          <a:solidFill>
                            <a:schemeClr val="dk1"/>
                          </a:solidFill>
                          <a:latin typeface="+mn-lt"/>
                          <a:ea typeface="+mn-ea"/>
                          <a:cs typeface="+mn-cs"/>
                        </a:rPr>
                        <a:t>iscuss</a:t>
                      </a:r>
                      <a:r>
                        <a:rPr lang="en-GB" sz="800" kern="1200" dirty="0" smtClean="0">
                          <a:solidFill>
                            <a:schemeClr val="dk1"/>
                          </a:solidFill>
                          <a:latin typeface="+mn-lt"/>
                          <a:ea typeface="+mn-ea"/>
                          <a:cs typeface="+mn-cs"/>
                        </a:rPr>
                        <a:t> the poem structure and sample (</a:t>
                      </a:r>
                      <a:r>
                        <a:rPr lang="en-GB" sz="800" i="1" kern="1200" dirty="0" smtClean="0">
                          <a:solidFill>
                            <a:schemeClr val="dk1"/>
                          </a:solidFill>
                          <a:latin typeface="+mn-lt"/>
                          <a:ea typeface="+mn-ea"/>
                          <a:cs typeface="+mn-cs"/>
                        </a:rPr>
                        <a:t>see </a:t>
                      </a:r>
                      <a:r>
                        <a:rPr lang="en-GB" sz="800" b="1" i="1" kern="1200" dirty="0" smtClean="0">
                          <a:solidFill>
                            <a:schemeClr val="dk1"/>
                          </a:solidFill>
                          <a:latin typeface="+mn-lt"/>
                          <a:ea typeface="+mn-ea"/>
                          <a:cs typeface="+mn-cs"/>
                        </a:rPr>
                        <a:t>A </a:t>
                      </a:r>
                      <a:r>
                        <a:rPr lang="en-GB" sz="800" b="1" i="1" kern="1200" dirty="0" err="1" smtClean="0">
                          <a:solidFill>
                            <a:schemeClr val="dk1"/>
                          </a:solidFill>
                          <a:latin typeface="+mn-lt"/>
                          <a:ea typeface="+mn-ea"/>
                          <a:cs typeface="+mn-cs"/>
                        </a:rPr>
                        <a:t>Jumblie</a:t>
                      </a:r>
                      <a:r>
                        <a:rPr lang="en-GB" sz="800" b="1" i="1" kern="1200" dirty="0" smtClean="0">
                          <a:solidFill>
                            <a:schemeClr val="dk1"/>
                          </a:solidFill>
                          <a:latin typeface="+mn-lt"/>
                          <a:ea typeface="+mn-ea"/>
                          <a:cs typeface="+mn-cs"/>
                        </a:rPr>
                        <a:t> Returned</a:t>
                      </a:r>
                      <a:r>
                        <a:rPr lang="en-GB" sz="800" i="1" kern="1200" dirty="0" smtClean="0">
                          <a:solidFill>
                            <a:schemeClr val="dk1"/>
                          </a:solidFill>
                          <a:latin typeface="+mn-lt"/>
                          <a:ea typeface="+mn-ea"/>
                          <a:cs typeface="+mn-cs"/>
                        </a:rPr>
                        <a:t> in resources</a:t>
                      </a:r>
                      <a:r>
                        <a:rPr lang="en-GB" sz="800"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They </a:t>
                      </a:r>
                      <a:r>
                        <a:rPr lang="en-GB" sz="800" kern="1200" baseline="0" dirty="0" smtClean="0">
                          <a:solidFill>
                            <a:schemeClr val="dk1"/>
                          </a:solidFill>
                          <a:latin typeface="+mn-lt"/>
                          <a:ea typeface="+mn-ea"/>
                          <a:cs typeface="+mn-cs"/>
                        </a:rPr>
                        <a:t> s</a:t>
                      </a:r>
                      <a:r>
                        <a:rPr lang="en-GB" sz="800" kern="1200" dirty="0" smtClean="0">
                          <a:solidFill>
                            <a:schemeClr val="dk1"/>
                          </a:solidFill>
                          <a:latin typeface="+mn-lt"/>
                          <a:ea typeface="+mn-ea"/>
                          <a:cs typeface="+mn-cs"/>
                        </a:rPr>
                        <a:t>elect 5 or 6 of their scribed answers to write a new poem about a returned </a:t>
                      </a:r>
                      <a:r>
                        <a:rPr lang="en-GB" sz="800" kern="1200" dirty="0" err="1" smtClean="0">
                          <a:solidFill>
                            <a:schemeClr val="dk1"/>
                          </a:solidFill>
                          <a:latin typeface="+mn-lt"/>
                          <a:ea typeface="+mn-ea"/>
                          <a:cs typeface="+mn-cs"/>
                        </a:rPr>
                        <a:t>Jumblie</a:t>
                      </a:r>
                      <a:r>
                        <a:rPr lang="en-GB" sz="800" kern="1200" dirty="0" smtClean="0">
                          <a:solidFill>
                            <a:schemeClr val="dk1"/>
                          </a:solidFill>
                          <a:latin typeface="+mn-lt"/>
                          <a:ea typeface="+mn-ea"/>
                          <a:cs typeface="+mn-cs"/>
                        </a:rPr>
                        <a:t> and their adventures.</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They improve/change their sentences and write their poem on the </a:t>
                      </a:r>
                      <a:r>
                        <a:rPr lang="en-GB" sz="800" b="1" kern="1200" dirty="0" smtClean="0">
                          <a:solidFill>
                            <a:schemeClr val="dk1"/>
                          </a:solidFill>
                          <a:latin typeface="+mn-lt"/>
                          <a:ea typeface="+mn-ea"/>
                          <a:cs typeface="+mn-cs"/>
                        </a:rPr>
                        <a:t>A </a:t>
                      </a:r>
                      <a:r>
                        <a:rPr lang="en-GB" sz="800" b="1" kern="1200" dirty="0" err="1" smtClean="0">
                          <a:solidFill>
                            <a:schemeClr val="dk1"/>
                          </a:solidFill>
                          <a:latin typeface="+mn-lt"/>
                          <a:ea typeface="+mn-ea"/>
                          <a:cs typeface="+mn-cs"/>
                        </a:rPr>
                        <a:t>Jumblie</a:t>
                      </a:r>
                      <a:r>
                        <a:rPr lang="en-GB" sz="800" b="1" kern="1200" dirty="0" smtClean="0">
                          <a:solidFill>
                            <a:schemeClr val="dk1"/>
                          </a:solidFill>
                          <a:latin typeface="+mn-lt"/>
                          <a:ea typeface="+mn-ea"/>
                          <a:cs typeface="+mn-cs"/>
                        </a:rPr>
                        <a:t> Returned writing frame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714480" cy="6858000"/>
          </a:xfrm>
          <a:solidFill>
            <a:srgbClr val="006600"/>
          </a:solidFill>
        </p:spPr>
        <p:txBody>
          <a:bodyPr/>
          <a:lstStyle/>
          <a:p>
            <a:endParaRPr lang="en-US" dirty="0"/>
          </a:p>
        </p:txBody>
      </p:sp>
      <p:pic>
        <p:nvPicPr>
          <p:cNvPr id="3074" name="Picture 2" descr="C:\Users\Teacher\Pictures\R38931c2cd537f1e5b1fd0775552a42d9.jpg"/>
          <p:cNvPicPr>
            <a:picLocks noGrp="1" noChangeAspect="1" noChangeArrowheads="1"/>
          </p:cNvPicPr>
          <p:nvPr>
            <p:ph idx="1"/>
          </p:nvPr>
        </p:nvPicPr>
        <p:blipFill>
          <a:blip r:embed="rId2"/>
          <a:srcRect/>
          <a:stretch>
            <a:fillRect/>
          </a:stretch>
        </p:blipFill>
        <p:spPr bwMode="auto">
          <a:xfrm>
            <a:off x="1714480" y="0"/>
            <a:ext cx="5643601" cy="6858000"/>
          </a:xfrm>
          <a:prstGeom prst="rect">
            <a:avLst/>
          </a:prstGeom>
          <a:noFill/>
        </p:spPr>
      </p:pic>
      <p:sp>
        <p:nvSpPr>
          <p:cNvPr id="5" name="Rectangle 4"/>
          <p:cNvSpPr/>
          <p:nvPr/>
        </p:nvSpPr>
        <p:spPr>
          <a:xfrm>
            <a:off x="7358082" y="0"/>
            <a:ext cx="1785918" cy="6858000"/>
          </a:xfrm>
          <a:prstGeom prst="rect">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4862"/>
          <a:ext cx="9144000" cy="9938585"/>
        </p:xfrm>
        <a:graphic>
          <a:graphicData uri="http://schemas.openxmlformats.org/drawingml/2006/table">
            <a:tbl>
              <a:tblPr firstRow="1" bandRow="1">
                <a:tableStyleId>{5C22544A-7EE6-4342-B048-85BDC9FD1C3A}</a:tableStyleId>
              </a:tblPr>
              <a:tblGrid>
                <a:gridCol w="3048000"/>
                <a:gridCol w="3048000"/>
                <a:gridCol w="3048000"/>
              </a:tblGrid>
              <a:tr h="672665">
                <a:tc gridSpan="3">
                  <a:txBody>
                    <a:bodyPr/>
                    <a:lstStyle/>
                    <a:p>
                      <a:r>
                        <a:rPr lang="en-GB" sz="2400" dirty="0" smtClean="0"/>
                        <a:t>English Text: The </a:t>
                      </a:r>
                      <a:r>
                        <a:rPr lang="en-GB" sz="2400" dirty="0" err="1" smtClean="0"/>
                        <a:t>Paperbag</a:t>
                      </a:r>
                      <a:r>
                        <a:rPr lang="en-GB" sz="2400" dirty="0" smtClean="0"/>
                        <a:t> Prince</a:t>
                      </a:r>
                      <a:endParaRPr lang="en-GB" sz="2400" dirty="0"/>
                    </a:p>
                  </a:txBody>
                  <a:tcPr/>
                </a:tc>
                <a:tc hMerge="1">
                  <a:txBody>
                    <a:bodyPr/>
                    <a:lstStyle/>
                    <a:p>
                      <a:endParaRPr lang="en-GB" dirty="0"/>
                    </a:p>
                  </a:txBody>
                  <a:tcPr/>
                </a:tc>
                <a:tc hMerge="1">
                  <a:txBody>
                    <a:bodyPr/>
                    <a:lstStyle/>
                    <a:p>
                      <a:endParaRPr lang="en-GB" dirty="0"/>
                    </a:p>
                  </a:txBody>
                  <a:tcPr/>
                </a:tc>
              </a:tr>
              <a:tr h="2935997">
                <a:tc>
                  <a:txBody>
                    <a:bodyPr/>
                    <a:lstStyle/>
                    <a:p>
                      <a:r>
                        <a:rPr lang="en-GB" sz="1200" u="sng" dirty="0" smtClean="0"/>
                        <a:t>Lesson</a:t>
                      </a:r>
                      <a:r>
                        <a:rPr lang="en-GB" sz="1200" u="sng" baseline="0" dirty="0" smtClean="0"/>
                        <a:t> 1: </a:t>
                      </a:r>
                    </a:p>
                    <a:p>
                      <a:r>
                        <a:rPr lang="en-GB" sz="1200" u="sng" baseline="0" dirty="0" smtClean="0"/>
                        <a:t>WOW: </a:t>
                      </a:r>
                      <a:r>
                        <a:rPr lang="en-GB" sz="800" u="none" baseline="0" dirty="0" smtClean="0"/>
                        <a:t>Dress as a prince – </a:t>
                      </a:r>
                      <a:r>
                        <a:rPr lang="en-GB" sz="800" u="none" baseline="0" dirty="0" err="1" smtClean="0"/>
                        <a:t>chn</a:t>
                      </a:r>
                      <a:r>
                        <a:rPr lang="en-GB" sz="800" u="none" baseline="0" dirty="0" smtClean="0"/>
                        <a:t> identify you as a prince. Take off outer garments to reveal scruffy clothes. Are you still a prince? Discuss </a:t>
                      </a:r>
                      <a:r>
                        <a:rPr lang="en-GB" sz="800" kern="1200" dirty="0" smtClean="0">
                          <a:solidFill>
                            <a:schemeClr val="dk1"/>
                          </a:solidFill>
                          <a:latin typeface="+mn-lt"/>
                          <a:ea typeface="+mn-ea"/>
                          <a:cs typeface="+mn-cs"/>
                        </a:rPr>
                        <a:t>Front page only - what this could be about? Who is the </a:t>
                      </a:r>
                      <a:r>
                        <a:rPr lang="en-GB" sz="800" kern="1200" dirty="0" err="1" smtClean="0">
                          <a:solidFill>
                            <a:schemeClr val="dk1"/>
                          </a:solidFill>
                          <a:latin typeface="+mn-lt"/>
                          <a:ea typeface="+mn-ea"/>
                          <a:cs typeface="+mn-cs"/>
                        </a:rPr>
                        <a:t>Paperbag</a:t>
                      </a:r>
                      <a:r>
                        <a:rPr lang="en-GB" sz="800" kern="1200" dirty="0" smtClean="0">
                          <a:solidFill>
                            <a:schemeClr val="dk1"/>
                          </a:solidFill>
                          <a:latin typeface="+mn-lt"/>
                          <a:ea typeface="+mn-ea"/>
                          <a:cs typeface="+mn-cs"/>
                        </a:rPr>
                        <a:t> prince? How it different to a normal prince? </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Blurb – has that changed our initial predictions?</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What kind of text is this? How do you know? </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(Fiction – title, drawings)</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Read pages</a:t>
                      </a:r>
                      <a:r>
                        <a:rPr lang="en-GB" sz="800" kern="1200" baseline="0" dirty="0" smtClean="0">
                          <a:solidFill>
                            <a:schemeClr val="dk1"/>
                          </a:solidFill>
                          <a:latin typeface="+mn-lt"/>
                          <a:ea typeface="+mn-ea"/>
                          <a:cs typeface="+mn-cs"/>
                        </a:rPr>
                        <a:t> 1 and 4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Adjectives to describe nouns</a:t>
                      </a:r>
                    </a:p>
                    <a:p>
                      <a:r>
                        <a:rPr lang="en-GB" sz="800" u="none" kern="1200" baseline="0" dirty="0" smtClean="0">
                          <a:solidFill>
                            <a:schemeClr val="dk1"/>
                          </a:solidFill>
                          <a:latin typeface="+mn-lt"/>
                          <a:ea typeface="+mn-ea"/>
                          <a:cs typeface="+mn-cs"/>
                        </a:rPr>
                        <a:t>NNG: </a:t>
                      </a:r>
                      <a:r>
                        <a:rPr lang="en-GB" sz="800" kern="1200" dirty="0" smtClean="0">
                          <a:solidFill>
                            <a:schemeClr val="dk1"/>
                          </a:solidFill>
                          <a:latin typeface="+mn-lt"/>
                          <a:ea typeface="+mn-ea"/>
                          <a:cs typeface="+mn-cs"/>
                        </a:rPr>
                        <a:t>Understand adverbial phrases can also be prepositional phrases -  Activity 3.14: Where am I?</a:t>
                      </a:r>
                      <a:endParaRPr lang="en-GB" sz="800" u="none" baseline="0" dirty="0" smtClean="0"/>
                    </a:p>
                    <a:p>
                      <a:r>
                        <a:rPr lang="en-GB" sz="1200" u="sng" baseline="0" dirty="0" err="1" smtClean="0"/>
                        <a:t>Oracy</a:t>
                      </a:r>
                      <a:r>
                        <a:rPr lang="en-GB" sz="1200" u="sng" baseline="0" dirty="0" smtClean="0"/>
                        <a:t>: </a:t>
                      </a:r>
                      <a:r>
                        <a:rPr lang="en-GB" sz="800" u="none" baseline="0" dirty="0" smtClean="0"/>
                        <a:t>Orally describe what they can see to a talk partner</a:t>
                      </a:r>
                    </a:p>
                    <a:p>
                      <a:r>
                        <a:rPr lang="en-GB" sz="1200" u="sng" dirty="0" smtClean="0"/>
                        <a:t>Mighty Write:</a:t>
                      </a:r>
                      <a:r>
                        <a:rPr lang="en-GB" sz="1200" u="sng" baseline="0" dirty="0" smtClean="0"/>
                        <a:t> </a:t>
                      </a:r>
                      <a:r>
                        <a:rPr lang="en-GB" sz="1200" u="sng" dirty="0" smtClean="0"/>
                        <a:t> </a:t>
                      </a:r>
                      <a:r>
                        <a:rPr lang="en-GB" sz="800" u="none" dirty="0" smtClean="0"/>
                        <a:t>Model/ share write a piece of prose describing the scene</a:t>
                      </a:r>
                    </a:p>
                    <a:p>
                      <a:r>
                        <a:rPr lang="en-GB" sz="1200" u="sng" baseline="0" dirty="0" smtClean="0"/>
                        <a:t>Vocabulary:</a:t>
                      </a:r>
                      <a:r>
                        <a:rPr lang="en-GB" sz="800" u="none" baseline="0" dirty="0" smtClean="0"/>
                        <a:t> town  valley  moss  clung to  vanished</a:t>
                      </a:r>
                    </a:p>
                    <a:p>
                      <a:endParaRPr lang="en-GB" sz="1400" u="sng" dirty="0"/>
                    </a:p>
                  </a:txBody>
                  <a:tcPr/>
                </a:tc>
                <a:tc>
                  <a:txBody>
                    <a:bodyPr/>
                    <a:lstStyle/>
                    <a:p>
                      <a:r>
                        <a:rPr lang="en-GB" sz="1200" u="sng" dirty="0" smtClean="0"/>
                        <a:t>Lesson 2</a:t>
                      </a:r>
                      <a:r>
                        <a:rPr lang="en-GB" sz="1200" dirty="0" smtClean="0"/>
                        <a:t>:</a:t>
                      </a:r>
                    </a:p>
                    <a:p>
                      <a:r>
                        <a:rPr lang="en-GB" sz="1200" u="sng" baseline="0" dirty="0" smtClean="0"/>
                        <a:t>Intro: </a:t>
                      </a:r>
                      <a:r>
                        <a:rPr lang="en-GB" sz="800" kern="1200" dirty="0" smtClean="0">
                          <a:solidFill>
                            <a:schemeClr val="dk1"/>
                          </a:solidFill>
                          <a:latin typeface="+mn-lt"/>
                          <a:ea typeface="+mn-ea"/>
                          <a:cs typeface="+mn-cs"/>
                        </a:rPr>
                        <a:t>WAGOLL version – pages 1-3 of book</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Discuss the features of narrative </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Model the task by reading through the text extract and highlight one of the features (title, beginning that sets the scene, expanded noun phrases, chronological order etc.) As only using first 3 pages for this WAGOLL, can’t get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to highlight beginning, middle, end .</a:t>
                      </a:r>
                      <a:endParaRPr lang="en-GB" sz="800" u="sng"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a:t>
                      </a:r>
                      <a:r>
                        <a:rPr lang="en-GB" sz="800" u="none" baseline="0" dirty="0" smtClean="0"/>
                        <a:t> </a:t>
                      </a:r>
                      <a:r>
                        <a:rPr lang="en-GB" sz="800" u="none" kern="1200" baseline="0" dirty="0" smtClean="0">
                          <a:solidFill>
                            <a:schemeClr val="dk1"/>
                          </a:solidFill>
                          <a:latin typeface="+mn-lt"/>
                          <a:ea typeface="+mn-ea"/>
                          <a:cs typeface="+mn-cs"/>
                        </a:rPr>
                        <a:t>NNG: </a:t>
                      </a:r>
                      <a:r>
                        <a:rPr lang="en-GB" sz="800" kern="1200" dirty="0" smtClean="0">
                          <a:solidFill>
                            <a:schemeClr val="dk1"/>
                          </a:solidFill>
                          <a:latin typeface="+mn-lt"/>
                          <a:ea typeface="+mn-ea"/>
                          <a:cs typeface="+mn-cs"/>
                        </a:rPr>
                        <a:t>Use a/an correctly Activity 2.15: a/an</a:t>
                      </a:r>
                      <a:endParaRPr lang="en-GB" sz="800" u="none" baseline="0" dirty="0" smtClean="0"/>
                    </a:p>
                    <a:p>
                      <a:r>
                        <a:rPr lang="en-GB" sz="1200" u="none" baseline="0" dirty="0" smtClean="0"/>
                        <a:t> </a:t>
                      </a:r>
                      <a:r>
                        <a:rPr lang="en-GB" sz="800" u="none" baseline="0" dirty="0" smtClean="0"/>
                        <a:t>Key Features from pages 1-3</a:t>
                      </a:r>
                    </a:p>
                    <a:p>
                      <a:r>
                        <a:rPr lang="en-GB" sz="1200" u="sng" baseline="0" dirty="0" err="1" smtClean="0"/>
                        <a:t>Oracy</a:t>
                      </a:r>
                      <a:r>
                        <a:rPr lang="en-GB" sz="1200" u="sng" baseline="0" dirty="0" smtClean="0"/>
                        <a:t>: </a:t>
                      </a:r>
                      <a:r>
                        <a:rPr lang="en-GB" sz="800" u="none" baseline="0" dirty="0" smtClean="0"/>
                        <a:t>Explain what makes a piece of writing effective </a:t>
                      </a:r>
                    </a:p>
                    <a:p>
                      <a:r>
                        <a:rPr lang="en-GB" sz="1200" u="sng" dirty="0" smtClean="0"/>
                        <a:t>Mighty Write: </a:t>
                      </a:r>
                      <a:r>
                        <a:rPr lang="en-GB" sz="800" u="none" dirty="0" smtClean="0"/>
                        <a:t>Share high quality examples</a:t>
                      </a:r>
                      <a:r>
                        <a:rPr lang="en-GB" sz="800" u="none" baseline="0" dirty="0" smtClean="0"/>
                        <a:t> from previous day. Identify what makes them effective. Up level chosen sentences. </a:t>
                      </a:r>
                      <a:r>
                        <a:rPr lang="en-GB" sz="800" u="none" baseline="0" dirty="0" err="1" smtClean="0"/>
                        <a:t>Chn</a:t>
                      </a:r>
                      <a:r>
                        <a:rPr lang="en-GB" sz="800" u="none" baseline="0" dirty="0" smtClean="0"/>
                        <a:t> improve writing from previous day by editing or adding additional sentences.</a:t>
                      </a:r>
                      <a:endParaRPr lang="en-GB" sz="800" u="none" dirty="0" smtClean="0"/>
                    </a:p>
                    <a:p>
                      <a:r>
                        <a:rPr lang="en-GB" sz="1200" u="sng" baseline="0" dirty="0" smtClean="0"/>
                        <a:t>Vocabulary:</a:t>
                      </a:r>
                      <a:endParaRPr lang="en-GB" sz="1200" u="none" dirty="0" smtClean="0"/>
                    </a:p>
                    <a:p>
                      <a:endParaRPr lang="en-GB" dirty="0"/>
                    </a:p>
                  </a:txBody>
                  <a:tcPr/>
                </a:tc>
                <a:tc>
                  <a:txBody>
                    <a:bodyPr/>
                    <a:lstStyle/>
                    <a:p>
                      <a:r>
                        <a:rPr lang="en-GB" sz="1200" u="sng" dirty="0" smtClean="0"/>
                        <a:t>Lesson 3</a:t>
                      </a:r>
                      <a:r>
                        <a:rPr lang="en-GB" sz="120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Intro: </a:t>
                      </a:r>
                      <a:r>
                        <a:rPr lang="en-GB" sz="800" u="none" baseline="0" dirty="0" smtClean="0"/>
                        <a:t>Read pages 1-8. </a:t>
                      </a:r>
                      <a:r>
                        <a:rPr lang="en-GB" sz="800" kern="1200" dirty="0" smtClean="0">
                          <a:solidFill>
                            <a:schemeClr val="dk1"/>
                          </a:solidFill>
                          <a:latin typeface="+mn-lt"/>
                          <a:ea typeface="+mn-ea"/>
                          <a:cs typeface="+mn-cs"/>
                        </a:rPr>
                        <a:t>Create a likes/dislikes/patterns/puzzles chart and develop the book talk around the issues the text raises (record as a class – discussion most important) Recap on basic grammar: do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know what verbs, adverbs, adjectives, nouns are?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need to know that adverbs are describing words that give added meaning to verbs – how, when, where something happens) Make</a:t>
                      </a:r>
                      <a:r>
                        <a:rPr lang="en-GB" sz="800" kern="1200" baseline="0" dirty="0" smtClean="0">
                          <a:solidFill>
                            <a:schemeClr val="dk1"/>
                          </a:solidFill>
                          <a:latin typeface="+mn-lt"/>
                          <a:ea typeface="+mn-ea"/>
                          <a:cs typeface="+mn-cs"/>
                        </a:rPr>
                        <a:t> a </a:t>
                      </a:r>
                      <a:r>
                        <a:rPr lang="en-GB" sz="800" kern="1200" dirty="0" smtClean="0">
                          <a:solidFill>
                            <a:schemeClr val="dk1"/>
                          </a:solidFill>
                          <a:latin typeface="+mn-lt"/>
                          <a:ea typeface="+mn-ea"/>
                          <a:cs typeface="+mn-cs"/>
                        </a:rPr>
                        <a:t>chart to add to working wall</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Use a range of determiners as part of a noun phrase Activity 2.14: What do determiners do?</a:t>
                      </a:r>
                    </a:p>
                    <a:p>
                      <a:r>
                        <a:rPr lang="en-GB" sz="800" u="none" baseline="0" dirty="0" smtClean="0"/>
                        <a:t>Expanded noun phrases- </a:t>
                      </a:r>
                      <a:r>
                        <a:rPr lang="en-GB" sz="800" kern="1200" dirty="0" smtClean="0">
                          <a:solidFill>
                            <a:schemeClr val="dk1"/>
                          </a:solidFill>
                          <a:latin typeface="+mn-lt"/>
                          <a:ea typeface="+mn-ea"/>
                          <a:cs typeface="+mn-cs"/>
                        </a:rPr>
                        <a:t>Display where’s </a:t>
                      </a:r>
                      <a:r>
                        <a:rPr lang="en-GB" sz="800" kern="1200" dirty="0" err="1" smtClean="0">
                          <a:solidFill>
                            <a:schemeClr val="dk1"/>
                          </a:solidFill>
                          <a:latin typeface="+mn-lt"/>
                          <a:ea typeface="+mn-ea"/>
                          <a:cs typeface="+mn-cs"/>
                        </a:rPr>
                        <a:t>wally</a:t>
                      </a:r>
                      <a:r>
                        <a:rPr lang="en-GB" sz="800" kern="1200" dirty="0" smtClean="0">
                          <a:solidFill>
                            <a:schemeClr val="dk1"/>
                          </a:solidFill>
                          <a:latin typeface="+mn-lt"/>
                          <a:ea typeface="+mn-ea"/>
                          <a:cs typeface="+mn-cs"/>
                        </a:rPr>
                        <a:t> picture</a:t>
                      </a:r>
                      <a:r>
                        <a:rPr lang="en-US" sz="800" kern="1200" dirty="0" smtClean="0">
                          <a:solidFill>
                            <a:schemeClr val="dk1"/>
                          </a:solidFill>
                          <a:latin typeface="+mn-lt"/>
                          <a:ea typeface="+mn-ea"/>
                          <a:cs typeface="+mn-cs"/>
                        </a:rPr>
                        <a:t>.</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Pick someone in the picture and say “can you find the man? Oh I’m sorry I’m not being specific enough, can you find the smiling, strong man? Still too hard? Okay, can you find the tall, strong, smiling man with a blue hat and an axe? Oh wonderful, you can!”</a:t>
                      </a:r>
                      <a:endParaRPr lang="en-GB" sz="800" u="none" baseline="0" dirty="0" smtClean="0"/>
                    </a:p>
                    <a:p>
                      <a:r>
                        <a:rPr lang="en-GB" sz="1200" u="sng" baseline="0" dirty="0" err="1" smtClean="0"/>
                        <a:t>Oracy</a:t>
                      </a:r>
                      <a:r>
                        <a:rPr lang="en-GB" sz="1200" u="sng" baseline="0" dirty="0" smtClean="0"/>
                        <a:t>: </a:t>
                      </a:r>
                      <a:r>
                        <a:rPr lang="en-GB" sz="800" u="none" baseline="0" dirty="0" smtClean="0"/>
                        <a:t>Read description to their talk partner.</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Mighty Write: </a:t>
                      </a:r>
                      <a:r>
                        <a:rPr lang="en-GB" sz="800" u="none" dirty="0" smtClean="0"/>
                        <a:t>Model </a:t>
                      </a:r>
                      <a:r>
                        <a:rPr lang="en-GB" sz="800" u="none" kern="1200" dirty="0" smtClean="0">
                          <a:solidFill>
                            <a:schemeClr val="dk1"/>
                          </a:solidFill>
                          <a:latin typeface="+mn-lt"/>
                          <a:ea typeface="+mn-ea"/>
                          <a:cs typeface="+mn-cs"/>
                        </a:rPr>
                        <a:t>write then </a:t>
                      </a:r>
                      <a:r>
                        <a:rPr lang="en-GB" sz="800" u="none" kern="1200" dirty="0" err="1" smtClean="0">
                          <a:solidFill>
                            <a:schemeClr val="dk1"/>
                          </a:solidFill>
                          <a:latin typeface="+mn-lt"/>
                          <a:ea typeface="+mn-ea"/>
                          <a:cs typeface="+mn-cs"/>
                        </a:rPr>
                        <a:t>chn</a:t>
                      </a:r>
                      <a:r>
                        <a:rPr lang="en-GB" sz="800" u="none" kern="1200" dirty="0" smtClean="0">
                          <a:solidFill>
                            <a:schemeClr val="dk1"/>
                          </a:solidFill>
                          <a:latin typeface="+mn-lt"/>
                          <a:ea typeface="+mn-ea"/>
                          <a:cs typeface="+mn-cs"/>
                        </a:rPr>
                        <a:t> write </a:t>
                      </a:r>
                      <a:r>
                        <a:rPr lang="en-GB" sz="800" kern="1200" dirty="0" smtClean="0">
                          <a:solidFill>
                            <a:schemeClr val="dk1"/>
                          </a:solidFill>
                          <a:latin typeface="+mn-lt"/>
                          <a:ea typeface="+mn-ea"/>
                          <a:cs typeface="+mn-cs"/>
                        </a:rPr>
                        <a:t>a descriptions</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for a</a:t>
                      </a:r>
                      <a:r>
                        <a:rPr lang="en-GB" sz="800" kern="1200" baseline="0" dirty="0" smtClean="0">
                          <a:solidFill>
                            <a:schemeClr val="dk1"/>
                          </a:solidFill>
                          <a:latin typeface="+mn-lt"/>
                          <a:ea typeface="+mn-ea"/>
                          <a:cs typeface="+mn-cs"/>
                        </a:rPr>
                        <a:t> person</a:t>
                      </a:r>
                      <a:r>
                        <a:rPr lang="en-GB" sz="800" kern="1200" dirty="0" smtClean="0">
                          <a:solidFill>
                            <a:schemeClr val="dk1"/>
                          </a:solidFill>
                          <a:latin typeface="+mn-lt"/>
                          <a:ea typeface="+mn-ea"/>
                          <a:cs typeface="+mn-cs"/>
                        </a:rPr>
                        <a:t> in the Where’s Wally  pictures for the</a:t>
                      </a:r>
                      <a:r>
                        <a:rPr lang="en-GB" sz="800" kern="1200" baseline="0" dirty="0" smtClean="0">
                          <a:solidFill>
                            <a:schemeClr val="dk1"/>
                          </a:solidFill>
                          <a:latin typeface="+mn-lt"/>
                          <a:ea typeface="+mn-ea"/>
                          <a:cs typeface="+mn-cs"/>
                        </a:rPr>
                        <a:t> class </a:t>
                      </a:r>
                      <a:r>
                        <a:rPr lang="en-GB" sz="800" kern="1200" dirty="0" smtClean="0">
                          <a:solidFill>
                            <a:schemeClr val="dk1"/>
                          </a:solidFill>
                          <a:latin typeface="+mn-lt"/>
                          <a:ea typeface="+mn-ea"/>
                          <a:cs typeface="+mn-cs"/>
                        </a:rPr>
                        <a:t>to find. </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endParaRPr lang="en-GB" sz="1200" u="none" baseline="0" dirty="0" smtClean="0"/>
                    </a:p>
                    <a:p>
                      <a:endParaRPr lang="en-GB" dirty="0"/>
                    </a:p>
                  </a:txBody>
                  <a:tcPr/>
                </a:tc>
              </a:tr>
              <a:tr h="30534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GB" sz="800" u="none" baseline="0" dirty="0" smtClean="0"/>
                        <a:t>Read pages 8- end.  Add to chart on working wall. </a:t>
                      </a:r>
                      <a:r>
                        <a:rPr lang="en-GB" sz="800" kern="1200" dirty="0" smtClean="0">
                          <a:solidFill>
                            <a:schemeClr val="dk1"/>
                          </a:solidFill>
                          <a:latin typeface="+mn-lt"/>
                          <a:ea typeface="+mn-ea"/>
                          <a:cs typeface="+mn-cs"/>
                        </a:rPr>
                        <a:t>Explore the pictures and how they change as nature reclaims the dump. </a:t>
                      </a:r>
                      <a:r>
                        <a:rPr lang="en-GB" sz="800" i="1" kern="1200" dirty="0" smtClean="0">
                          <a:solidFill>
                            <a:schemeClr val="dk1"/>
                          </a:solidFill>
                          <a:latin typeface="+mn-lt"/>
                          <a:ea typeface="+mn-ea"/>
                          <a:cs typeface="+mn-cs"/>
                        </a:rPr>
                        <a:t>(Initially see lots of rubbish and its of nature, no life at the poison pool then greenery started to cover the rubbish/land – wild hedges around the dump got taller. Grass grew across the road until it was almost buried...)</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Expanded noun phrases to portray an exact image</a:t>
                      </a:r>
                    </a:p>
                    <a:p>
                      <a:r>
                        <a:rPr lang="en-GB" sz="1200" u="sng" baseline="0" dirty="0" err="1" smtClean="0"/>
                        <a:t>Oracy</a:t>
                      </a:r>
                      <a:r>
                        <a:rPr lang="en-GB" sz="1200" u="sng" baseline="0" dirty="0" smtClean="0"/>
                        <a:t>: </a:t>
                      </a:r>
                      <a:r>
                        <a:rPr lang="en-GB" sz="800" u="none" baseline="0" dirty="0" smtClean="0"/>
                        <a:t>Hot seating -  how does the character feel at different points in the text.</a:t>
                      </a:r>
                    </a:p>
                    <a:p>
                      <a:r>
                        <a:rPr lang="en-GB" sz="1200" u="sng" dirty="0" smtClean="0"/>
                        <a:t>Mighty Write:</a:t>
                      </a:r>
                      <a:r>
                        <a:rPr lang="en-GB" sz="800" u="none" dirty="0" smtClean="0"/>
                        <a:t> Model/share write a description</a:t>
                      </a:r>
                      <a:r>
                        <a:rPr lang="en-GB" sz="800" u="none" baseline="0" dirty="0" smtClean="0"/>
                        <a:t> showing how the dump has changed.</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endParaRPr lang="en-GB" sz="1200" dirty="0"/>
                    </a:p>
                  </a:txBody>
                  <a:tcPr/>
                </a:tc>
                <a:tc>
                  <a:txBody>
                    <a:bodyPr/>
                    <a:lstStyle/>
                    <a:p>
                      <a:r>
                        <a:rPr lang="en-GB" sz="1200" u="sng" dirty="0" smtClean="0"/>
                        <a:t>Lesson 5</a:t>
                      </a:r>
                      <a:r>
                        <a:rPr lang="en-GB" sz="1200" dirty="0" smtClean="0"/>
                        <a:t>:</a:t>
                      </a:r>
                    </a:p>
                    <a:p>
                      <a:r>
                        <a:rPr lang="en-GB" sz="1200" u="sng" baseline="0" dirty="0" smtClean="0"/>
                        <a:t>Intro: </a:t>
                      </a:r>
                      <a:r>
                        <a:rPr lang="en-GB" sz="800" kern="1200" dirty="0" smtClean="0">
                          <a:solidFill>
                            <a:schemeClr val="dk1"/>
                          </a:solidFill>
                          <a:latin typeface="+mn-lt"/>
                          <a:ea typeface="+mn-ea"/>
                          <a:cs typeface="+mn-cs"/>
                        </a:rPr>
                        <a:t>Teacher to model a story map for page 4. </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Pupils learn and remember the text on page 4  from the story map (pupils have learnt it when they can say it in pairs)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Expand nouns before and after the main noun/ Activity 2.17: Nonsense phrases</a:t>
                      </a:r>
                      <a:endParaRPr lang="en-GB" sz="800" u="none" baseline="0" dirty="0" smtClean="0"/>
                    </a:p>
                    <a:p>
                      <a:r>
                        <a:rPr lang="en-GB" sz="1200" u="sng" baseline="0" dirty="0" err="1" smtClean="0"/>
                        <a:t>Oracy</a:t>
                      </a:r>
                      <a:r>
                        <a:rPr lang="en-GB" sz="1200" u="sng" baseline="0" dirty="0" smtClean="0"/>
                        <a:t>: </a:t>
                      </a:r>
                      <a:r>
                        <a:rPr lang="en-GB" sz="800" u="none" baseline="0" dirty="0" smtClean="0"/>
                        <a:t>Recite text: </a:t>
                      </a:r>
                      <a:r>
                        <a:rPr lang="en-GB" sz="800" i="1" u="none" kern="1200" dirty="0" smtClean="0">
                          <a:solidFill>
                            <a:schemeClr val="dk1"/>
                          </a:solidFill>
                          <a:latin typeface="+mn-lt"/>
                          <a:ea typeface="+mn-ea"/>
                          <a:cs typeface="+mn-cs"/>
                        </a:rPr>
                        <a:t>Animals lived there too, not just mice and insects but larger creatures </a:t>
                      </a:r>
                      <a:r>
                        <a:rPr lang="en-GB" sz="800" i="1" kern="1200" dirty="0" smtClean="0">
                          <a:solidFill>
                            <a:schemeClr val="dk1"/>
                          </a:solidFill>
                          <a:latin typeface="+mn-lt"/>
                          <a:ea typeface="+mn-ea"/>
                          <a:cs typeface="+mn-cs"/>
                        </a:rPr>
                        <a:t>like cats and weasels and foxes. For them it was a wonderful place, safe from the attentions of Man. The twisted, torn bodies of refrigerators, pressing into the flattened frames of old beds, made a hundred little corridors and highways. Under an old clock lazy dormice slept. Inside a television a family of sparrows made their home. There was life everywhere. Even in a tiny puddle in a worn-out shoe there were mosquito larvae watching for summer.</a:t>
                      </a:r>
                      <a:endParaRPr lang="en-GB" sz="800" u="sng" baseline="0" dirty="0" smtClean="0"/>
                    </a:p>
                    <a:p>
                      <a:r>
                        <a:rPr lang="en-GB" sz="1200" u="sng" dirty="0" smtClean="0"/>
                        <a:t>Mighty Write: </a:t>
                      </a:r>
                      <a:r>
                        <a:rPr lang="en-GB" sz="800" kern="1200" dirty="0" smtClean="0">
                          <a:solidFill>
                            <a:schemeClr val="dk1"/>
                          </a:solidFill>
                          <a:latin typeface="+mn-lt"/>
                          <a:ea typeface="+mn-ea"/>
                          <a:cs typeface="+mn-cs"/>
                        </a:rPr>
                        <a:t>Use the picture on page 27 for pupils to practise providing additional information. Model</a:t>
                      </a:r>
                      <a:r>
                        <a:rPr lang="en-GB" sz="800" kern="1200" baseline="0" dirty="0" smtClean="0">
                          <a:solidFill>
                            <a:schemeClr val="dk1"/>
                          </a:solidFill>
                          <a:latin typeface="+mn-lt"/>
                          <a:ea typeface="+mn-ea"/>
                          <a:cs typeface="+mn-cs"/>
                        </a:rPr>
                        <a:t> /share then </a:t>
                      </a:r>
                      <a:r>
                        <a:rPr lang="en-GB" sz="800" kern="1200" baseline="0" dirty="0" err="1" smtClean="0">
                          <a:solidFill>
                            <a:schemeClr val="dk1"/>
                          </a:solidFill>
                          <a:latin typeface="+mn-lt"/>
                          <a:ea typeface="+mn-ea"/>
                          <a:cs typeface="+mn-cs"/>
                        </a:rPr>
                        <a:t>chn</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write some sentences describing what they see in the picture – remembering to include additional information.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endParaRPr lang="en-GB" sz="1200" u="sng" dirty="0" smtClean="0"/>
                    </a:p>
                    <a:p>
                      <a:endParaRPr lang="en-GB" dirty="0"/>
                    </a:p>
                  </a:txBody>
                  <a:tcPr/>
                </a:tc>
                <a:tc>
                  <a:txBody>
                    <a:bodyPr/>
                    <a:lstStyle/>
                    <a:p>
                      <a:r>
                        <a:rPr lang="en-GB" sz="1200" u="sng" dirty="0" smtClean="0"/>
                        <a:t>Lesson 6</a:t>
                      </a:r>
                      <a:r>
                        <a:rPr lang="en-GB" sz="1200" dirty="0" smtClean="0"/>
                        <a:t>: </a:t>
                      </a:r>
                    </a:p>
                    <a:p>
                      <a:r>
                        <a:rPr lang="en-GB" sz="1200" u="sng" baseline="0" dirty="0" smtClean="0"/>
                        <a:t>Intro: </a:t>
                      </a:r>
                      <a:r>
                        <a:rPr lang="en-GB" sz="800" u="sng" kern="1200" baseline="0" dirty="0" smtClean="0">
                          <a:solidFill>
                            <a:schemeClr val="dk1"/>
                          </a:solidFill>
                          <a:latin typeface="+mn-lt"/>
                          <a:ea typeface="+mn-ea"/>
                          <a:cs typeface="+mn-cs"/>
                        </a:rPr>
                        <a:t>W</a:t>
                      </a:r>
                      <a:r>
                        <a:rPr lang="en-GB" sz="800" kern="1200" dirty="0" smtClean="0">
                          <a:solidFill>
                            <a:schemeClr val="dk1"/>
                          </a:solidFill>
                          <a:latin typeface="+mn-lt"/>
                          <a:ea typeface="+mn-ea"/>
                          <a:cs typeface="+mn-cs"/>
                        </a:rPr>
                        <a:t>rite 4 basic verbs on the board (said, sad, happy, ran).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practise using the thesaurus to find powerful alternatives, also noting these down in their SWIPE books</a:t>
                      </a:r>
                      <a:endParaRPr lang="en-GB" sz="800" u="sng" baseline="0" dirty="0" smtClean="0"/>
                    </a:p>
                    <a:p>
                      <a:r>
                        <a:rPr lang="en-GB" sz="1200" u="sng" baseline="0" dirty="0" smtClean="0"/>
                        <a:t>Grammar</a:t>
                      </a:r>
                      <a:r>
                        <a:rPr lang="en-GB" sz="1200" u="none" baseline="0" dirty="0" smtClean="0"/>
                        <a:t>: </a:t>
                      </a:r>
                      <a:r>
                        <a:rPr lang="en-GB" sz="800" u="none" baseline="0" dirty="0" smtClean="0"/>
                        <a:t>Look at </a:t>
                      </a:r>
                      <a:r>
                        <a:rPr lang="en-GB" sz="800" kern="1200" dirty="0" smtClean="0">
                          <a:solidFill>
                            <a:schemeClr val="dk1"/>
                          </a:solidFill>
                          <a:latin typeface="+mn-lt"/>
                          <a:ea typeface="+mn-ea"/>
                          <a:cs typeface="+mn-cs"/>
                        </a:rPr>
                        <a:t>page 15 and ask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to read through and highlight any verbs,</a:t>
                      </a:r>
                      <a:r>
                        <a:rPr lang="en-GB" sz="800" kern="1200" baseline="0" dirty="0" smtClean="0">
                          <a:solidFill>
                            <a:schemeClr val="dk1"/>
                          </a:solidFill>
                          <a:latin typeface="+mn-lt"/>
                          <a:ea typeface="+mn-ea"/>
                          <a:cs typeface="+mn-cs"/>
                        </a:rPr>
                        <a:t> adjectives, noun phrases </a:t>
                      </a:r>
                      <a:r>
                        <a:rPr lang="en-GB" sz="800" kern="1200" dirty="0" smtClean="0">
                          <a:solidFill>
                            <a:schemeClr val="dk1"/>
                          </a:solidFill>
                          <a:latin typeface="+mn-lt"/>
                          <a:ea typeface="+mn-ea"/>
                          <a:cs typeface="+mn-cs"/>
                        </a:rPr>
                        <a:t>with their partner  </a:t>
                      </a:r>
                      <a:endParaRPr lang="en-GB" sz="800" u="none" baseline="0" dirty="0" smtClean="0"/>
                    </a:p>
                    <a:p>
                      <a:r>
                        <a:rPr lang="en-GB" sz="1200" u="sng" baseline="0" dirty="0" err="1" smtClean="0"/>
                        <a:t>Oracy</a:t>
                      </a:r>
                      <a:r>
                        <a:rPr lang="en-GB" sz="1200" u="sng" baseline="0" dirty="0" smtClean="0"/>
                        <a:t>: </a:t>
                      </a:r>
                      <a:r>
                        <a:rPr lang="en-GB" sz="800" u="none" baseline="0" dirty="0" smtClean="0"/>
                        <a:t>Partner grammar work</a:t>
                      </a:r>
                    </a:p>
                    <a:p>
                      <a:r>
                        <a:rPr lang="en-GB" sz="1200" u="sng" dirty="0" smtClean="0"/>
                        <a:t>Mighty Write: </a:t>
                      </a:r>
                      <a:r>
                        <a:rPr lang="en-GB" sz="800" u="sng" kern="1200" dirty="0" err="1" smtClean="0">
                          <a:solidFill>
                            <a:schemeClr val="dk1"/>
                          </a:solidFill>
                          <a:latin typeface="+mn-lt"/>
                          <a:ea typeface="+mn-ea"/>
                          <a:cs typeface="+mn-cs"/>
                        </a:rPr>
                        <a:t>C</a:t>
                      </a:r>
                      <a:r>
                        <a:rPr lang="en-GB" sz="800" kern="1200" dirty="0" err="1" smtClean="0">
                          <a:solidFill>
                            <a:schemeClr val="dk1"/>
                          </a:solidFill>
                          <a:latin typeface="+mn-lt"/>
                          <a:ea typeface="+mn-ea"/>
                          <a:cs typeface="+mn-cs"/>
                        </a:rPr>
                        <a:t>hn</a:t>
                      </a:r>
                      <a:r>
                        <a:rPr lang="en-GB" sz="800" kern="1200" dirty="0" smtClean="0">
                          <a:solidFill>
                            <a:schemeClr val="dk1"/>
                          </a:solidFill>
                          <a:latin typeface="+mn-lt"/>
                          <a:ea typeface="+mn-ea"/>
                          <a:cs typeface="+mn-cs"/>
                        </a:rPr>
                        <a:t> to write a few sentences with powerful verbs and noun phrases about pages 15-16 - lorries and seagulls (read page to give inspiration) vocabulary – flap, rumbled etc</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r h="2701117">
                <a:tc>
                  <a:txBody>
                    <a:bodyPr/>
                    <a:lstStyle/>
                    <a:p>
                      <a:r>
                        <a:rPr lang="en-GB" sz="1200" u="sng" dirty="0" smtClean="0"/>
                        <a:t>Lesson7 </a:t>
                      </a:r>
                      <a:r>
                        <a:rPr lang="en-GB" sz="800" u="sng" dirty="0" smtClean="0"/>
                        <a:t>:</a:t>
                      </a:r>
                    </a:p>
                    <a:p>
                      <a:r>
                        <a:rPr lang="en-GB" sz="1200" u="sng" baseline="0" dirty="0" smtClean="0"/>
                        <a:t>Intro</a:t>
                      </a:r>
                      <a:r>
                        <a:rPr lang="en-GB" sz="800" u="sng" baseline="0" dirty="0" smtClean="0"/>
                        <a:t>: </a:t>
                      </a:r>
                      <a:r>
                        <a:rPr lang="en-GB" sz="800" kern="1200" dirty="0" smtClean="0">
                          <a:solidFill>
                            <a:schemeClr val="dk1"/>
                          </a:solidFill>
                          <a:latin typeface="+mn-lt"/>
                          <a:ea typeface="+mn-ea"/>
                          <a:cs typeface="+mn-cs"/>
                        </a:rPr>
                        <a:t>Identify the structure of the text and record to support organisation of ideas for pupil’s own writing. As a shared activity, create the bare bones of the story to map and learn. </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 Do a few pages at a time on the board – pupils then do their own version – memorable for them </a:t>
                      </a:r>
                      <a:endParaRPr lang="en-US" sz="800" kern="1200" dirty="0" smtClean="0">
                        <a:solidFill>
                          <a:schemeClr val="dk1"/>
                        </a:solidFill>
                        <a:latin typeface="+mn-lt"/>
                        <a:ea typeface="+mn-ea"/>
                        <a:cs typeface="+mn-cs"/>
                      </a:endParaRPr>
                    </a:p>
                    <a:p>
                      <a:r>
                        <a:rPr lang="en-GB" sz="1200" u="sng" baseline="0" dirty="0" smtClean="0"/>
                        <a:t>Grammar: </a:t>
                      </a:r>
                      <a:r>
                        <a:rPr lang="en-GB" sz="800" u="none" baseline="0" dirty="0" smtClean="0"/>
                        <a:t>Structure of a story </a:t>
                      </a:r>
                    </a:p>
                    <a:p>
                      <a:r>
                        <a:rPr lang="en-GB" sz="1200" u="sng" baseline="0" dirty="0" err="1" smtClean="0"/>
                        <a:t>Oracy</a:t>
                      </a:r>
                      <a:r>
                        <a:rPr lang="en-GB" sz="1200" u="sng" baseline="0" dirty="0" smtClean="0"/>
                        <a:t>: </a:t>
                      </a:r>
                      <a:r>
                        <a:rPr lang="en-GB" sz="800" u="none" baseline="0" dirty="0" smtClean="0"/>
                        <a:t>Discuss ideas for story</a:t>
                      </a:r>
                    </a:p>
                    <a:p>
                      <a:r>
                        <a:rPr lang="en-GB" sz="1200" u="sng" dirty="0" smtClean="0"/>
                        <a:t>Mighty Write: </a:t>
                      </a:r>
                      <a:r>
                        <a:rPr lang="en-GB" sz="800" u="sng" kern="1200" dirty="0" smtClean="0">
                          <a:solidFill>
                            <a:schemeClr val="dk1"/>
                          </a:solidFill>
                          <a:latin typeface="+mn-lt"/>
                          <a:ea typeface="+mn-ea"/>
                          <a:cs typeface="+mn-cs"/>
                        </a:rPr>
                        <a:t>P</a:t>
                      </a:r>
                      <a:r>
                        <a:rPr lang="en-GB" sz="800" kern="1200" dirty="0" smtClean="0">
                          <a:solidFill>
                            <a:schemeClr val="dk1"/>
                          </a:solidFill>
                          <a:latin typeface="+mn-lt"/>
                          <a:ea typeface="+mn-ea"/>
                          <a:cs typeface="+mn-cs"/>
                        </a:rPr>
                        <a:t>upils</a:t>
                      </a:r>
                      <a:r>
                        <a:rPr lang="en-GB" sz="800" kern="1200" baseline="0" dirty="0" smtClean="0">
                          <a:solidFill>
                            <a:schemeClr val="dk1"/>
                          </a:solidFill>
                          <a:latin typeface="+mn-lt"/>
                          <a:ea typeface="+mn-ea"/>
                          <a:cs typeface="+mn-cs"/>
                        </a:rPr>
                        <a:t> create </a:t>
                      </a:r>
                      <a:r>
                        <a:rPr lang="en-GB" sz="800" kern="1200" dirty="0" smtClean="0">
                          <a:solidFill>
                            <a:schemeClr val="dk1"/>
                          </a:solidFill>
                          <a:latin typeface="+mn-lt"/>
                          <a:ea typeface="+mn-ea"/>
                          <a:cs typeface="+mn-cs"/>
                        </a:rPr>
                        <a:t> their own story</a:t>
                      </a:r>
                      <a:r>
                        <a:rPr lang="en-GB" sz="800" kern="1200" baseline="0" dirty="0" smtClean="0">
                          <a:solidFill>
                            <a:schemeClr val="dk1"/>
                          </a:solidFill>
                          <a:latin typeface="+mn-lt"/>
                          <a:ea typeface="+mn-ea"/>
                          <a:cs typeface="+mn-cs"/>
                        </a:rPr>
                        <a:t> map </a:t>
                      </a:r>
                      <a:r>
                        <a:rPr lang="en-GB" sz="800" kern="1200" dirty="0" smtClean="0">
                          <a:solidFill>
                            <a:schemeClr val="dk1"/>
                          </a:solidFill>
                          <a:latin typeface="+mn-lt"/>
                          <a:ea typeface="+mn-ea"/>
                          <a:cs typeface="+mn-cs"/>
                        </a:rPr>
                        <a:t>– memorable for them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endParaRPr lang="en-GB" sz="1200" dirty="0" smtClean="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8:</a:t>
                      </a:r>
                    </a:p>
                    <a:p>
                      <a:r>
                        <a:rPr lang="en-GB" sz="1200" u="sng" baseline="0" dirty="0" smtClean="0"/>
                        <a:t>Intro: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to try to recall their Y3 trip to the recycle centre –  make a list of both man-made and natural objects they saw. </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Print photographs from ‘</a:t>
                      </a:r>
                      <a:r>
                        <a:rPr lang="en-GB" sz="800" kern="1200" dirty="0" err="1" smtClean="0">
                          <a:solidFill>
                            <a:schemeClr val="dk1"/>
                          </a:solidFill>
                          <a:latin typeface="+mn-lt"/>
                          <a:ea typeface="+mn-ea"/>
                          <a:cs typeface="+mn-cs"/>
                        </a:rPr>
                        <a:t>gettyimages</a:t>
                      </a:r>
                      <a:r>
                        <a:rPr lang="en-GB" sz="800" kern="1200" dirty="0" smtClean="0">
                          <a:solidFill>
                            <a:schemeClr val="dk1"/>
                          </a:solidFill>
                          <a:latin typeface="+mn-lt"/>
                          <a:ea typeface="+mn-ea"/>
                          <a:cs typeface="+mn-cs"/>
                        </a:rPr>
                        <a:t>’ – in pairs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discuss the photographs and describe what they can see, using rich vocabulary. </a:t>
                      </a:r>
                      <a:endParaRPr lang="en-GB" sz="800" u="sng" baseline="0" dirty="0" smtClean="0"/>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Understand adverbial phrases can also be prepositional phrases Activity 3.15: When does this happen?</a:t>
                      </a:r>
                      <a:endParaRPr lang="en-GB" sz="800" u="none" baseline="0" dirty="0" smtClean="0"/>
                    </a:p>
                    <a:p>
                      <a:r>
                        <a:rPr lang="en-GB" sz="1200" u="sng" baseline="0" dirty="0" err="1" smtClean="0"/>
                        <a:t>Oracy</a:t>
                      </a:r>
                      <a:r>
                        <a:rPr lang="en-GB" sz="1200" u="sng" baseline="0" dirty="0" smtClean="0"/>
                        <a:t>: </a:t>
                      </a:r>
                      <a:r>
                        <a:rPr lang="en-GB" sz="800" u="none" baseline="0" dirty="0" smtClean="0"/>
                        <a:t>Discuss images on photographs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Mighty Write: </a:t>
                      </a:r>
                      <a:r>
                        <a:rPr lang="en-GB" sz="800" u="none" dirty="0" smtClean="0"/>
                        <a:t>Model/share </a:t>
                      </a:r>
                      <a:r>
                        <a:rPr lang="en-GB" sz="800" u="none" kern="1200" dirty="0" smtClean="0">
                          <a:solidFill>
                            <a:schemeClr val="dk1"/>
                          </a:solidFill>
                          <a:latin typeface="+mn-lt"/>
                          <a:ea typeface="+mn-ea"/>
                          <a:cs typeface="+mn-cs"/>
                        </a:rPr>
                        <a:t>Write  sentences about one of the photographs using expanded noun phrases</a:t>
                      </a:r>
                      <a:r>
                        <a:rPr lang="en-GB" sz="800" u="none" kern="1200" baseline="0" dirty="0" smtClean="0">
                          <a:solidFill>
                            <a:schemeClr val="dk1"/>
                          </a:solidFill>
                          <a:latin typeface="+mn-lt"/>
                          <a:ea typeface="+mn-ea"/>
                          <a:cs typeface="+mn-cs"/>
                        </a:rPr>
                        <a:t> / adverbials </a:t>
                      </a:r>
                      <a:r>
                        <a:rPr lang="en-GB" sz="800" kern="1200" baseline="0" dirty="0" smtClean="0">
                          <a:solidFill>
                            <a:schemeClr val="dk1"/>
                          </a:solidFill>
                          <a:latin typeface="+mn-lt"/>
                          <a:ea typeface="+mn-ea"/>
                          <a:cs typeface="+mn-cs"/>
                        </a:rPr>
                        <a:t>showing position/ subordinate clauses</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endParaRPr lang="en-GB"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9:</a:t>
                      </a:r>
                    </a:p>
                    <a:p>
                      <a:r>
                        <a:rPr lang="en-GB" sz="1200" u="sng" baseline="0" dirty="0" smtClean="0"/>
                        <a:t>Intro: </a:t>
                      </a:r>
                      <a:r>
                        <a:rPr lang="en-GB" sz="800" kern="1200" dirty="0" smtClean="0">
                          <a:solidFill>
                            <a:schemeClr val="dk1"/>
                          </a:solidFill>
                          <a:latin typeface="+mn-lt"/>
                          <a:ea typeface="+mn-ea"/>
                          <a:cs typeface="+mn-cs"/>
                        </a:rPr>
                        <a:t>Model changing the character in the story and deciding a name. What did they see a lot of (e.g. bottles, bin bags, tins)? Can they create names?</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Using the text structure chart, make notes about the recycle centre for each section, include rich vocabulary.</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Keep teacher version to print in text structure for independent writing task.</a:t>
                      </a:r>
                      <a:endParaRPr lang="en-GB" sz="800" u="sng" baseline="0" dirty="0" smtClean="0"/>
                    </a:p>
                    <a:p>
                      <a:r>
                        <a:rPr lang="en-GB" sz="1200" u="sng" baseline="0" dirty="0" smtClean="0"/>
                        <a:t>Grammar</a:t>
                      </a:r>
                      <a:r>
                        <a:rPr lang="en-GB" sz="1200" u="none" baseline="0" dirty="0" smtClean="0"/>
                        <a:t>: </a:t>
                      </a:r>
                      <a:r>
                        <a:rPr lang="en-GB" sz="800" u="none" kern="1200" baseline="0" dirty="0" smtClean="0">
                          <a:solidFill>
                            <a:schemeClr val="dk1"/>
                          </a:solidFill>
                          <a:latin typeface="+mn-lt"/>
                          <a:ea typeface="+mn-ea"/>
                          <a:cs typeface="+mn-cs"/>
                        </a:rPr>
                        <a:t>D</a:t>
                      </a:r>
                      <a:r>
                        <a:rPr lang="en-GB" sz="800" kern="1200" dirty="0" smtClean="0">
                          <a:solidFill>
                            <a:schemeClr val="dk1"/>
                          </a:solidFill>
                          <a:latin typeface="+mn-lt"/>
                          <a:ea typeface="+mn-ea"/>
                          <a:cs typeface="+mn-cs"/>
                        </a:rPr>
                        <a:t>iscussing how the adverbials can be moved into different places in a sentence for effect. When they occur at the start of a sentence, they are called fronted adverbials and need a comma</a:t>
                      </a:r>
                    </a:p>
                    <a:p>
                      <a:r>
                        <a:rPr lang="en-GB" sz="800" u="none" kern="1200" baseline="0" dirty="0" err="1" smtClean="0">
                          <a:solidFill>
                            <a:schemeClr val="dk1"/>
                          </a:solidFill>
                          <a:latin typeface="+mn-lt"/>
                          <a:ea typeface="+mn-ea"/>
                          <a:cs typeface="+mn-cs"/>
                        </a:rPr>
                        <a:t>NNG:</a:t>
                      </a:r>
                      <a:r>
                        <a:rPr lang="en-GB" sz="800" kern="1200" dirty="0" err="1" smtClean="0">
                          <a:solidFill>
                            <a:schemeClr val="dk1"/>
                          </a:solidFill>
                          <a:latin typeface="+mn-lt"/>
                          <a:ea typeface="+mn-ea"/>
                          <a:cs typeface="+mn-cs"/>
                        </a:rPr>
                        <a:t>Understand</a:t>
                      </a:r>
                      <a:r>
                        <a:rPr lang="en-GB" sz="800" kern="1200" dirty="0" smtClean="0">
                          <a:solidFill>
                            <a:schemeClr val="dk1"/>
                          </a:solidFill>
                          <a:latin typeface="+mn-lt"/>
                          <a:ea typeface="+mn-ea"/>
                          <a:cs typeface="+mn-cs"/>
                        </a:rPr>
                        <a:t> how the order of clauses can be manipulated for effect Activity 1b.11: Uncovering meaning</a:t>
                      </a:r>
                      <a:endParaRPr lang="en-GB" sz="800" u="none" baseline="0" dirty="0" smtClean="0"/>
                    </a:p>
                    <a:p>
                      <a:r>
                        <a:rPr lang="en-GB" sz="1200" u="sng" baseline="0" dirty="0" err="1" smtClean="0"/>
                        <a:t>Oracy</a:t>
                      </a:r>
                      <a:r>
                        <a:rPr lang="en-GB" sz="1200" u="sng" baseline="0" dirty="0" smtClean="0"/>
                        <a:t>: </a:t>
                      </a:r>
                    </a:p>
                    <a:p>
                      <a:r>
                        <a:rPr lang="en-GB" sz="1200" u="sng" baseline="0" dirty="0" smtClean="0"/>
                        <a:t>Extended </a:t>
                      </a:r>
                      <a:r>
                        <a:rPr lang="en-GB" sz="1200" u="sng" dirty="0" smtClean="0"/>
                        <a:t>Write:</a:t>
                      </a:r>
                      <a:r>
                        <a:rPr lang="en-GB" sz="1200" u="sng" baseline="0" dirty="0" smtClean="0"/>
                        <a:t> </a:t>
                      </a:r>
                      <a:r>
                        <a:rPr lang="en-GB" sz="800" u="none" baseline="0" dirty="0" err="1" smtClean="0"/>
                        <a:t>Wite</a:t>
                      </a:r>
                      <a:r>
                        <a:rPr lang="en-GB" sz="800" u="none" baseline="0" dirty="0" smtClean="0"/>
                        <a:t> each part of their story over the next few sessions. Begin each session by looking at high quality sentences. Give </a:t>
                      </a:r>
                      <a:r>
                        <a:rPr lang="en-GB" sz="800" u="none" baseline="0" dirty="0" err="1" smtClean="0"/>
                        <a:t>chn</a:t>
                      </a:r>
                      <a:r>
                        <a:rPr lang="en-GB" sz="800" u="none" baseline="0" dirty="0" smtClean="0"/>
                        <a:t> time to edit their work before moving onto next section.</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endParaRPr lang="en-GB"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357290" cy="6858000"/>
          </a:xfrm>
          <a:solidFill>
            <a:srgbClr val="0070C0"/>
          </a:solidFill>
        </p:spPr>
        <p:txBody>
          <a:bodyPr/>
          <a:lstStyle/>
          <a:p>
            <a:endParaRPr lang="en-US" dirty="0"/>
          </a:p>
        </p:txBody>
      </p:sp>
      <p:pic>
        <p:nvPicPr>
          <p:cNvPr id="4" name="Content Placeholder 3" descr="C:\Users\Teacher\Pictures\IMG_20211005_091415_resized_20211005_091532338.jpg"/>
          <p:cNvPicPr>
            <a:picLocks noGrp="1"/>
          </p:cNvPicPr>
          <p:nvPr>
            <p:ph idx="1"/>
          </p:nvPr>
        </p:nvPicPr>
        <p:blipFill>
          <a:blip r:embed="rId2"/>
          <a:srcRect t="4651" r="8376" b="6342"/>
          <a:stretch>
            <a:fillRect/>
          </a:stretch>
        </p:blipFill>
        <p:spPr bwMode="auto">
          <a:xfrm>
            <a:off x="1285852" y="0"/>
            <a:ext cx="6215106" cy="6858000"/>
          </a:xfrm>
          <a:prstGeom prst="rect">
            <a:avLst/>
          </a:prstGeom>
          <a:noFill/>
          <a:ln w="9525">
            <a:noFill/>
            <a:miter lim="800000"/>
            <a:headEnd/>
            <a:tailEnd/>
          </a:ln>
        </p:spPr>
      </p:pic>
      <p:sp>
        <p:nvSpPr>
          <p:cNvPr id="5" name="Rectangle 4"/>
          <p:cNvSpPr/>
          <p:nvPr/>
        </p:nvSpPr>
        <p:spPr>
          <a:xfrm>
            <a:off x="7429520" y="0"/>
            <a:ext cx="1714480" cy="68580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779524">
                <a:tc gridSpan="3">
                  <a:txBody>
                    <a:bodyPr/>
                    <a:lstStyle/>
                    <a:p>
                      <a:r>
                        <a:rPr lang="en-GB" sz="2400" dirty="0"/>
                        <a:t>English </a:t>
                      </a:r>
                      <a:r>
                        <a:rPr lang="en-GB" sz="2400" dirty="0" smtClean="0"/>
                        <a:t>Text:</a:t>
                      </a:r>
                      <a:r>
                        <a:rPr lang="en-GB" sz="2400" baseline="0" dirty="0" smtClean="0"/>
                        <a:t> The Egyptian Echo</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3207676">
                <a:tc>
                  <a:txBody>
                    <a:bodyPr/>
                    <a:lstStyle/>
                    <a:p>
                      <a:r>
                        <a:rPr lang="en-GB" sz="1200" u="sng" dirty="0"/>
                        <a:t>Lesson</a:t>
                      </a:r>
                      <a:r>
                        <a:rPr lang="en-GB" sz="1200" u="sng" baseline="0" dirty="0"/>
                        <a:t> 1:</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WOW</a:t>
                      </a:r>
                      <a:r>
                        <a:rPr lang="en-GB" sz="800" u="none" baseline="0" dirty="0" smtClean="0"/>
                        <a:t>:  Watch clip of how newspapers are made :</a:t>
                      </a:r>
                      <a:r>
                        <a:rPr lang="en-US" sz="800" b="0" i="0" kern="1200" dirty="0" smtClean="0">
                          <a:solidFill>
                            <a:schemeClr val="dk1"/>
                          </a:solidFill>
                          <a:effectLst/>
                          <a:latin typeface="+mn-lt"/>
                          <a:ea typeface="+mn-ea"/>
                          <a:cs typeface="+mn-cs"/>
                        </a:rPr>
                        <a:t>How a Newspaper is Made (For Kids). </a:t>
                      </a:r>
                      <a:r>
                        <a:rPr lang="en-US" sz="800" b="0" i="0" kern="1200" dirty="0" err="1" smtClean="0">
                          <a:solidFill>
                            <a:schemeClr val="dk1"/>
                          </a:solidFill>
                          <a:effectLst/>
                          <a:latin typeface="+mn-lt"/>
                          <a:ea typeface="+mn-ea"/>
                          <a:cs typeface="+mn-cs"/>
                        </a:rPr>
                        <a:t>Brecky</a:t>
                      </a:r>
                      <a:r>
                        <a:rPr lang="en-US" sz="800" b="0" i="0" kern="1200" dirty="0" smtClean="0">
                          <a:solidFill>
                            <a:schemeClr val="dk1"/>
                          </a:solidFill>
                          <a:effectLst/>
                          <a:latin typeface="+mn-lt"/>
                          <a:ea typeface="+mn-ea"/>
                          <a:cs typeface="+mn-cs"/>
                        </a:rPr>
                        <a:t> </a:t>
                      </a:r>
                      <a:r>
                        <a:rPr lang="en-US" sz="800" b="0" i="0" kern="1200" dirty="0" err="1" smtClean="0">
                          <a:solidFill>
                            <a:schemeClr val="dk1"/>
                          </a:solidFill>
                          <a:effectLst/>
                          <a:latin typeface="+mn-lt"/>
                          <a:ea typeface="+mn-ea"/>
                          <a:cs typeface="+mn-cs"/>
                        </a:rPr>
                        <a:t>Breck</a:t>
                      </a:r>
                      <a:r>
                        <a:rPr lang="en-US" sz="800" b="0" i="0" kern="1200" dirty="0" smtClean="0">
                          <a:solidFill>
                            <a:schemeClr val="dk1"/>
                          </a:solidFill>
                          <a:effectLst/>
                          <a:latin typeface="+mn-lt"/>
                          <a:ea typeface="+mn-ea"/>
                          <a:cs typeface="+mn-cs"/>
                        </a:rPr>
                        <a:t> Visits The Columbian Newspaper (</a:t>
                      </a:r>
                      <a:r>
                        <a:rPr lang="en-US" sz="800" b="0" i="0" kern="1200" dirty="0" err="1" smtClean="0">
                          <a:solidFill>
                            <a:schemeClr val="dk1"/>
                          </a:solidFill>
                          <a:effectLst/>
                          <a:latin typeface="+mn-lt"/>
                          <a:ea typeface="+mn-ea"/>
                          <a:cs typeface="+mn-cs"/>
                        </a:rPr>
                        <a:t>youtube</a:t>
                      </a:r>
                      <a:r>
                        <a:rPr lang="en-US" sz="800" b="0" i="0" kern="1200" dirty="0" smtClean="0">
                          <a:solidFill>
                            <a:schemeClr val="dk1"/>
                          </a:solidFill>
                          <a:effectLst/>
                          <a:latin typeface="+mn-lt"/>
                          <a:ea typeface="+mn-ea"/>
                          <a:cs typeface="+mn-cs"/>
                        </a:rPr>
                        <a:t>) Look at front cover of The</a:t>
                      </a:r>
                      <a:r>
                        <a:rPr lang="en-US" sz="800" b="0" i="0" kern="1200" baseline="0" dirty="0" smtClean="0">
                          <a:solidFill>
                            <a:schemeClr val="dk1"/>
                          </a:solidFill>
                          <a:effectLst/>
                          <a:latin typeface="+mn-lt"/>
                          <a:ea typeface="+mn-ea"/>
                          <a:cs typeface="+mn-cs"/>
                        </a:rPr>
                        <a:t> Egyptian Echo. Discuss  Purpose  and Audience of newspapers. Identify layout features on  an enlarged image. Give out labels – children work in groups to place them on the correct part  of the front page. Match the feature with  its definition.</a:t>
                      </a:r>
                      <a:endParaRPr lang="en-US" sz="800" b="0" i="0" kern="1200" dirty="0" smtClean="0">
                        <a:solidFill>
                          <a:schemeClr val="dk1"/>
                        </a:solidFill>
                        <a:effectLst/>
                        <a:latin typeface="+mn-lt"/>
                        <a:ea typeface="+mn-ea"/>
                        <a:cs typeface="+mn-cs"/>
                      </a:endParaRPr>
                    </a:p>
                    <a:p>
                      <a:r>
                        <a:rPr lang="en-GB" sz="1200" u="sng" baseline="0" dirty="0" smtClean="0"/>
                        <a:t>Grammar</a:t>
                      </a:r>
                      <a:r>
                        <a:rPr lang="en-GB" sz="1200" u="none" baseline="0" dirty="0" smtClean="0"/>
                        <a:t>: </a:t>
                      </a:r>
                      <a:r>
                        <a:rPr lang="en-GB" sz="800" u="none" baseline="0" dirty="0" smtClean="0"/>
                        <a:t>Read introductory hook.  Identify  and rainbow underline common  nouns, proper nouns, verbs. Identify statement and command sentence. Discuss purpose of exclamation mark.  Identify in text and teach the possessive apostrophe.</a:t>
                      </a:r>
                    </a:p>
                    <a:p>
                      <a:r>
                        <a:rPr lang="en-GB" sz="1200" u="sng" baseline="0" dirty="0" err="1" smtClean="0"/>
                        <a:t>Oracy</a:t>
                      </a:r>
                      <a:r>
                        <a:rPr lang="en-GB" sz="1200" u="sng" baseline="0" dirty="0" smtClean="0"/>
                        <a:t>: </a:t>
                      </a:r>
                      <a:r>
                        <a:rPr lang="en-GB" sz="800" u="none" baseline="0" dirty="0" smtClean="0"/>
                        <a:t>Model how to read aloud the introductory hook as a persuasion. Children repeat to a friend.</a:t>
                      </a:r>
                      <a:endParaRPr lang="en-GB" sz="800" u="none" baseline="0" dirty="0"/>
                    </a:p>
                    <a:p>
                      <a:r>
                        <a:rPr lang="en-GB" sz="1200" u="sng" dirty="0"/>
                        <a:t>Mighty Write</a:t>
                      </a:r>
                      <a:r>
                        <a:rPr lang="en-GB" sz="1200" u="sng" dirty="0" smtClean="0"/>
                        <a:t>: </a:t>
                      </a:r>
                      <a:r>
                        <a:rPr lang="en-GB" sz="800" u="none" dirty="0" smtClean="0"/>
                        <a:t>Children</a:t>
                      </a:r>
                      <a:r>
                        <a:rPr lang="en-GB" sz="800" u="none" baseline="0" dirty="0" smtClean="0"/>
                        <a:t> rewrite the introductory hook.</a:t>
                      </a:r>
                      <a:endParaRPr lang="en-GB" sz="800" u="none" dirty="0"/>
                    </a:p>
                    <a:p>
                      <a:r>
                        <a:rPr lang="en-GB" sz="1200" u="sng" baseline="0" dirty="0"/>
                        <a:t>Vocabulary</a:t>
                      </a:r>
                      <a:r>
                        <a:rPr lang="en-GB" sz="800" u="none" baseline="0" dirty="0" smtClean="0"/>
                        <a:t>: features of a newspaper</a:t>
                      </a:r>
                      <a:endParaRPr lang="en-GB" sz="800" u="none" baseline="0" dirty="0"/>
                    </a:p>
                    <a:p>
                      <a:endParaRPr lang="en-GB" sz="1400" u="sng" dirty="0"/>
                    </a:p>
                  </a:txBody>
                  <a:tcPr/>
                </a:tc>
                <a:tc>
                  <a:txBody>
                    <a:bodyPr/>
                    <a:lstStyle/>
                    <a:p>
                      <a:r>
                        <a:rPr lang="en-GB" sz="1200" u="sng" dirty="0"/>
                        <a:t>Lesson 2</a:t>
                      </a:r>
                      <a:r>
                        <a:rPr lang="en-GB" sz="1200" dirty="0"/>
                        <a:t>:</a:t>
                      </a:r>
                    </a:p>
                    <a:p>
                      <a:r>
                        <a:rPr lang="en-GB" sz="1200" u="sng" baseline="0" dirty="0"/>
                        <a:t>Intro</a:t>
                      </a:r>
                      <a:r>
                        <a:rPr lang="en-GB" sz="1200" u="sng" baseline="0" dirty="0" smtClean="0"/>
                        <a:t>: </a:t>
                      </a:r>
                      <a:endParaRPr lang="en-GB" sz="800" u="none" baseline="0" dirty="0"/>
                    </a:p>
                    <a:p>
                      <a:r>
                        <a:rPr lang="en-GB" sz="1200" u="sng" baseline="0" dirty="0"/>
                        <a:t>Grammar</a:t>
                      </a:r>
                      <a:r>
                        <a:rPr lang="en-GB" sz="1200" u="none" baseline="0" dirty="0" smtClean="0"/>
                        <a:t>:</a:t>
                      </a:r>
                      <a:endParaRPr lang="en-GB" sz="800" u="none" baseline="0" dirty="0"/>
                    </a:p>
                    <a:p>
                      <a:r>
                        <a:rPr lang="en-GB" sz="1200" u="sng" baseline="0" dirty="0" err="1"/>
                        <a:t>Oracy</a:t>
                      </a:r>
                      <a:r>
                        <a:rPr lang="en-GB" sz="1200" u="sng" baseline="0" dirty="0" smtClean="0"/>
                        <a:t>:</a:t>
                      </a:r>
                      <a:endParaRPr lang="en-GB" sz="800" u="none" baseline="0" dirty="0"/>
                    </a:p>
                    <a:p>
                      <a:r>
                        <a:rPr lang="en-GB" sz="1200" u="sng" dirty="0"/>
                        <a:t>Mighty Write</a:t>
                      </a:r>
                      <a:r>
                        <a:rPr lang="en-GB" sz="1200" u="sng" dirty="0" smtClean="0"/>
                        <a:t>:</a:t>
                      </a:r>
                      <a:endParaRPr lang="en-GB" sz="800" u="none" dirty="0"/>
                    </a:p>
                    <a:p>
                      <a:r>
                        <a:rPr lang="en-GB" sz="1200" u="sng" baseline="0" dirty="0"/>
                        <a:t>Vocabulary</a:t>
                      </a:r>
                      <a:r>
                        <a:rPr lang="en-GB" sz="1200" u="sng" baseline="0" dirty="0" smtClean="0"/>
                        <a:t>:</a:t>
                      </a:r>
                      <a:endParaRPr lang="en-GB" sz="800" u="none" dirty="0"/>
                    </a:p>
                    <a:p>
                      <a:endParaRPr lang="en-GB" dirty="0"/>
                    </a:p>
                  </a:txBody>
                  <a:tcPr/>
                </a:tc>
                <a:tc>
                  <a:txBody>
                    <a:bodyPr/>
                    <a:lstStyle/>
                    <a:p>
                      <a:r>
                        <a:rPr lang="en-GB" sz="1200" u="sng" dirty="0"/>
                        <a:t>Lesson 3</a:t>
                      </a:r>
                      <a:r>
                        <a:rPr lang="en-GB" sz="1200" dirty="0"/>
                        <a:t>:</a:t>
                      </a:r>
                    </a:p>
                    <a:p>
                      <a:r>
                        <a:rPr lang="en-GB" sz="1200" u="sng" baseline="0" dirty="0"/>
                        <a:t>Intro</a:t>
                      </a:r>
                      <a:r>
                        <a:rPr lang="en-GB" sz="1200" u="sng" baseline="0" dirty="0" smtClean="0"/>
                        <a:t>:</a:t>
                      </a:r>
                      <a:endParaRPr lang="en-GB" sz="800" u="none" baseline="0" dirty="0"/>
                    </a:p>
                    <a:p>
                      <a:r>
                        <a:rPr lang="en-GB" sz="1200" u="sng" baseline="0" dirty="0"/>
                        <a:t>Grammar</a:t>
                      </a:r>
                      <a:r>
                        <a:rPr lang="en-GB" sz="1200" u="none" baseline="0" dirty="0" smtClean="0"/>
                        <a:t>:</a:t>
                      </a:r>
                      <a:endParaRPr lang="en-GB" sz="800" u="none" baseline="0" dirty="0" smtClean="0"/>
                    </a:p>
                    <a:p>
                      <a:r>
                        <a:rPr lang="en-GB" sz="1200" u="sng" baseline="0" dirty="0" err="1" smtClean="0"/>
                        <a:t>Oracy</a:t>
                      </a:r>
                      <a:r>
                        <a:rPr lang="en-GB" sz="1200" u="sng" baseline="0" dirty="0" smtClean="0"/>
                        <a:t>:</a:t>
                      </a:r>
                      <a:endParaRPr lang="en-GB" sz="800" u="none" baseline="0" dirty="0"/>
                    </a:p>
                    <a:p>
                      <a:r>
                        <a:rPr lang="en-GB" sz="1200" u="sng" dirty="0"/>
                        <a:t>Mighty Write</a:t>
                      </a:r>
                      <a:r>
                        <a:rPr lang="en-GB" sz="1200" u="sng" dirty="0" smtClean="0"/>
                        <a:t>:</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a:t>
                      </a:r>
                      <a:endParaRPr lang="en-GB" sz="800" u="none" baseline="0" dirty="0"/>
                    </a:p>
                  </a:txBody>
                  <a:tcPr/>
                </a:tc>
                <a:extLst>
                  <a:ext uri="{0D108BD9-81ED-4DB2-BD59-A6C34878D82A}">
                    <a16:rowId xmlns="" xmlns:a16="http://schemas.microsoft.com/office/drawing/2014/main" val="10001"/>
                  </a:ext>
                </a:extLst>
              </a:tr>
              <a:tr h="28708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r>
                        <a:rPr lang="en-GB" sz="1200" u="sng" baseline="0" dirty="0"/>
                        <a:t>Intro</a:t>
                      </a:r>
                      <a:r>
                        <a:rPr lang="en-GB" sz="1200" u="sng" baseline="0" dirty="0" smtClean="0"/>
                        <a:t>:</a:t>
                      </a:r>
                      <a:endParaRPr lang="en-GB" sz="800" u="none" baseline="0" dirty="0"/>
                    </a:p>
                    <a:p>
                      <a:r>
                        <a:rPr lang="en-GB" sz="1200" u="sng" baseline="0" dirty="0"/>
                        <a:t>Grammar</a:t>
                      </a:r>
                      <a:r>
                        <a:rPr lang="en-GB" sz="1200" u="none" baseline="0" dirty="0" smtClean="0"/>
                        <a:t>:</a:t>
                      </a:r>
                      <a:endParaRPr lang="en-GB" sz="800" u="none" baseline="0" dirty="0"/>
                    </a:p>
                    <a:p>
                      <a:r>
                        <a:rPr lang="en-GB" sz="1200" u="sng" baseline="0" dirty="0" err="1" smtClean="0"/>
                        <a:t>Oracy</a:t>
                      </a:r>
                      <a:r>
                        <a:rPr lang="en-GB" sz="1200" u="sng" baseline="0" dirty="0" smtClean="0"/>
                        <a:t>:</a:t>
                      </a:r>
                      <a:endParaRPr lang="en-GB" sz="800" u="none" baseline="0" dirty="0"/>
                    </a:p>
                    <a:p>
                      <a:r>
                        <a:rPr lang="en-GB" sz="1200" u="sng" dirty="0"/>
                        <a:t>Mighty Write</a:t>
                      </a:r>
                      <a:r>
                        <a:rPr lang="en-GB" sz="1200" u="sng" dirty="0" smtClean="0"/>
                        <a:t>:</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a:t>
                      </a:r>
                      <a:endParaRPr lang="en-GB" sz="800" u="none" dirty="0"/>
                    </a:p>
                  </a:txBody>
                  <a:tcPr/>
                </a:tc>
                <a:tc>
                  <a:txBody>
                    <a:bodyPr/>
                    <a:lstStyle/>
                    <a:p>
                      <a:r>
                        <a:rPr lang="en-GB" sz="1200" u="sng" dirty="0"/>
                        <a:t>Lesson 5</a:t>
                      </a:r>
                      <a:r>
                        <a:rPr lang="en-GB" sz="1200" dirty="0"/>
                        <a:t>:</a:t>
                      </a:r>
                    </a:p>
                    <a:p>
                      <a:r>
                        <a:rPr lang="en-GB" sz="1200" u="sng" baseline="0" dirty="0"/>
                        <a:t>Intro</a:t>
                      </a:r>
                      <a:r>
                        <a:rPr lang="en-GB" sz="800" u="none" baseline="0" dirty="0" smtClean="0"/>
                        <a:t>:</a:t>
                      </a:r>
                      <a:endParaRPr lang="en-GB" sz="800" u="none" baseline="0" dirty="0"/>
                    </a:p>
                    <a:p>
                      <a:r>
                        <a:rPr lang="en-GB" sz="1200" u="sng" baseline="0" dirty="0"/>
                        <a:t>Grammar</a:t>
                      </a:r>
                      <a:r>
                        <a:rPr lang="en-GB" sz="1200" u="none" baseline="0" dirty="0" smtClean="0"/>
                        <a:t>:</a:t>
                      </a:r>
                      <a:endParaRPr lang="en-GB" sz="800" u="none" baseline="0" dirty="0"/>
                    </a:p>
                    <a:p>
                      <a:r>
                        <a:rPr lang="en-GB" sz="1200" u="sng" baseline="0" dirty="0" err="1"/>
                        <a:t>Oracy</a:t>
                      </a:r>
                      <a:r>
                        <a:rPr lang="en-GB" sz="1200" u="sng" baseline="0" dirty="0" smtClean="0"/>
                        <a:t>:</a:t>
                      </a:r>
                      <a:endParaRPr lang="en-GB" sz="800" u="none" baseline="0" dirty="0"/>
                    </a:p>
                    <a:p>
                      <a:r>
                        <a:rPr lang="en-GB" sz="1200" u="sng" dirty="0"/>
                        <a:t>Mighty Write</a:t>
                      </a:r>
                      <a:r>
                        <a:rPr lang="en-GB" sz="1200" u="sng" dirty="0" smtClean="0"/>
                        <a:t>:</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none" baseline="0" dirty="0" smtClean="0"/>
                        <a:t>:</a:t>
                      </a:r>
                      <a:endParaRPr lang="en-GB" sz="800" u="none" dirty="0"/>
                    </a:p>
                  </a:txBody>
                  <a:tcPr/>
                </a:tc>
                <a:tc>
                  <a:txBody>
                    <a:bodyPr/>
                    <a:lstStyle/>
                    <a:p>
                      <a:r>
                        <a:rPr lang="en-GB" sz="1200" u="sng" dirty="0"/>
                        <a:t>Lesson 6</a:t>
                      </a:r>
                      <a:r>
                        <a:rPr lang="en-GB" sz="1200" dirty="0"/>
                        <a:t>: </a:t>
                      </a:r>
                    </a:p>
                    <a:p>
                      <a:r>
                        <a:rPr lang="en-GB" sz="1200" u="sng" baseline="0" dirty="0"/>
                        <a:t>Intro</a:t>
                      </a:r>
                      <a:r>
                        <a:rPr lang="en-GB" sz="1200" u="sng" baseline="0" dirty="0" smtClean="0"/>
                        <a:t>:</a:t>
                      </a:r>
                      <a:endParaRPr lang="en-GB" sz="800" u="none" baseline="0" dirty="0"/>
                    </a:p>
                    <a:p>
                      <a:r>
                        <a:rPr lang="en-GB" sz="1200" u="sng" baseline="0" dirty="0"/>
                        <a:t>Grammar</a:t>
                      </a:r>
                      <a:r>
                        <a:rPr lang="en-GB" sz="1200" u="none" baseline="0" dirty="0" smtClean="0"/>
                        <a:t>:</a:t>
                      </a:r>
                      <a:endParaRPr lang="en-GB" sz="800" u="none" baseline="0" dirty="0"/>
                    </a:p>
                    <a:p>
                      <a:r>
                        <a:rPr lang="en-GB" sz="1200" u="sng" baseline="0" dirty="0" err="1"/>
                        <a:t>Oracy</a:t>
                      </a:r>
                      <a:r>
                        <a:rPr lang="en-GB" sz="1200" u="sng" baseline="0" dirty="0" smtClean="0"/>
                        <a:t>:</a:t>
                      </a:r>
                      <a:endParaRPr lang="en-GB" sz="800" u="none" baseline="0" dirty="0"/>
                    </a:p>
                    <a:p>
                      <a:r>
                        <a:rPr lang="en-GB" sz="1200" u="sng" dirty="0"/>
                        <a:t>Extended Write</a:t>
                      </a:r>
                      <a:r>
                        <a:rPr lang="en-GB" sz="1200" u="sng" dirty="0" smtClean="0"/>
                        <a:t>:</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800" dirty="0"/>
                    </a:p>
                  </a:txBody>
                  <a:tcPr/>
                </a:tc>
                <a:extLst>
                  <a:ext uri="{0D108BD9-81ED-4DB2-BD59-A6C34878D82A}">
                    <a16:rowId xmlns="" xmlns:a16="http://schemas.microsoft.com/office/drawing/2014/main" val="10002"/>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85852" cy="6858000"/>
          </a:xfrm>
          <a:solidFill>
            <a:srgbClr val="A50021"/>
          </a:solidFill>
        </p:spPr>
        <p:txBody>
          <a:bodyPr/>
          <a:lstStyle/>
          <a:p>
            <a:endParaRPr lang="en-US" dirty="0"/>
          </a:p>
        </p:txBody>
      </p:sp>
      <p:pic>
        <p:nvPicPr>
          <p:cNvPr id="2050" name="Picture 2" descr="C:\Users\Teacher\Pictures\61HmEhp+8CL._SX440_BO1,204,203,200_.jpg"/>
          <p:cNvPicPr>
            <a:picLocks noGrp="1" noChangeAspect="1" noChangeArrowheads="1"/>
          </p:cNvPicPr>
          <p:nvPr>
            <p:ph idx="1"/>
          </p:nvPr>
        </p:nvPicPr>
        <p:blipFill>
          <a:blip r:embed="rId2"/>
          <a:srcRect/>
          <a:stretch>
            <a:fillRect/>
          </a:stretch>
        </p:blipFill>
        <p:spPr bwMode="auto">
          <a:xfrm>
            <a:off x="1285852" y="0"/>
            <a:ext cx="6572296" cy="6858000"/>
          </a:xfrm>
          <a:prstGeom prst="rect">
            <a:avLst/>
          </a:prstGeom>
          <a:noFill/>
        </p:spPr>
      </p:pic>
      <p:sp>
        <p:nvSpPr>
          <p:cNvPr id="5" name="Rectangle 4"/>
          <p:cNvSpPr/>
          <p:nvPr/>
        </p:nvSpPr>
        <p:spPr>
          <a:xfrm>
            <a:off x="7858148" y="0"/>
            <a:ext cx="1285852" cy="6858000"/>
          </a:xfrm>
          <a:prstGeom prst="rect">
            <a:avLst/>
          </a:prstGeom>
          <a:solidFill>
            <a:srgbClr val="A5002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 xmlns:p14="http://schemas.microsoft.com/office/powerpoint/2010/main" val="4126212249"/>
              </p:ext>
            </p:extLst>
          </p:nvPr>
        </p:nvGraphicFramePr>
        <p:xfrm>
          <a:off x="0" y="-2"/>
          <a:ext cx="9144000" cy="6858003"/>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961319">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400" dirty="0"/>
                        <a:t>English Text: Dare to Care Pet Dragon</a:t>
                      </a:r>
                    </a:p>
                    <a:p>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1792453">
                <a:tc>
                  <a:txBody>
                    <a:bodyPr/>
                    <a:lstStyle/>
                    <a:p>
                      <a:r>
                        <a:rPr lang="en-GB" sz="1200" u="sng" dirty="0"/>
                        <a:t>Lesson</a:t>
                      </a:r>
                      <a:r>
                        <a:rPr lang="en-GB" sz="1200" u="sng" baseline="0" dirty="0"/>
                        <a:t> 1:</a:t>
                      </a:r>
                    </a:p>
                    <a:p>
                      <a:r>
                        <a:rPr lang="en-GB" sz="1200" u="sng" baseline="0" dirty="0"/>
                        <a:t>WOW: </a:t>
                      </a:r>
                      <a:r>
                        <a:rPr lang="en-GB" sz="800" u="none" baseline="0" dirty="0"/>
                        <a:t>Watch The Dragon Slayer (Literacy shed)</a:t>
                      </a:r>
                    </a:p>
                    <a:p>
                      <a:r>
                        <a:rPr lang="en-GB" sz="1200" u="sng" baseline="0" dirty="0"/>
                        <a:t>Grammar</a:t>
                      </a:r>
                      <a:r>
                        <a:rPr lang="en-GB" sz="1200" u="none" baseline="0" dirty="0"/>
                        <a:t>: </a:t>
                      </a:r>
                      <a:r>
                        <a:rPr lang="en-GB" sz="800" u="none" baseline="0" dirty="0"/>
                        <a:t>Bullet Points/ Analyse instructions for How To Look After A Griffin </a:t>
                      </a:r>
                    </a:p>
                    <a:p>
                      <a:r>
                        <a:rPr lang="en-GB" sz="1200" u="sng" baseline="0" dirty="0" err="1"/>
                        <a:t>Oracy</a:t>
                      </a:r>
                      <a:r>
                        <a:rPr lang="en-GB" sz="1200" u="sng" baseline="0" dirty="0"/>
                        <a:t>: </a:t>
                      </a:r>
                      <a:r>
                        <a:rPr lang="en-GB" sz="800" u="none" baseline="0" dirty="0"/>
                        <a:t>Retelling the instructions</a:t>
                      </a:r>
                    </a:p>
                    <a:p>
                      <a:r>
                        <a:rPr lang="en-GB" sz="1200" u="sng" dirty="0"/>
                        <a:t>Mighty Write: </a:t>
                      </a:r>
                      <a:r>
                        <a:rPr lang="en-GB" sz="800" kern="1200" dirty="0">
                          <a:solidFill>
                            <a:schemeClr val="dk1"/>
                          </a:solidFill>
                          <a:latin typeface="+mn-lt"/>
                          <a:ea typeface="+mn-ea"/>
                          <a:cs typeface="+mn-cs"/>
                        </a:rPr>
                        <a:t>Pupils</a:t>
                      </a:r>
                      <a:r>
                        <a:rPr lang="en-GB" sz="800" kern="1200" baseline="0" dirty="0">
                          <a:solidFill>
                            <a:schemeClr val="dk1"/>
                          </a:solidFill>
                          <a:latin typeface="+mn-lt"/>
                          <a:ea typeface="+mn-ea"/>
                          <a:cs typeface="+mn-cs"/>
                        </a:rPr>
                        <a:t> </a:t>
                      </a:r>
                      <a:r>
                        <a:rPr lang="en-GB" sz="800" kern="1200" dirty="0">
                          <a:solidFill>
                            <a:schemeClr val="dk1"/>
                          </a:solidFill>
                          <a:latin typeface="+mn-lt"/>
                          <a:ea typeface="+mn-ea"/>
                          <a:cs typeface="+mn-cs"/>
                        </a:rPr>
                        <a:t>share ideas of how to play hide and seek</a:t>
                      </a:r>
                      <a:r>
                        <a:rPr lang="en-GB" sz="800" kern="1200" baseline="0" dirty="0">
                          <a:solidFill>
                            <a:schemeClr val="dk1"/>
                          </a:solidFill>
                          <a:latin typeface="+mn-lt"/>
                          <a:ea typeface="+mn-ea"/>
                          <a:cs typeface="+mn-cs"/>
                        </a:rPr>
                        <a:t> and write instructions. Make a class map for Griffin instructions.</a:t>
                      </a:r>
                      <a:endParaRPr lang="en-GB" sz="800" u="none" baseline="0" dirty="0"/>
                    </a:p>
                    <a:p>
                      <a:r>
                        <a:rPr lang="en-GB" sz="1200" u="sng" baseline="0" dirty="0"/>
                        <a:t>Vocabulary:</a:t>
                      </a:r>
                      <a:endParaRPr lang="en-GB" sz="1200" dirty="0">
                        <a:solidFill>
                          <a:schemeClr val="tx1"/>
                        </a:solidFill>
                      </a:endParaRPr>
                    </a:p>
                  </a:txBody>
                  <a:tcPr/>
                </a:tc>
                <a:tc>
                  <a:txBody>
                    <a:bodyPr/>
                    <a:lstStyle/>
                    <a:p>
                      <a:r>
                        <a:rPr lang="en-GB" sz="1200" u="sng" dirty="0"/>
                        <a:t>Lesson 2</a:t>
                      </a:r>
                      <a:r>
                        <a:rPr lang="en-GB" sz="1200" dirty="0"/>
                        <a:t>:</a:t>
                      </a:r>
                    </a:p>
                    <a:p>
                      <a:r>
                        <a:rPr lang="en-GB" sz="1200" u="sng" baseline="0" dirty="0" smtClean="0"/>
                        <a:t>Intro: </a:t>
                      </a:r>
                      <a:r>
                        <a:rPr lang="en-GB" sz="800" u="none" baseline="0" dirty="0"/>
                        <a:t>Vocabulary Game 1</a:t>
                      </a:r>
                    </a:p>
                    <a:p>
                      <a:r>
                        <a:rPr lang="en-GB" sz="1200" u="sng" baseline="0" dirty="0"/>
                        <a:t>Grammar</a:t>
                      </a:r>
                      <a:r>
                        <a:rPr lang="en-GB" sz="1200" u="none" baseline="0" dirty="0"/>
                        <a:t>: </a:t>
                      </a:r>
                      <a:r>
                        <a:rPr lang="en-GB" sz="800" u="none" baseline="0" dirty="0"/>
                        <a:t>Revise adverbs. Teach precise adjectives/ adverbs- NNG Activity 2.16 Adjective Overload</a:t>
                      </a:r>
                    </a:p>
                    <a:p>
                      <a:r>
                        <a:rPr lang="en-GB" sz="1200" u="sng" baseline="0" dirty="0" err="1"/>
                        <a:t>Oracy</a:t>
                      </a:r>
                      <a:r>
                        <a:rPr lang="en-GB" sz="1200" u="sng" baseline="0" dirty="0"/>
                        <a:t>: </a:t>
                      </a:r>
                      <a:r>
                        <a:rPr lang="en-GB" sz="800" u="none" baseline="0" dirty="0"/>
                        <a:t>Retelling set of instructions</a:t>
                      </a:r>
                    </a:p>
                    <a:p>
                      <a:r>
                        <a:rPr lang="en-GB" sz="1200" u="sng" dirty="0"/>
                        <a:t>Mighty Write: </a:t>
                      </a:r>
                      <a:r>
                        <a:rPr lang="en-GB" sz="800" u="none" dirty="0"/>
                        <a:t>Choose a clip from The</a:t>
                      </a:r>
                      <a:r>
                        <a:rPr lang="en-GB" sz="800" u="none" baseline="0" dirty="0"/>
                        <a:t> Dragon Slayer and write 2/3 sentences describing scene using precise adjectives/adverbs</a:t>
                      </a:r>
                    </a:p>
                    <a:p>
                      <a:r>
                        <a:rPr lang="en-GB" sz="1200" u="sng" baseline="0" dirty="0"/>
                        <a:t>Vocabulary:</a:t>
                      </a:r>
                      <a:endParaRPr lang="en-US" sz="1200" dirty="0"/>
                    </a:p>
                  </a:txBody>
                  <a:tcPr/>
                </a:tc>
                <a:tc>
                  <a:txBody>
                    <a:bodyPr/>
                    <a:lstStyle/>
                    <a:p>
                      <a:r>
                        <a:rPr lang="en-GB" sz="1200" u="sng" dirty="0"/>
                        <a:t>Lesson 3</a:t>
                      </a:r>
                      <a:r>
                        <a:rPr lang="en-GB" sz="1200" dirty="0"/>
                        <a:t>:</a:t>
                      </a:r>
                    </a:p>
                    <a:p>
                      <a:r>
                        <a:rPr lang="en-GB" sz="1200" u="sng" baseline="0" dirty="0" smtClean="0"/>
                        <a:t>Intro: </a:t>
                      </a:r>
                      <a:r>
                        <a:rPr lang="en-GB" sz="800" u="none" baseline="0" dirty="0"/>
                        <a:t>Vocabulary Game 2</a:t>
                      </a:r>
                    </a:p>
                    <a:p>
                      <a:r>
                        <a:rPr lang="en-GB" sz="1200" u="sng" baseline="0" dirty="0"/>
                        <a:t>Grammar</a:t>
                      </a:r>
                      <a:r>
                        <a:rPr lang="en-GB" sz="1200" u="none" baseline="0" dirty="0"/>
                        <a:t>: </a:t>
                      </a:r>
                      <a:r>
                        <a:rPr lang="en-GB" sz="800" u="none" baseline="0" dirty="0"/>
                        <a:t>Imperative Verbs / Identify features of instructions NNL actions</a:t>
                      </a:r>
                    </a:p>
                    <a:p>
                      <a:r>
                        <a:rPr lang="en-GB" sz="1200" u="sng" baseline="0" dirty="0" err="1"/>
                        <a:t>Oracy</a:t>
                      </a:r>
                      <a:r>
                        <a:rPr lang="en-GB" sz="1200" u="sng" baseline="0" dirty="0"/>
                        <a:t>: </a:t>
                      </a:r>
                      <a:r>
                        <a:rPr lang="en-GB" sz="800" u="none" baseline="0" dirty="0"/>
                        <a:t>Taking turns to give instructions</a:t>
                      </a:r>
                    </a:p>
                    <a:p>
                      <a:r>
                        <a:rPr lang="en-GB" sz="1200" u="sng" dirty="0"/>
                        <a:t>Mighty Write: </a:t>
                      </a:r>
                      <a:r>
                        <a:rPr lang="en-GB" sz="800" u="none" dirty="0"/>
                        <a:t>Write sentences</a:t>
                      </a:r>
                      <a:r>
                        <a:rPr lang="en-GB" sz="800" u="none" baseline="0" dirty="0"/>
                        <a:t> beginning with  imperative verb or adverb and includes a precise adjective.</a:t>
                      </a:r>
                    </a:p>
                    <a:p>
                      <a:r>
                        <a:rPr lang="en-GB" sz="1200" u="sng" baseline="0" dirty="0"/>
                        <a:t>Vocabulary:</a:t>
                      </a:r>
                    </a:p>
                  </a:txBody>
                  <a:tcPr/>
                </a:tc>
                <a:extLst>
                  <a:ext uri="{0D108BD9-81ED-4DB2-BD59-A6C34878D82A}">
                    <a16:rowId xmlns="" xmlns:a16="http://schemas.microsoft.com/office/drawing/2014/main" val="10001"/>
                  </a:ext>
                </a:extLst>
              </a:tr>
              <a:tr h="20650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4:</a:t>
                      </a:r>
                      <a:endParaRPr lang="en-GB" sz="1200" dirty="0"/>
                    </a:p>
                    <a:p>
                      <a:r>
                        <a:rPr lang="en-GB" sz="1200" b="0" u="sng" baseline="0" dirty="0" smtClean="0"/>
                        <a:t>Intro: </a:t>
                      </a:r>
                      <a:r>
                        <a:rPr lang="en-GB" sz="800" b="0" kern="1200" dirty="0">
                          <a:solidFill>
                            <a:schemeClr val="dk1"/>
                          </a:solidFill>
                          <a:latin typeface="+mn-lt"/>
                          <a:ea typeface="+mn-ea"/>
                          <a:cs typeface="+mn-cs"/>
                        </a:rPr>
                        <a:t>Turning into the connectives game – Drawing Instructions</a:t>
                      </a:r>
                      <a:endParaRPr lang="en-GB" sz="800" b="0" u="none" baseline="0" dirty="0"/>
                    </a:p>
                    <a:p>
                      <a:r>
                        <a:rPr lang="en-GB" sz="1200" u="sng" baseline="0" dirty="0"/>
                        <a:t>Grammar</a:t>
                      </a:r>
                      <a:r>
                        <a:rPr lang="en-GB" sz="1200" u="none" baseline="0" dirty="0"/>
                        <a:t>: </a:t>
                      </a:r>
                      <a:r>
                        <a:rPr lang="en-GB" sz="800" u="none" baseline="0" dirty="0"/>
                        <a:t>Connectives NNL actions</a:t>
                      </a:r>
                    </a:p>
                    <a:p>
                      <a:r>
                        <a:rPr lang="en-GB" sz="1200" u="sng" baseline="0" dirty="0" err="1"/>
                        <a:t>Oracy</a:t>
                      </a:r>
                      <a:r>
                        <a:rPr lang="en-GB" sz="1200" u="sng" baseline="0" dirty="0"/>
                        <a:t>: </a:t>
                      </a:r>
                      <a:r>
                        <a:rPr lang="en-GB" sz="800" u="none" baseline="0" dirty="0"/>
                        <a:t>Giving precise instructions to partner</a:t>
                      </a:r>
                    </a:p>
                    <a:p>
                      <a:r>
                        <a:rPr lang="en-GB" sz="1200" u="sng" dirty="0"/>
                        <a:t>Mighty Write: </a:t>
                      </a:r>
                      <a:r>
                        <a:rPr lang="en-GB" sz="800" u="none" dirty="0"/>
                        <a:t>Choosing specific sentence pattern and rewrite using same pattern</a:t>
                      </a:r>
                      <a:endParaRPr lang="en-GB" sz="800" u="none" baseline="0" dirty="0"/>
                    </a:p>
                    <a:p>
                      <a:r>
                        <a:rPr lang="en-GB" sz="1200" u="sng" baseline="0" dirty="0"/>
                        <a:t>Vocabulary:</a:t>
                      </a:r>
                    </a:p>
                    <a:p>
                      <a:endParaRPr lang="en-GB" dirty="0"/>
                    </a:p>
                  </a:txBody>
                  <a:tcPr/>
                </a:tc>
                <a:tc>
                  <a:txBody>
                    <a:bodyPr/>
                    <a:lstStyle/>
                    <a:p>
                      <a:r>
                        <a:rPr lang="en-GB" sz="1200" u="sng" dirty="0"/>
                        <a:t>Lesson 5</a:t>
                      </a:r>
                      <a:r>
                        <a:rPr lang="en-GB" sz="1200" dirty="0"/>
                        <a:t>:</a:t>
                      </a:r>
                    </a:p>
                    <a:p>
                      <a:r>
                        <a:rPr lang="en-GB" sz="1200" u="sng" baseline="0" dirty="0" smtClean="0"/>
                        <a:t>Intro: </a:t>
                      </a:r>
                      <a:r>
                        <a:rPr lang="en-GB" sz="800" u="none" baseline="0" dirty="0"/>
                        <a:t>Turning into the connectives game- muddled instructions</a:t>
                      </a:r>
                    </a:p>
                    <a:p>
                      <a:r>
                        <a:rPr lang="en-GB" sz="1200" u="sng" baseline="0" dirty="0"/>
                        <a:t>Grammar</a:t>
                      </a:r>
                      <a:r>
                        <a:rPr lang="en-GB" sz="1200" u="none" baseline="0" dirty="0"/>
                        <a:t>: </a:t>
                      </a:r>
                      <a:r>
                        <a:rPr lang="en-GB" sz="800" u="none" baseline="0" dirty="0"/>
                        <a:t>Connectives NNL actions</a:t>
                      </a:r>
                    </a:p>
                    <a:p>
                      <a:r>
                        <a:rPr lang="en-GB" sz="1200" u="sng" baseline="0" dirty="0" err="1"/>
                        <a:t>Oracy</a:t>
                      </a:r>
                      <a:r>
                        <a:rPr lang="en-GB" sz="1200" u="sng" baseline="0" dirty="0"/>
                        <a:t>: </a:t>
                      </a:r>
                      <a:r>
                        <a:rPr lang="en-GB" sz="800" u="none" baseline="0" dirty="0"/>
                        <a:t>Perform their writing</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 : </a:t>
                      </a:r>
                      <a:r>
                        <a:rPr lang="en-GB" sz="800" u="none" dirty="0"/>
                        <a:t>Continue from previous day </a:t>
                      </a:r>
                      <a:endParaRPr lang="en-GB" sz="800" u="none" baseline="0" dirty="0"/>
                    </a:p>
                    <a:p>
                      <a:r>
                        <a:rPr lang="en-GB" sz="1200" u="sng" baseline="0" dirty="0"/>
                        <a:t>Vocabulary:</a:t>
                      </a:r>
                    </a:p>
                    <a:p>
                      <a:endParaRPr lang="en-GB" dirty="0"/>
                    </a:p>
                  </a:txBody>
                  <a:tcPr/>
                </a:tc>
                <a:tc>
                  <a:txBody>
                    <a:bodyPr/>
                    <a:lstStyle/>
                    <a:p>
                      <a:r>
                        <a:rPr lang="en-GB" sz="1200" u="sng" dirty="0"/>
                        <a:t>Lesson 6</a:t>
                      </a:r>
                      <a:r>
                        <a:rPr lang="en-GB" sz="1200" dirty="0"/>
                        <a:t>: </a:t>
                      </a:r>
                    </a:p>
                    <a:p>
                      <a:r>
                        <a:rPr lang="en-GB" sz="1200" u="sng" baseline="0" dirty="0" smtClean="0"/>
                        <a:t>Intro: </a:t>
                      </a:r>
                      <a:r>
                        <a:rPr lang="en-GB" sz="800" u="none" baseline="0" dirty="0"/>
                        <a:t>Turning into sentences game – Crazy instructions</a:t>
                      </a:r>
                    </a:p>
                    <a:p>
                      <a:r>
                        <a:rPr lang="en-GB" sz="1200" u="sng" baseline="0" dirty="0"/>
                        <a:t>Grammar</a:t>
                      </a:r>
                      <a:r>
                        <a:rPr lang="en-GB" sz="1200" u="none" baseline="0" dirty="0"/>
                        <a:t>: </a:t>
                      </a:r>
                      <a:r>
                        <a:rPr lang="en-GB" sz="800" u="none" baseline="0" dirty="0"/>
                        <a:t>Revise all – adverbs, adjectives, imperative verbs, connectives NNL actions</a:t>
                      </a:r>
                    </a:p>
                    <a:p>
                      <a:r>
                        <a:rPr lang="en-GB" sz="1200" u="sng" baseline="0" dirty="0" err="1"/>
                        <a:t>Oracy</a:t>
                      </a:r>
                      <a:r>
                        <a:rPr lang="en-GB" sz="800" u="none" baseline="0" dirty="0"/>
                        <a:t>: Discuss best ways to look after a dragon</a:t>
                      </a:r>
                    </a:p>
                    <a:p>
                      <a:r>
                        <a:rPr lang="en-GB" sz="1200" u="sng" baseline="0" dirty="0"/>
                        <a:t>Mighty  </a:t>
                      </a:r>
                      <a:r>
                        <a:rPr lang="en-GB" sz="1200" u="sng" dirty="0"/>
                        <a:t>Write: </a:t>
                      </a:r>
                      <a:r>
                        <a:rPr lang="en-GB" sz="800" u="none" dirty="0"/>
                        <a:t>Watch Were Dragons Real? (Literacy Shed). Children write a </a:t>
                      </a:r>
                      <a:r>
                        <a:rPr lang="en-GB" sz="800" u="none" dirty="0" smtClean="0"/>
                        <a:t>paragraph</a:t>
                      </a:r>
                      <a:r>
                        <a:rPr lang="en-GB" sz="800" u="none" baseline="0" dirty="0" smtClean="0"/>
                        <a:t> discussing reasons for </a:t>
                      </a:r>
                      <a:r>
                        <a:rPr lang="en-GB" sz="800" u="none" dirty="0" smtClean="0"/>
                        <a:t>why </a:t>
                      </a:r>
                      <a:r>
                        <a:rPr lang="en-GB" sz="800" u="none" dirty="0"/>
                        <a:t>they think dragons are real or not.</a:t>
                      </a:r>
                      <a:endParaRPr lang="en-GB" sz="800" u="none" baseline="0" dirty="0"/>
                    </a:p>
                    <a:p>
                      <a:r>
                        <a:rPr lang="en-GB" sz="1200" u="sng" baseline="0" dirty="0"/>
                        <a:t>Vocabulary:</a:t>
                      </a:r>
                      <a:endParaRPr lang="en-GB" sz="1200" u="none" baseline="0" dirty="0"/>
                    </a:p>
                    <a:p>
                      <a:endParaRPr lang="en-GB" sz="1400" dirty="0"/>
                    </a:p>
                  </a:txBody>
                  <a:tcPr/>
                </a:tc>
                <a:extLst>
                  <a:ext uri="{0D108BD9-81ED-4DB2-BD59-A6C34878D82A}">
                    <a16:rowId xmlns="" xmlns:a16="http://schemas.microsoft.com/office/drawing/2014/main" val="10002"/>
                  </a:ext>
                </a:extLst>
              </a:tr>
              <a:tr h="2039175">
                <a:tc>
                  <a:txBody>
                    <a:bodyPr/>
                    <a:lstStyle/>
                    <a:p>
                      <a:r>
                        <a:rPr lang="en-GB" sz="1200" u="sng" dirty="0"/>
                        <a:t>Lesson </a:t>
                      </a:r>
                      <a:r>
                        <a:rPr lang="en-GB" sz="1200" u="sng" dirty="0" smtClean="0"/>
                        <a:t>7:</a:t>
                      </a:r>
                      <a:endParaRPr lang="en-GB" sz="1200" u="sng" dirty="0"/>
                    </a:p>
                    <a:p>
                      <a:r>
                        <a:rPr lang="en-GB" sz="1200" u="sng" baseline="0" dirty="0" smtClean="0"/>
                        <a:t>Intro: </a:t>
                      </a:r>
                      <a:r>
                        <a:rPr lang="en-GB" sz="800" u="none" baseline="0" dirty="0"/>
                        <a:t>Newspaper article about sighting of a dragon in the local area</a:t>
                      </a:r>
                      <a:r>
                        <a:rPr lang="en-GB" sz="800" u="sng" baseline="0" dirty="0"/>
                        <a:t>.</a:t>
                      </a:r>
                      <a:endParaRPr lang="en-GB" sz="800" u="none" baseline="0" dirty="0"/>
                    </a:p>
                    <a:p>
                      <a:r>
                        <a:rPr lang="en-GB" sz="1200" u="sng" baseline="0" dirty="0"/>
                        <a:t>Grammar</a:t>
                      </a:r>
                      <a:r>
                        <a:rPr lang="en-GB" sz="1200" u="none" baseline="0" dirty="0"/>
                        <a:t>: </a:t>
                      </a:r>
                      <a:r>
                        <a:rPr lang="en-GB" sz="800" u="none" baseline="0" dirty="0"/>
                        <a:t>Synonyms for hard</a:t>
                      </a:r>
                    </a:p>
                    <a:p>
                      <a:r>
                        <a:rPr lang="en-GB" sz="1200" u="sng" baseline="0" dirty="0" err="1"/>
                        <a:t>Oracy</a:t>
                      </a:r>
                      <a:r>
                        <a:rPr lang="en-GB" sz="1200" u="sng" baseline="0" dirty="0"/>
                        <a:t>: </a:t>
                      </a:r>
                      <a:r>
                        <a:rPr lang="en-GB" sz="800" u="none" baseline="0" dirty="0"/>
                        <a:t>Plan </a:t>
                      </a:r>
                      <a:r>
                        <a:rPr lang="en-GB" sz="800" u="none" baseline="0" dirty="0" smtClean="0"/>
                        <a:t>instructions on how to care for a dragon </a:t>
                      </a:r>
                      <a:r>
                        <a:rPr lang="en-GB" sz="800" u="none" baseline="0" dirty="0"/>
                        <a:t>in pairs.</a:t>
                      </a:r>
                    </a:p>
                    <a:p>
                      <a:r>
                        <a:rPr lang="en-GB" sz="1200" u="sng" baseline="0" dirty="0"/>
                        <a:t>Extended </a:t>
                      </a:r>
                      <a:r>
                        <a:rPr lang="en-GB" sz="1200" u="sng" dirty="0"/>
                        <a:t>Write:</a:t>
                      </a:r>
                      <a:r>
                        <a:rPr lang="en-GB" sz="800" u="none" dirty="0"/>
                        <a:t> Model write then children write own beginning, middle and end of instructions.</a:t>
                      </a:r>
                      <a:endParaRPr lang="en-GB" sz="800" u="none" baseline="0" dirty="0"/>
                    </a:p>
                    <a:p>
                      <a:r>
                        <a:rPr lang="en-GB" sz="1200" u="sng" baseline="0" dirty="0"/>
                        <a:t>Vocabulary:</a:t>
                      </a:r>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8:</a:t>
                      </a:r>
                      <a:endParaRPr lang="en-GB" sz="1200" u="sng" dirty="0"/>
                    </a:p>
                    <a:p>
                      <a:r>
                        <a:rPr lang="en-GB" sz="1200" u="sng" baseline="0" dirty="0"/>
                        <a:t>Intro: </a:t>
                      </a:r>
                      <a:r>
                        <a:rPr lang="en-GB" sz="800" u="none" baseline="0" dirty="0"/>
                        <a:t>Looking at picture of mythical Creatures</a:t>
                      </a:r>
                    </a:p>
                    <a:p>
                      <a:r>
                        <a:rPr lang="en-GB" sz="1200" u="sng" baseline="0" dirty="0"/>
                        <a:t>Grammar</a:t>
                      </a:r>
                      <a:r>
                        <a:rPr lang="en-GB" sz="1200" u="none" baseline="0" dirty="0"/>
                        <a:t>: </a:t>
                      </a:r>
                      <a:r>
                        <a:rPr lang="en-GB" sz="800" u="none" baseline="0" dirty="0"/>
                        <a:t>Revise genre features for text using </a:t>
                      </a:r>
                    </a:p>
                    <a:p>
                      <a:r>
                        <a:rPr lang="en-GB" sz="800" u="none" baseline="0" dirty="0"/>
                        <a:t>Toolkit checklist</a:t>
                      </a:r>
                      <a:r>
                        <a:rPr lang="en-GB" sz="1200" u="none" baseline="0" dirty="0"/>
                        <a:t>.</a:t>
                      </a:r>
                    </a:p>
                    <a:p>
                      <a:r>
                        <a:rPr lang="en-GB" sz="1200" u="sng" baseline="0" dirty="0" err="1"/>
                        <a:t>Oracy</a:t>
                      </a:r>
                      <a:r>
                        <a:rPr lang="en-GB" sz="1200" u="sng" baseline="0" dirty="0"/>
                        <a:t>: </a:t>
                      </a:r>
                      <a:r>
                        <a:rPr lang="en-GB" sz="800" u="none" baseline="0" dirty="0"/>
                        <a:t>Describing their chosen creature to their partner/ peer marking</a:t>
                      </a:r>
                    </a:p>
                    <a:p>
                      <a:r>
                        <a:rPr lang="en-GB" sz="1200" u="sng" baseline="0" dirty="0"/>
                        <a:t>Extended</a:t>
                      </a:r>
                      <a:r>
                        <a:rPr lang="en-GB" sz="1200" u="sng" dirty="0"/>
                        <a:t> Write</a:t>
                      </a:r>
                      <a:r>
                        <a:rPr lang="en-GB" sz="1200" u="sng" dirty="0" smtClean="0"/>
                        <a:t>: </a:t>
                      </a:r>
                      <a:r>
                        <a:rPr lang="en-GB" sz="800" u="sng" kern="1200" dirty="0" smtClean="0">
                          <a:solidFill>
                            <a:schemeClr val="dk1"/>
                          </a:solidFill>
                          <a:effectLst/>
                          <a:latin typeface="+mn-lt"/>
                          <a:ea typeface="+mn-ea"/>
                          <a:cs typeface="+mn-cs"/>
                        </a:rPr>
                        <a:t>W</a:t>
                      </a:r>
                      <a:r>
                        <a:rPr lang="en-GB" sz="800" kern="1200" dirty="0" smtClean="0">
                          <a:solidFill>
                            <a:schemeClr val="dk1"/>
                          </a:solidFill>
                          <a:effectLst/>
                          <a:latin typeface="+mn-lt"/>
                          <a:ea typeface="+mn-ea"/>
                          <a:cs typeface="+mn-cs"/>
                        </a:rPr>
                        <a:t>rite </a:t>
                      </a:r>
                      <a:r>
                        <a:rPr lang="en-GB" sz="800" kern="1200" dirty="0">
                          <a:solidFill>
                            <a:schemeClr val="dk1"/>
                          </a:solidFill>
                          <a:effectLst/>
                          <a:latin typeface="+mn-lt"/>
                          <a:ea typeface="+mn-ea"/>
                          <a:cs typeface="+mn-cs"/>
                        </a:rPr>
                        <a:t>their own set of instructions to look after a mythical animal of their choice. </a:t>
                      </a:r>
                      <a:endParaRPr lang="en-GB" sz="800" u="sng"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u="sng" dirty="0"/>
                        <a:t>Assessment Piece:</a:t>
                      </a:r>
                      <a:r>
                        <a:rPr lang="en-US" sz="800" u="none" dirty="0"/>
                        <a:t> Writing a description of a mythical creature</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u="sng" dirty="0"/>
                        <a:t>Toolkit Autumn Term </a:t>
                      </a:r>
                      <a:r>
                        <a:rPr lang="en-US" sz="1200" u="none" dirty="0"/>
                        <a:t>– </a:t>
                      </a:r>
                      <a:r>
                        <a:rPr lang="en-US" sz="800" u="none" dirty="0"/>
                        <a:t>page </a:t>
                      </a:r>
                      <a:r>
                        <a:rPr lang="en-US" sz="800" u="none" dirty="0" smtClean="0"/>
                        <a:t>53 Description</a:t>
                      </a:r>
                      <a:endParaRPr lang="en-GB" sz="800" u="none" dirty="0"/>
                    </a:p>
                  </a:txBody>
                  <a:tcPr/>
                </a:tc>
                <a:extLst>
                  <a:ext uri="{0D108BD9-81ED-4DB2-BD59-A6C34878D82A}">
                    <a16:rowId xmlns="" xmlns:a16="http://schemas.microsoft.com/office/drawing/2014/main" val="10003"/>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4414" cy="6858000"/>
          </a:xfrm>
          <a:solidFill>
            <a:schemeClr val="bg2">
              <a:lumMod val="50000"/>
            </a:schemeClr>
          </a:solidFill>
        </p:spPr>
        <p:txBody>
          <a:bodyPr/>
          <a:lstStyle/>
          <a:p>
            <a:endParaRPr lang="en-US" dirty="0"/>
          </a:p>
        </p:txBody>
      </p:sp>
      <p:pic>
        <p:nvPicPr>
          <p:cNvPr id="1026" name="Picture 2" descr="C:\Users\Teacher\Pictures\2.jpg"/>
          <p:cNvPicPr>
            <a:picLocks noGrp="1" noChangeAspect="1" noChangeArrowheads="1"/>
          </p:cNvPicPr>
          <p:nvPr>
            <p:ph idx="1"/>
          </p:nvPr>
        </p:nvPicPr>
        <p:blipFill>
          <a:blip r:embed="rId2"/>
          <a:srcRect/>
          <a:stretch>
            <a:fillRect/>
          </a:stretch>
        </p:blipFill>
        <p:spPr bwMode="auto">
          <a:xfrm>
            <a:off x="1214414" y="0"/>
            <a:ext cx="6429420" cy="6858000"/>
          </a:xfrm>
          <a:prstGeom prst="rect">
            <a:avLst/>
          </a:prstGeom>
          <a:noFill/>
        </p:spPr>
      </p:pic>
      <p:sp>
        <p:nvSpPr>
          <p:cNvPr id="5" name="Rectangle 4"/>
          <p:cNvSpPr/>
          <p:nvPr/>
        </p:nvSpPr>
        <p:spPr>
          <a:xfrm>
            <a:off x="7643834" y="0"/>
            <a:ext cx="1500166" cy="6858000"/>
          </a:xfrm>
          <a:prstGeom prst="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048506"/>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285730">
                <a:tc gridSpan="3">
                  <a:txBody>
                    <a:bodyPr/>
                    <a:lstStyle/>
                    <a:p>
                      <a:r>
                        <a:rPr lang="en-GB" sz="2000" dirty="0"/>
                        <a:t>English Text: </a:t>
                      </a:r>
                      <a:r>
                        <a:rPr lang="en-GB" sz="2000" b="1" kern="1200" dirty="0" smtClean="0">
                          <a:solidFill>
                            <a:schemeClr val="lt1"/>
                          </a:solidFill>
                          <a:latin typeface="+mn-lt"/>
                          <a:ea typeface="+mn-ea"/>
                          <a:cs typeface="+mn-cs"/>
                        </a:rPr>
                        <a:t>Haiku poetry</a:t>
                      </a:r>
                      <a:endParaRPr lang="en-GB" sz="20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543306">
                <a:tc>
                  <a:txBody>
                    <a:bodyPr/>
                    <a:lstStyle/>
                    <a:p>
                      <a:r>
                        <a:rPr lang="en-GB" sz="1200" u="sng" dirty="0"/>
                        <a:t>Lesson</a:t>
                      </a:r>
                      <a:r>
                        <a:rPr lang="en-GB" sz="1200" u="sng" baseline="0" dirty="0"/>
                        <a:t> 1:</a:t>
                      </a:r>
                    </a:p>
                    <a:p>
                      <a:pPr lvl="0"/>
                      <a:r>
                        <a:rPr lang="en-GB" sz="1200" u="sng" baseline="0" dirty="0"/>
                        <a:t>WOW</a:t>
                      </a:r>
                      <a:r>
                        <a:rPr lang="en-GB" sz="800" u="none" baseline="0" dirty="0" smtClean="0"/>
                        <a:t>: </a:t>
                      </a:r>
                      <a:r>
                        <a:rPr lang="en-GB" sz="800" u="none" baseline="0" dirty="0" err="1" smtClean="0"/>
                        <a:t>Chn</a:t>
                      </a:r>
                      <a:r>
                        <a:rPr lang="en-GB" sz="800" u="none" baseline="0" dirty="0" smtClean="0"/>
                        <a:t> choose titles for you to read from the book </a:t>
                      </a:r>
                      <a:r>
                        <a:rPr lang="en-GB" sz="800" kern="1200" dirty="0" smtClean="0">
                          <a:solidFill>
                            <a:schemeClr val="dk1"/>
                          </a:solidFill>
                          <a:latin typeface="+mn-lt"/>
                          <a:ea typeface="+mn-ea"/>
                          <a:cs typeface="+mn-cs"/>
                        </a:rPr>
                        <a:t>Guess Who</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 by Jody Haley </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Read </a:t>
                      </a:r>
                      <a:r>
                        <a:rPr lang="en-GB" sz="800" b="1" kern="1200" dirty="0" smtClean="0">
                          <a:solidFill>
                            <a:schemeClr val="dk1"/>
                          </a:solidFill>
                          <a:latin typeface="+mn-lt"/>
                          <a:ea typeface="+mn-ea"/>
                          <a:cs typeface="+mn-cs"/>
                        </a:rPr>
                        <a:t>Deep within the woods’</a:t>
                      </a:r>
                      <a:r>
                        <a:rPr lang="en-GB" sz="800" kern="1200" dirty="0" smtClean="0">
                          <a:solidFill>
                            <a:schemeClr val="dk1"/>
                          </a:solidFill>
                          <a:latin typeface="+mn-lt"/>
                          <a:ea typeface="+mn-ea"/>
                          <a:cs typeface="+mn-cs"/>
                        </a:rPr>
                        <a:t> together. Remind children of the syllable pattern (5, 7, 5). Count the syllables together. What do the children think the haiku is about? Discuss (see planning) As a class work together to make two extra lines to the poem, now that you know what the animal is. Explain that these must have seven syllables and should answer or sum up the first three lines. Model how to think about the behaviour of the animal and how to think about the sound of the words as you write these lines</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and find examples of alliteration, precise verbs, prepositional phrase, adjectives</a:t>
                      </a:r>
                      <a:endParaRPr lang="en-GB" sz="800" u="none" baseline="0" dirty="0"/>
                    </a:p>
                    <a:p>
                      <a:r>
                        <a:rPr lang="en-GB" sz="1200" u="sng" baseline="0" dirty="0" err="1"/>
                        <a:t>Oracy</a:t>
                      </a:r>
                      <a:r>
                        <a:rPr lang="en-GB" sz="1200" u="sng" baseline="0" dirty="0" smtClean="0"/>
                        <a:t>: </a:t>
                      </a:r>
                      <a:r>
                        <a:rPr lang="en-GB" sz="800" kern="1200" dirty="0" smtClean="0">
                          <a:solidFill>
                            <a:schemeClr val="dk1"/>
                          </a:solidFill>
                          <a:latin typeface="+mn-lt"/>
                          <a:ea typeface="+mn-ea"/>
                          <a:cs typeface="+mn-cs"/>
                        </a:rPr>
                        <a:t>Articulate and justify answers; practise reading their new five line poem aloud.</a:t>
                      </a:r>
                      <a:endParaRPr lang="en-GB" sz="800" u="none" baseline="0" dirty="0"/>
                    </a:p>
                    <a:p>
                      <a:r>
                        <a:rPr lang="en-GB" sz="1200" u="sng" dirty="0"/>
                        <a:t>Mighty Write</a:t>
                      </a:r>
                      <a:r>
                        <a:rPr lang="en-GB" sz="1200" u="sng" dirty="0" smtClean="0"/>
                        <a:t>: </a:t>
                      </a:r>
                      <a:r>
                        <a:rPr lang="en-GB" sz="800" b="0" kern="1200" dirty="0" err="1" smtClean="0">
                          <a:solidFill>
                            <a:schemeClr val="dk1"/>
                          </a:solidFill>
                          <a:latin typeface="+mn-lt"/>
                          <a:ea typeface="+mn-ea"/>
                          <a:cs typeface="+mn-cs"/>
                        </a:rPr>
                        <a:t>Chn</a:t>
                      </a:r>
                      <a:r>
                        <a:rPr lang="en-GB" sz="800" b="0" kern="1200" dirty="0" smtClean="0">
                          <a:solidFill>
                            <a:schemeClr val="dk1"/>
                          </a:solidFill>
                          <a:latin typeface="+mn-lt"/>
                          <a:ea typeface="+mn-ea"/>
                          <a:cs typeface="+mn-cs"/>
                        </a:rPr>
                        <a:t> read the three Guess Who Haiku. In partners </a:t>
                      </a:r>
                      <a:r>
                        <a:rPr lang="en-GB" sz="800" b="0" kern="1200" dirty="0" err="1" smtClean="0">
                          <a:solidFill>
                            <a:schemeClr val="dk1"/>
                          </a:solidFill>
                          <a:latin typeface="+mn-lt"/>
                          <a:ea typeface="+mn-ea"/>
                          <a:cs typeface="+mn-cs"/>
                        </a:rPr>
                        <a:t>chn</a:t>
                      </a:r>
                      <a:r>
                        <a:rPr lang="en-GB" sz="800" b="0" kern="1200" dirty="0" smtClean="0">
                          <a:solidFill>
                            <a:schemeClr val="dk1"/>
                          </a:solidFill>
                          <a:latin typeface="+mn-lt"/>
                          <a:ea typeface="+mn-ea"/>
                          <a:cs typeface="+mn-cs"/>
                        </a:rPr>
                        <a:t> choose one of these haiku and write an extra pair of seven syllable lines. They think carefully about the behaviour of the animal, the number of syllables and well-chosen words.</a:t>
                      </a:r>
                      <a:r>
                        <a:rPr lang="en-US" sz="800" i="1"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Explain that the poem</a:t>
                      </a:r>
                      <a:r>
                        <a:rPr lang="en-GB" sz="800" kern="1200" baseline="0" dirty="0" smtClean="0">
                          <a:solidFill>
                            <a:schemeClr val="dk1"/>
                          </a:solidFill>
                          <a:latin typeface="+mn-lt"/>
                          <a:ea typeface="+mn-ea"/>
                          <a:cs typeface="+mn-cs"/>
                        </a:rPr>
                        <a:t> is now a </a:t>
                      </a:r>
                      <a:r>
                        <a:rPr lang="en-GB" sz="800" kern="1200" baseline="0" dirty="0" err="1" smtClean="0">
                          <a:solidFill>
                            <a:schemeClr val="dk1"/>
                          </a:solidFill>
                          <a:latin typeface="+mn-lt"/>
                          <a:ea typeface="+mn-ea"/>
                          <a:cs typeface="+mn-cs"/>
                        </a:rPr>
                        <a:t>tanka</a:t>
                      </a:r>
                      <a:r>
                        <a:rPr lang="en-GB" sz="800" kern="1200" dirty="0" smtClean="0">
                          <a:solidFill>
                            <a:schemeClr val="dk1"/>
                          </a:solidFill>
                          <a:latin typeface="+mn-lt"/>
                          <a:ea typeface="+mn-ea"/>
                          <a:cs typeface="+mn-cs"/>
                        </a:rPr>
                        <a:t>. Look together at </a:t>
                      </a:r>
                      <a:r>
                        <a:rPr lang="en-GB" sz="800" b="1" kern="1200" dirty="0" smtClean="0">
                          <a:solidFill>
                            <a:schemeClr val="dk1"/>
                          </a:solidFill>
                          <a:latin typeface="+mn-lt"/>
                          <a:ea typeface="+mn-ea"/>
                          <a:cs typeface="+mn-cs"/>
                        </a:rPr>
                        <a:t>Japanese </a:t>
                      </a:r>
                      <a:r>
                        <a:rPr lang="en-GB" sz="800" b="1" kern="1200" dirty="0" err="1" smtClean="0">
                          <a:solidFill>
                            <a:schemeClr val="dk1"/>
                          </a:solidFill>
                          <a:latin typeface="+mn-lt"/>
                          <a:ea typeface="+mn-ea"/>
                          <a:cs typeface="+mn-cs"/>
                        </a:rPr>
                        <a:t>Tanka</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This poem is nearly a hundred years and some of the vocabulary is unusual. Read  and discuss it together and work out its meaning. </a:t>
                      </a:r>
                      <a:endParaRPr lang="en-GB" sz="800" b="0" u="none" dirty="0"/>
                    </a:p>
                    <a:p>
                      <a:r>
                        <a:rPr lang="en-GB" sz="1200" u="sng" baseline="0" dirty="0"/>
                        <a:t>Vocabulary</a:t>
                      </a:r>
                      <a:r>
                        <a:rPr lang="en-GB" sz="800" u="none" baseline="0" dirty="0" smtClean="0"/>
                        <a:t>: camouflaged  speckled  moonbeam  emerald  lonely  echoes haiku  </a:t>
                      </a:r>
                      <a:r>
                        <a:rPr lang="en-GB" sz="800" u="none" baseline="0" dirty="0" err="1" smtClean="0"/>
                        <a:t>tanka</a:t>
                      </a:r>
                      <a:endParaRPr lang="en-GB" sz="800" u="none" baseline="0" dirty="0"/>
                    </a:p>
                  </a:txBody>
                  <a:tcPr/>
                </a:tc>
                <a:tc>
                  <a:txBody>
                    <a:bodyPr/>
                    <a:lstStyle/>
                    <a:p>
                      <a:r>
                        <a:rPr lang="en-GB" sz="1200" u="sng" dirty="0"/>
                        <a:t>Lesson 2</a:t>
                      </a:r>
                      <a:r>
                        <a:rPr lang="en-GB" sz="1200" dirty="0"/>
                        <a:t>:</a:t>
                      </a:r>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Display the picture of Howl’s Moving Castle on slide 2 of </a:t>
                      </a:r>
                      <a:r>
                        <a:rPr lang="en-GB" sz="800" b="1" kern="1200" dirty="0" smtClean="0">
                          <a:solidFill>
                            <a:schemeClr val="dk1"/>
                          </a:solidFill>
                          <a:latin typeface="+mn-lt"/>
                          <a:ea typeface="+mn-ea"/>
                          <a:cs typeface="+mn-cs"/>
                        </a:rPr>
                        <a:t>Adverbials </a:t>
                      </a:r>
                      <a:r>
                        <a:rPr lang="en-GB" sz="800" b="1" kern="1200" dirty="0" err="1" smtClean="0">
                          <a:solidFill>
                            <a:schemeClr val="dk1"/>
                          </a:solidFill>
                          <a:latin typeface="+mn-lt"/>
                          <a:ea typeface="+mn-ea"/>
                          <a:cs typeface="+mn-cs"/>
                        </a:rPr>
                        <a:t>Powerpoint</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Ask children to look carefully at the picture and to tell you the things that they notice.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Talk about the art-work in Studio </a:t>
                      </a:r>
                      <a:r>
                        <a:rPr lang="en-GB" sz="800" kern="1200" dirty="0" err="1" smtClean="0">
                          <a:solidFill>
                            <a:schemeClr val="dk1"/>
                          </a:solidFill>
                          <a:latin typeface="+mn-lt"/>
                          <a:ea typeface="+mn-ea"/>
                          <a:cs typeface="+mn-cs"/>
                        </a:rPr>
                        <a:t>Ghilbil</a:t>
                      </a:r>
                      <a:r>
                        <a:rPr lang="en-GB" sz="800" kern="1200" dirty="0" smtClean="0">
                          <a:solidFill>
                            <a:schemeClr val="dk1"/>
                          </a:solidFill>
                          <a:latin typeface="+mn-lt"/>
                          <a:ea typeface="+mn-ea"/>
                          <a:cs typeface="+mn-cs"/>
                        </a:rPr>
                        <a:t> anime. Each frame is carefully detailed and coloured and gives all sorts of information. Ask children to tell you, using the picture, When, Where and How they think the castle is moving. </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Explain that we are going to see how When, Where and How information can be included in written sentences. Use </a:t>
                      </a:r>
                      <a:r>
                        <a:rPr lang="en-GB" sz="800" b="1" kern="1200" dirty="0" smtClean="0">
                          <a:solidFill>
                            <a:schemeClr val="dk1"/>
                          </a:solidFill>
                          <a:latin typeface="+mn-lt"/>
                          <a:ea typeface="+mn-ea"/>
                          <a:cs typeface="+mn-cs"/>
                        </a:rPr>
                        <a:t>Adverbials </a:t>
                      </a:r>
                      <a:r>
                        <a:rPr lang="en-GB" sz="800" b="1" kern="1200" dirty="0" err="1" smtClean="0">
                          <a:solidFill>
                            <a:schemeClr val="dk1"/>
                          </a:solidFill>
                          <a:latin typeface="+mn-lt"/>
                          <a:ea typeface="+mn-ea"/>
                          <a:cs typeface="+mn-cs"/>
                        </a:rPr>
                        <a:t>Powerpoint</a:t>
                      </a:r>
                      <a:r>
                        <a:rPr lang="en-GB" sz="800" kern="1200" dirty="0" smtClean="0">
                          <a:solidFill>
                            <a:schemeClr val="dk1"/>
                          </a:solidFill>
                          <a:latin typeface="+mn-lt"/>
                          <a:ea typeface="+mn-ea"/>
                          <a:cs typeface="+mn-cs"/>
                        </a:rPr>
                        <a:t> slides 3-10 to introduce adverbials.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Using slide 10, ask children to generate their own adverbials starting with a preposition.  </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Articulate and justify answers</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look at five images from Howl’s Moving Castle. They expand a two-word verb phrase about these images by adding adverbials to answer when, where and how.</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They experiment with combining some of the information in their sentences into longer sentences. What words will they use to combine sentences or add clauses? (conjunctions) </a:t>
                      </a:r>
                      <a:endParaRPr lang="en-US" sz="800" kern="1200" dirty="0" smtClean="0">
                        <a:solidFill>
                          <a:schemeClr val="dk1"/>
                        </a:solidFill>
                        <a:latin typeface="+mn-lt"/>
                        <a:ea typeface="+mn-ea"/>
                        <a:cs typeface="+mn-cs"/>
                      </a:endParaRPr>
                    </a:p>
                    <a:p>
                      <a:r>
                        <a:rPr lang="en-GB" sz="1200" u="sng" baseline="0" dirty="0" smtClean="0"/>
                        <a:t>Vocabulary: </a:t>
                      </a:r>
                      <a:r>
                        <a:rPr lang="en-GB" sz="800" u="none" baseline="0" dirty="0" smtClean="0"/>
                        <a:t>Examples of where  when and how adverbials</a:t>
                      </a:r>
                      <a:endParaRPr lang="en-GB" sz="800" u="none" dirty="0"/>
                    </a:p>
                    <a:p>
                      <a:endParaRPr lang="en-GB" dirty="0"/>
                    </a:p>
                  </a:txBody>
                  <a:tcPr/>
                </a:tc>
                <a:tc>
                  <a:txBody>
                    <a:bodyPr/>
                    <a:lstStyle/>
                    <a:p>
                      <a:r>
                        <a:rPr lang="en-GB" sz="1200" u="sng" dirty="0"/>
                        <a:t>Lesson 3</a:t>
                      </a:r>
                      <a:r>
                        <a:rPr lang="en-GB" sz="120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a:t>
                      </a:r>
                      <a:r>
                        <a:rPr lang="en-GB" sz="1200" u="sng" baseline="0" dirty="0" smtClean="0"/>
                        <a:t>: </a:t>
                      </a:r>
                      <a:r>
                        <a:rPr lang="en-GB" sz="800" kern="1200" dirty="0" smtClean="0">
                          <a:solidFill>
                            <a:schemeClr val="dk1"/>
                          </a:solidFill>
                          <a:latin typeface="+mn-lt"/>
                          <a:ea typeface="+mn-ea"/>
                          <a:cs typeface="+mn-cs"/>
                        </a:rPr>
                        <a:t>Display and discuss (see planning)</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 </a:t>
                      </a:r>
                      <a:r>
                        <a:rPr lang="en-GB" sz="800" b="1" kern="1200" dirty="0" smtClean="0">
                          <a:solidFill>
                            <a:schemeClr val="dk1"/>
                          </a:solidFill>
                          <a:latin typeface="+mn-lt"/>
                          <a:ea typeface="+mn-ea"/>
                          <a:cs typeface="+mn-cs"/>
                        </a:rPr>
                        <a:t>Mountain Scene</a:t>
                      </a:r>
                      <a:r>
                        <a:rPr lang="en-GB" sz="800" kern="1200" dirty="0" smtClean="0">
                          <a:solidFill>
                            <a:schemeClr val="dk1"/>
                          </a:solidFill>
                          <a:latin typeface="+mn-lt"/>
                          <a:ea typeface="+mn-ea"/>
                          <a:cs typeface="+mn-cs"/>
                        </a:rPr>
                        <a:t> from Howl’s Moving Castle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Underline the line ‘Between their tall peaks’. </a:t>
                      </a:r>
                      <a:r>
                        <a:rPr lang="en-GB" sz="800" i="1" kern="1200" dirty="0" smtClean="0">
                          <a:solidFill>
                            <a:schemeClr val="dk1"/>
                          </a:solidFill>
                          <a:latin typeface="+mn-lt"/>
                          <a:ea typeface="+mn-ea"/>
                          <a:cs typeface="+mn-cs"/>
                        </a:rPr>
                        <a:t>What type of phrase is this?</a:t>
                      </a:r>
                      <a:r>
                        <a:rPr lang="en-GB" sz="800" kern="1200" dirty="0" smtClean="0">
                          <a:solidFill>
                            <a:schemeClr val="dk1"/>
                          </a:solidFill>
                          <a:latin typeface="+mn-lt"/>
                          <a:ea typeface="+mn-ea"/>
                          <a:cs typeface="+mn-cs"/>
                        </a:rPr>
                        <a:t> Establish that this is an adverbial phrase – it tells us where the mountains are. Model how to experiment by substituting different adverbials here (sticking to the 5-7-5 syllable pattern, if you can) and talk out loud about the effect of using these different adverbials. </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Briefly use </a:t>
                      </a:r>
                      <a:r>
                        <a:rPr lang="en-GB" sz="800" b="1" kern="1200" dirty="0" smtClean="0">
                          <a:solidFill>
                            <a:schemeClr val="dk1"/>
                          </a:solidFill>
                          <a:latin typeface="+mn-lt"/>
                          <a:ea typeface="+mn-ea"/>
                          <a:cs typeface="+mn-cs"/>
                        </a:rPr>
                        <a:t>Adverbials </a:t>
                      </a:r>
                      <a:r>
                        <a:rPr lang="en-GB" sz="800" b="1" kern="1200" dirty="0" err="1" smtClean="0">
                          <a:solidFill>
                            <a:schemeClr val="dk1"/>
                          </a:solidFill>
                          <a:latin typeface="+mn-lt"/>
                          <a:ea typeface="+mn-ea"/>
                          <a:cs typeface="+mn-cs"/>
                        </a:rPr>
                        <a:t>Powerpoint</a:t>
                      </a:r>
                      <a:r>
                        <a:rPr lang="en-GB" sz="800" kern="1200" dirty="0" err="1" smtClean="0">
                          <a:solidFill>
                            <a:schemeClr val="dk1"/>
                          </a:solidFill>
                          <a:latin typeface="+mn-lt"/>
                          <a:ea typeface="+mn-ea"/>
                          <a:cs typeface="+mn-cs"/>
                        </a:rPr>
                        <a:t>slides</a:t>
                      </a:r>
                      <a:r>
                        <a:rPr lang="en-GB" sz="800" kern="1200" dirty="0" smtClean="0">
                          <a:solidFill>
                            <a:schemeClr val="dk1"/>
                          </a:solidFill>
                          <a:latin typeface="+mn-lt"/>
                          <a:ea typeface="+mn-ea"/>
                          <a:cs typeface="+mn-cs"/>
                        </a:rPr>
                        <a:t> 3,7,8 and 9</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to revisit yesterday’s learning.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Use slides of </a:t>
                      </a:r>
                      <a:r>
                        <a:rPr lang="en-GB" sz="800" b="1" kern="1200" dirty="0" smtClean="0">
                          <a:solidFill>
                            <a:schemeClr val="dk1"/>
                          </a:solidFill>
                          <a:latin typeface="+mn-lt"/>
                          <a:ea typeface="+mn-ea"/>
                          <a:cs typeface="+mn-cs"/>
                        </a:rPr>
                        <a:t>Adverbials Powerpoint</a:t>
                      </a:r>
                      <a:r>
                        <a:rPr lang="en-GB" sz="800" kern="1200" dirty="0" smtClean="0">
                          <a:solidFill>
                            <a:schemeClr val="dk1"/>
                          </a:solidFill>
                          <a:latin typeface="+mn-lt"/>
                          <a:ea typeface="+mn-ea"/>
                          <a:cs typeface="+mn-cs"/>
                        </a:rPr>
                        <a:t>11-14 to teach fronted adverbials. </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smtClean="0"/>
                        <a:t>Oracy</a:t>
                      </a:r>
                      <a:r>
                        <a:rPr lang="en-GB" sz="1200" u="sng" baseline="0" dirty="0" smtClean="0"/>
                        <a:t>: </a:t>
                      </a:r>
                      <a:r>
                        <a:rPr lang="en-GB" sz="800" u="none" kern="1200" baseline="0" dirty="0" err="1" smtClean="0">
                          <a:solidFill>
                            <a:schemeClr val="dk1"/>
                          </a:solidFill>
                          <a:latin typeface="+mn-lt"/>
                          <a:ea typeface="+mn-ea"/>
                          <a:cs typeface="+mn-cs"/>
                        </a:rPr>
                        <a:t>Chn</a:t>
                      </a:r>
                      <a:r>
                        <a:rPr lang="en-GB" sz="800" u="none" kern="1200" baseline="0" dirty="0" smtClean="0">
                          <a:solidFill>
                            <a:schemeClr val="dk1"/>
                          </a:solidFill>
                          <a:latin typeface="+mn-lt"/>
                          <a:ea typeface="+mn-ea"/>
                          <a:cs typeface="+mn-cs"/>
                        </a:rPr>
                        <a:t> </a:t>
                      </a:r>
                      <a:r>
                        <a:rPr lang="en-GB" sz="800" u="none" kern="1200" dirty="0" smtClean="0">
                          <a:solidFill>
                            <a:schemeClr val="dk1"/>
                          </a:solidFill>
                          <a:latin typeface="+mn-lt"/>
                          <a:ea typeface="+mn-ea"/>
                          <a:cs typeface="+mn-cs"/>
                        </a:rPr>
                        <a:t>choose </a:t>
                      </a:r>
                      <a:r>
                        <a:rPr lang="en-GB" sz="800" kern="1200" dirty="0" smtClean="0">
                          <a:solidFill>
                            <a:schemeClr val="dk1"/>
                          </a:solidFill>
                          <a:latin typeface="+mn-lt"/>
                          <a:ea typeface="+mn-ea"/>
                          <a:cs typeface="+mn-cs"/>
                        </a:rPr>
                        <a:t>their favourite haiku and give reasons for this choice.</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smtClean="0"/>
                        <a:t>Mighty </a:t>
                      </a:r>
                      <a:r>
                        <a:rPr lang="en-GB" sz="1200" u="sng" dirty="0"/>
                        <a:t>Write</a:t>
                      </a:r>
                      <a:r>
                        <a:rPr lang="en-GB" sz="1200" u="sng" dirty="0" smtClean="0"/>
                        <a:t>: </a:t>
                      </a:r>
                      <a:r>
                        <a:rPr lang="en-GB" sz="800" kern="1200" dirty="0" smtClean="0">
                          <a:solidFill>
                            <a:schemeClr val="dk1"/>
                          </a:solidFill>
                          <a:latin typeface="+mn-lt"/>
                          <a:ea typeface="+mn-ea"/>
                          <a:cs typeface="+mn-cs"/>
                        </a:rPr>
                        <a:t>Children work together to complete the activities on </a:t>
                      </a:r>
                      <a:r>
                        <a:rPr lang="en-GB" sz="800" b="1" kern="1200" dirty="0" smtClean="0">
                          <a:solidFill>
                            <a:schemeClr val="dk1"/>
                          </a:solidFill>
                          <a:latin typeface="+mn-lt"/>
                          <a:ea typeface="+mn-ea"/>
                          <a:cs typeface="+mn-cs"/>
                        </a:rPr>
                        <a:t>Mountain Haiku </a:t>
                      </a:r>
                      <a:r>
                        <a:rPr lang="en-GB" sz="800" b="1" kern="1200" dirty="0" err="1" smtClean="0">
                          <a:solidFill>
                            <a:schemeClr val="dk1"/>
                          </a:solidFill>
                          <a:latin typeface="+mn-lt"/>
                          <a:ea typeface="+mn-ea"/>
                          <a:cs typeface="+mn-cs"/>
                        </a:rPr>
                        <a:t>Tasks.</a:t>
                      </a:r>
                      <a:r>
                        <a:rPr lang="en-GB" sz="800" kern="1200" dirty="0" err="1" smtClean="0">
                          <a:solidFill>
                            <a:schemeClr val="dk1"/>
                          </a:solidFill>
                          <a:latin typeface="+mn-lt"/>
                          <a:ea typeface="+mn-ea"/>
                          <a:cs typeface="+mn-cs"/>
                        </a:rPr>
                        <a:t>They</a:t>
                      </a:r>
                      <a:r>
                        <a:rPr lang="en-GB" sz="800" kern="1200" dirty="0" smtClean="0">
                          <a:solidFill>
                            <a:schemeClr val="dk1"/>
                          </a:solidFill>
                          <a:latin typeface="+mn-lt"/>
                          <a:ea typeface="+mn-ea"/>
                          <a:cs typeface="+mn-cs"/>
                        </a:rPr>
                        <a:t> try to identify adverbials in each of the haiku and write whether these are answering Where, When or How. (For </a:t>
                      </a:r>
                      <a:r>
                        <a:rPr lang="en-GB" sz="800" b="1" kern="1200" dirty="0" smtClean="0">
                          <a:solidFill>
                            <a:schemeClr val="dk1"/>
                          </a:solidFill>
                          <a:latin typeface="+mn-lt"/>
                          <a:ea typeface="+mn-ea"/>
                          <a:cs typeface="+mn-cs"/>
                        </a:rPr>
                        <a:t>Mountain Haiku Answers,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Children then experiment with changing the adverbials in their favourite haiku. They explore the difference that this makes and try to find a version that pleases them.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Revise adverbials from previous day   peak  covert</a:t>
                      </a:r>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baseline="0" dirty="0" smtClean="0"/>
                        <a:t>majestic  trepidation  summit  dawn  ran   vision  ranged </a:t>
                      </a:r>
                      <a:endParaRPr lang="en-GB" sz="800" u="none" baseline="0" dirty="0"/>
                    </a:p>
                  </a:txBody>
                  <a:tcPr/>
                </a:tc>
                <a:extLst>
                  <a:ext uri="{0D108BD9-81ED-4DB2-BD59-A6C34878D82A}">
                    <a16:rowId xmlns:a16="http://schemas.microsoft.com/office/drawing/2014/main" xmlns="" val="10001"/>
                  </a:ext>
                </a:extLst>
              </a:tr>
              <a:tr h="28708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Thick White Mist</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Explain that it is written about another image from Howl’s Moving </a:t>
                      </a:r>
                      <a:r>
                        <a:rPr lang="en-GB" sz="800" kern="1200" dirty="0" err="1" smtClean="0">
                          <a:solidFill>
                            <a:schemeClr val="dk1"/>
                          </a:solidFill>
                          <a:latin typeface="+mn-lt"/>
                          <a:ea typeface="+mn-ea"/>
                          <a:cs typeface="+mn-cs"/>
                        </a:rPr>
                        <a:t>Castle.Ask</a:t>
                      </a:r>
                      <a:r>
                        <a:rPr lang="en-GB" sz="800" kern="1200" dirty="0" smtClean="0">
                          <a:solidFill>
                            <a:schemeClr val="dk1"/>
                          </a:solidFill>
                          <a:latin typeface="+mn-lt"/>
                          <a:ea typeface="+mn-ea"/>
                          <a:cs typeface="+mn-cs"/>
                        </a:rPr>
                        <a:t> children to read this silently and then to tell you what they have noticed. Ask them to check the syllable pattern. Share </a:t>
                      </a:r>
                      <a:r>
                        <a:rPr lang="en-GB" sz="800" b="1" kern="1200" dirty="0" smtClean="0">
                          <a:solidFill>
                            <a:schemeClr val="dk1"/>
                          </a:solidFill>
                          <a:latin typeface="+mn-lt"/>
                          <a:ea typeface="+mn-ea"/>
                          <a:cs typeface="+mn-cs"/>
                        </a:rPr>
                        <a:t>Adverbial Haiku Instructions </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Read these together. Explain that they were used to write </a:t>
                      </a:r>
                      <a:r>
                        <a:rPr lang="en-GB" sz="800" b="1" kern="1200" dirty="0" smtClean="0">
                          <a:solidFill>
                            <a:schemeClr val="dk1"/>
                          </a:solidFill>
                          <a:latin typeface="+mn-lt"/>
                          <a:ea typeface="+mn-ea"/>
                          <a:cs typeface="+mn-cs"/>
                        </a:rPr>
                        <a:t>Thick White Mist. </a:t>
                      </a:r>
                      <a:r>
                        <a:rPr lang="en-GB" sz="800" kern="1200" dirty="0" smtClean="0">
                          <a:solidFill>
                            <a:schemeClr val="dk1"/>
                          </a:solidFill>
                          <a:latin typeface="+mn-lt"/>
                          <a:ea typeface="+mn-ea"/>
                          <a:cs typeface="+mn-cs"/>
                        </a:rPr>
                        <a:t>Check line by line to see how this works. Take another of the </a:t>
                      </a:r>
                      <a:r>
                        <a:rPr lang="en-GB" sz="800" b="1" kern="1200" dirty="0" smtClean="0">
                          <a:solidFill>
                            <a:schemeClr val="dk1"/>
                          </a:solidFill>
                          <a:latin typeface="+mn-lt"/>
                          <a:ea typeface="+mn-ea"/>
                          <a:cs typeface="+mn-cs"/>
                        </a:rPr>
                        <a:t>Images </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Model using the instructions to write a haiku about this image. </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Underline the word, ‘Between’ </a:t>
                      </a:r>
                      <a:r>
                        <a:rPr lang="en-GB" sz="800" i="1" kern="1200" dirty="0" smtClean="0">
                          <a:solidFill>
                            <a:schemeClr val="dk1"/>
                          </a:solidFill>
                          <a:latin typeface="+mn-lt"/>
                          <a:ea typeface="+mn-ea"/>
                          <a:cs typeface="+mn-cs"/>
                        </a:rPr>
                        <a:t>What type of word is this?</a:t>
                      </a:r>
                      <a:r>
                        <a:rPr lang="en-GB" sz="800" kern="1200" dirty="0" smtClean="0">
                          <a:solidFill>
                            <a:schemeClr val="dk1"/>
                          </a:solidFill>
                          <a:latin typeface="+mn-lt"/>
                          <a:ea typeface="+mn-ea"/>
                          <a:cs typeface="+mn-cs"/>
                        </a:rPr>
                        <a:t> Explain that it is a preposition and it is introducing an adverbial explaining </a:t>
                      </a:r>
                      <a:r>
                        <a:rPr lang="en-GB" sz="800" u="sng" kern="1200" dirty="0" smtClean="0">
                          <a:solidFill>
                            <a:schemeClr val="dk1"/>
                          </a:solidFill>
                          <a:latin typeface="+mn-lt"/>
                          <a:ea typeface="+mn-ea"/>
                          <a:cs typeface="+mn-cs"/>
                        </a:rPr>
                        <a:t>where </a:t>
                      </a:r>
                      <a:r>
                        <a:rPr lang="en-GB" sz="800" kern="1200" dirty="0" smtClean="0">
                          <a:solidFill>
                            <a:schemeClr val="dk1"/>
                          </a:solidFill>
                          <a:latin typeface="+mn-lt"/>
                          <a:ea typeface="+mn-ea"/>
                          <a:cs typeface="+mn-cs"/>
                        </a:rPr>
                        <a:t>the mist rises (between towering mountains).</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Underline the word ‘Effortlessly’ This is another adverbial. </a:t>
                      </a:r>
                      <a:r>
                        <a:rPr lang="en-GB" sz="800" i="1" kern="1200" dirty="0" smtClean="0">
                          <a:solidFill>
                            <a:schemeClr val="dk1"/>
                          </a:solidFill>
                          <a:latin typeface="+mn-lt"/>
                          <a:ea typeface="+mn-ea"/>
                          <a:cs typeface="+mn-cs"/>
                        </a:rPr>
                        <a:t>Does it tell us How, Where or When? (</a:t>
                      </a:r>
                      <a:r>
                        <a:rPr lang="en-GB" sz="800" i="1" kern="1200" dirty="0" err="1" smtClean="0">
                          <a:solidFill>
                            <a:schemeClr val="dk1"/>
                          </a:solidFill>
                          <a:latin typeface="+mn-lt"/>
                          <a:ea typeface="+mn-ea"/>
                          <a:cs typeface="+mn-cs"/>
                        </a:rPr>
                        <a:t>Yes.It</a:t>
                      </a:r>
                      <a:r>
                        <a:rPr lang="en-GB" sz="800" i="1" kern="1200" dirty="0" smtClean="0">
                          <a:solidFill>
                            <a:schemeClr val="dk1"/>
                          </a:solidFill>
                          <a:latin typeface="+mn-lt"/>
                          <a:ea typeface="+mn-ea"/>
                          <a:cs typeface="+mn-cs"/>
                        </a:rPr>
                        <a:t> tells us </a:t>
                      </a:r>
                      <a:r>
                        <a:rPr lang="en-GB" sz="800" i="1" u="sng" kern="1200" dirty="0" smtClean="0">
                          <a:solidFill>
                            <a:schemeClr val="dk1"/>
                          </a:solidFill>
                          <a:latin typeface="+mn-lt"/>
                          <a:ea typeface="+mn-ea"/>
                          <a:cs typeface="+mn-cs"/>
                        </a:rPr>
                        <a:t>how</a:t>
                      </a:r>
                      <a:r>
                        <a:rPr lang="en-GB" sz="800" i="1" kern="1200" dirty="0" smtClean="0">
                          <a:solidFill>
                            <a:schemeClr val="dk1"/>
                          </a:solidFill>
                          <a:latin typeface="+mn-lt"/>
                          <a:ea typeface="+mn-ea"/>
                          <a:cs typeface="+mn-cs"/>
                        </a:rPr>
                        <a:t> the mist soars.)</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Children share their haiku with a partner and make comments and suggestions about each other’s writing. </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a:t>
                      </a:r>
                      <a:r>
                        <a:rPr lang="en-GB" sz="1200" u="sng" dirty="0" smtClean="0"/>
                        <a:t>: </a:t>
                      </a:r>
                      <a:r>
                        <a:rPr lang="en-GB" sz="800" kern="1200" dirty="0" smtClean="0">
                          <a:solidFill>
                            <a:schemeClr val="dk1"/>
                          </a:solidFill>
                          <a:latin typeface="+mn-lt"/>
                          <a:ea typeface="+mn-ea"/>
                          <a:cs typeface="+mn-cs"/>
                        </a:rPr>
                        <a:t>Children choose one of the </a:t>
                      </a:r>
                      <a:r>
                        <a:rPr lang="en-GB" sz="800" b="1" kern="1200" dirty="0" smtClean="0">
                          <a:solidFill>
                            <a:schemeClr val="dk1"/>
                          </a:solidFill>
                          <a:latin typeface="+mn-lt"/>
                          <a:ea typeface="+mn-ea"/>
                          <a:cs typeface="+mn-cs"/>
                        </a:rPr>
                        <a:t>Images</a:t>
                      </a:r>
                      <a:r>
                        <a:rPr lang="en-GB" sz="800" kern="1200" dirty="0" smtClean="0">
                          <a:solidFill>
                            <a:schemeClr val="dk1"/>
                          </a:solidFill>
                          <a:latin typeface="+mn-lt"/>
                          <a:ea typeface="+mn-ea"/>
                          <a:cs typeface="+mn-cs"/>
                        </a:rPr>
                        <a:t> and use the </a:t>
                      </a:r>
                      <a:r>
                        <a:rPr lang="en-GB" sz="800" b="1" kern="1200" dirty="0" smtClean="0">
                          <a:solidFill>
                            <a:schemeClr val="dk1"/>
                          </a:solidFill>
                          <a:latin typeface="+mn-lt"/>
                          <a:ea typeface="+mn-ea"/>
                          <a:cs typeface="+mn-cs"/>
                        </a:rPr>
                        <a:t>Adverbial Haiku Instructions</a:t>
                      </a:r>
                      <a:r>
                        <a:rPr lang="en-GB" sz="800" kern="1200" dirty="0" smtClean="0">
                          <a:solidFill>
                            <a:schemeClr val="dk1"/>
                          </a:solidFill>
                          <a:latin typeface="+mn-lt"/>
                          <a:ea typeface="+mn-ea"/>
                          <a:cs typeface="+mn-cs"/>
                        </a:rPr>
                        <a:t> to write a haiku about the image. </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towering  effortlessly  soars </a:t>
                      </a:r>
                      <a:endParaRPr lang="en-GB" sz="800" u="none" dirty="0"/>
                    </a:p>
                  </a:txBody>
                  <a:tcPr/>
                </a:tc>
                <a:tc>
                  <a:txBody>
                    <a:bodyPr/>
                    <a:lstStyle/>
                    <a:p>
                      <a:r>
                        <a:rPr lang="en-GB" sz="1200" u="sng" dirty="0"/>
                        <a:t>Lesson 5</a:t>
                      </a:r>
                      <a:r>
                        <a:rPr lang="en-GB" sz="1200" dirty="0"/>
                        <a:t>:</a:t>
                      </a:r>
                    </a:p>
                    <a:p>
                      <a:pPr lvl="0"/>
                      <a:r>
                        <a:rPr lang="en-GB" sz="1200" u="sng" baseline="0" dirty="0"/>
                        <a:t>Intro</a:t>
                      </a:r>
                      <a:r>
                        <a:rPr lang="en-GB" sz="800" u="none" baseline="0" dirty="0" smtClean="0"/>
                        <a:t>: </a:t>
                      </a:r>
                      <a:r>
                        <a:rPr lang="en-GB" sz="800" u="none" strike="noStrike" kern="1200" dirty="0" smtClean="0">
                          <a:solidFill>
                            <a:schemeClr val="dk1"/>
                          </a:solidFill>
                          <a:latin typeface="+mn-lt"/>
                          <a:ea typeface="+mn-ea"/>
                          <a:cs typeface="+mn-cs"/>
                        </a:rPr>
                        <a:t>Ask children to watch the YouTube clip </a:t>
                      </a:r>
                      <a:r>
                        <a:rPr lang="en-GB" sz="800" u="sng" kern="1200" dirty="0" smtClean="0">
                          <a:solidFill>
                            <a:schemeClr val="dk1"/>
                          </a:solidFill>
                          <a:latin typeface="+mn-lt"/>
                          <a:ea typeface="+mn-ea"/>
                          <a:cs typeface="+mn-cs"/>
                          <a:hlinkClick r:id="rId2"/>
                        </a:rPr>
                        <a:t>https://www.youtube.com/watch?v=BnTH1BsSjW4</a:t>
                      </a:r>
                      <a:r>
                        <a:rPr lang="en-GB" sz="800" u="none" strike="noStrike" kern="1200" dirty="0" smtClean="0">
                          <a:solidFill>
                            <a:schemeClr val="dk1"/>
                          </a:solidFill>
                          <a:latin typeface="+mn-lt"/>
                          <a:ea typeface="+mn-ea"/>
                          <a:cs typeface="+mn-cs"/>
                        </a:rPr>
                        <a:t>  that summarises </a:t>
                      </a:r>
                      <a:r>
                        <a:rPr lang="en-GB" sz="800" b="1" u="none" strike="noStrike" kern="1200" dirty="0" smtClean="0">
                          <a:solidFill>
                            <a:schemeClr val="dk1"/>
                          </a:solidFill>
                          <a:latin typeface="+mn-lt"/>
                          <a:ea typeface="+mn-ea"/>
                          <a:cs typeface="+mn-cs"/>
                        </a:rPr>
                        <a:t>‘Howl’s Moving Castle’. </a:t>
                      </a:r>
                      <a:r>
                        <a:rPr lang="en-GB" sz="800" u="none" strike="noStrike" kern="1200" dirty="0" smtClean="0">
                          <a:solidFill>
                            <a:schemeClr val="dk1"/>
                          </a:solidFill>
                          <a:latin typeface="+mn-lt"/>
                          <a:ea typeface="+mn-ea"/>
                          <a:cs typeface="+mn-cs"/>
                        </a:rPr>
                        <a:t>When it finishes, ask them for single words about any of the themes or subjects in the film e.g. flying, magic, castles. Make a list together of themes. Explain that in this unit they will be choosing any of those themes for some poetry that they will create. </a:t>
                      </a:r>
                      <a:r>
                        <a:rPr lang="en-GB" sz="800" u="none" kern="1200" dirty="0" smtClean="0">
                          <a:solidFill>
                            <a:schemeClr val="dk1"/>
                          </a:solidFill>
                          <a:latin typeface="+mn-lt"/>
                          <a:ea typeface="+mn-ea"/>
                          <a:cs typeface="+mn-cs"/>
                        </a:rPr>
                        <a:t>Model how children can create a bank of descriptive language about a particular theme. Take an example theme, write it in the middle of a piece of paper and write descriptive phrases and words around it. </a:t>
                      </a:r>
                      <a:endParaRPr lang="en-US" sz="800" u="none"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kern="1200" dirty="0" smtClean="0">
                          <a:solidFill>
                            <a:schemeClr val="dk1"/>
                          </a:solidFill>
                          <a:latin typeface="+mn-lt"/>
                          <a:ea typeface="+mn-ea"/>
                          <a:cs typeface="+mn-cs"/>
                        </a:rPr>
                        <a:t>Use </a:t>
                      </a:r>
                      <a:r>
                        <a:rPr lang="en-GB" sz="800" b="1" u="none" kern="1200" dirty="0" smtClean="0">
                          <a:solidFill>
                            <a:schemeClr val="dk1"/>
                          </a:solidFill>
                          <a:latin typeface="+mn-lt"/>
                          <a:ea typeface="+mn-ea"/>
                          <a:cs typeface="+mn-cs"/>
                        </a:rPr>
                        <a:t>Revision </a:t>
                      </a:r>
                      <a:r>
                        <a:rPr lang="en-GB" sz="800" b="1" u="none" kern="1200" dirty="0" err="1" smtClean="0">
                          <a:solidFill>
                            <a:schemeClr val="dk1"/>
                          </a:solidFill>
                          <a:latin typeface="+mn-lt"/>
                          <a:ea typeface="+mn-ea"/>
                          <a:cs typeface="+mn-cs"/>
                        </a:rPr>
                        <a:t>Powerpoint</a:t>
                      </a:r>
                      <a:r>
                        <a:rPr lang="en-GB" sz="800" i="1" u="none" kern="1200" dirty="0" smtClean="0">
                          <a:solidFill>
                            <a:schemeClr val="dk1"/>
                          </a:solidFill>
                          <a:latin typeface="+mn-lt"/>
                          <a:ea typeface="+mn-ea"/>
                          <a:cs typeface="+mn-cs"/>
                        </a:rPr>
                        <a:t>(see resources) </a:t>
                      </a:r>
                      <a:r>
                        <a:rPr lang="en-GB" sz="800" u="none" kern="1200" dirty="0" smtClean="0">
                          <a:solidFill>
                            <a:schemeClr val="dk1"/>
                          </a:solidFill>
                          <a:latin typeface="+mn-lt"/>
                          <a:ea typeface="+mn-ea"/>
                          <a:cs typeface="+mn-cs"/>
                        </a:rPr>
                        <a:t>to revisit adverbials, noun-phrases and metaphors/similes. </a:t>
                      </a:r>
                      <a:endParaRPr lang="en-GB" sz="800" u="none" kern="1200" baseline="0" dirty="0" smtClean="0">
                        <a:solidFill>
                          <a:schemeClr val="dk1"/>
                        </a:solidFill>
                        <a:latin typeface="+mn-lt"/>
                        <a:ea typeface="+mn-ea"/>
                        <a:cs typeface="+mn-cs"/>
                      </a:endParaRPr>
                    </a:p>
                    <a:p>
                      <a:r>
                        <a:rPr lang="en-GB" sz="1200" u="sng" baseline="0" dirty="0" err="1" smtClean="0"/>
                        <a:t>Oracy</a:t>
                      </a:r>
                      <a:r>
                        <a:rPr lang="en-GB" sz="1200" u="sng" baseline="0" dirty="0" smtClean="0"/>
                        <a:t>:</a:t>
                      </a:r>
                      <a:r>
                        <a:rPr lang="en-GB" sz="1800" u="sng" kern="1200" baseline="0" dirty="0" smtClean="0">
                          <a:solidFill>
                            <a:schemeClr val="dk1"/>
                          </a:solidFill>
                          <a:latin typeface="+mn-lt"/>
                          <a:ea typeface="+mn-ea"/>
                          <a:cs typeface="+mn-cs"/>
                        </a:rPr>
                        <a:t> </a:t>
                      </a:r>
                      <a:r>
                        <a:rPr lang="en-GB" sz="800" u="none" kern="1200" baseline="0" dirty="0" err="1" smtClean="0">
                          <a:solidFill>
                            <a:schemeClr val="dk1"/>
                          </a:solidFill>
                          <a:latin typeface="+mn-lt"/>
                          <a:ea typeface="+mn-ea"/>
                          <a:cs typeface="+mn-cs"/>
                        </a:rPr>
                        <a:t>Chn</a:t>
                      </a:r>
                      <a:r>
                        <a:rPr lang="en-GB" sz="800" u="none" kern="1200" baseline="0" dirty="0" smtClean="0">
                          <a:solidFill>
                            <a:schemeClr val="dk1"/>
                          </a:solidFill>
                          <a:latin typeface="+mn-lt"/>
                          <a:ea typeface="+mn-ea"/>
                          <a:cs typeface="+mn-cs"/>
                        </a:rPr>
                        <a:t> </a:t>
                      </a:r>
                      <a:r>
                        <a:rPr lang="en-GB" sz="800" u="none" kern="1200" dirty="0" smtClean="0">
                          <a:solidFill>
                            <a:schemeClr val="dk1"/>
                          </a:solidFill>
                          <a:latin typeface="+mn-lt"/>
                          <a:ea typeface="+mn-ea"/>
                          <a:cs typeface="+mn-cs"/>
                        </a:rPr>
                        <a:t>work in groups on Hope Poems Questions . </a:t>
                      </a:r>
                      <a:endParaRPr lang="en-GB" sz="800" u="none" baseline="0" dirty="0" smtClean="0"/>
                    </a:p>
                    <a:p>
                      <a:r>
                        <a:rPr lang="en-GB" sz="1200" u="sng" dirty="0" smtClean="0"/>
                        <a:t>Mighty </a:t>
                      </a:r>
                      <a:r>
                        <a:rPr lang="en-GB" sz="1200" u="sng" dirty="0"/>
                        <a:t>Write</a:t>
                      </a:r>
                      <a:r>
                        <a:rPr lang="en-GB" sz="1200" u="sng" dirty="0" smtClean="0"/>
                        <a:t>: </a:t>
                      </a:r>
                      <a:r>
                        <a:rPr lang="en-GB" sz="800" u="none" dirty="0" smtClean="0"/>
                        <a:t>Group Task: </a:t>
                      </a:r>
                      <a:r>
                        <a:rPr lang="en-GB" sz="800" kern="1200" dirty="0" smtClean="0">
                          <a:solidFill>
                            <a:schemeClr val="dk1"/>
                          </a:solidFill>
                          <a:latin typeface="+mn-lt"/>
                          <a:ea typeface="+mn-ea"/>
                          <a:cs typeface="+mn-cs"/>
                        </a:rPr>
                        <a:t>Children choose the theme for their poetry. They write it in the centre of their paper and start to write descriptive language around it.</a:t>
                      </a:r>
                      <a:r>
                        <a:rPr lang="en-GB" sz="800" kern="1200" baseline="0" dirty="0" smtClean="0">
                          <a:solidFill>
                            <a:schemeClr val="dk1"/>
                          </a:solidFill>
                          <a:latin typeface="+mn-lt"/>
                          <a:ea typeface="+mn-ea"/>
                          <a:cs typeface="+mn-cs"/>
                        </a:rPr>
                        <a:t> Include </a:t>
                      </a:r>
                      <a:r>
                        <a:rPr lang="en-GB" sz="800" kern="1200" dirty="0" smtClean="0">
                          <a:solidFill>
                            <a:schemeClr val="dk1"/>
                          </a:solidFill>
                          <a:latin typeface="+mn-lt"/>
                          <a:ea typeface="+mn-ea"/>
                          <a:cs typeface="+mn-cs"/>
                        </a:rPr>
                        <a:t>noun-phrases, adverbials and metaphors/similes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none" baseline="0" dirty="0" smtClean="0"/>
                        <a:t>: Choose ambitious vocabulary from group task</a:t>
                      </a:r>
                      <a:endParaRPr lang="en-GB" sz="800" u="none" dirty="0"/>
                    </a:p>
                  </a:txBody>
                  <a:tcPr/>
                </a:tc>
                <a:tc>
                  <a:txBody>
                    <a:bodyPr/>
                    <a:lstStyle/>
                    <a:p>
                      <a:r>
                        <a:rPr lang="en-GB" sz="1200" u="sng" dirty="0"/>
                        <a:t>Lesson 6</a:t>
                      </a:r>
                      <a:r>
                        <a:rPr lang="en-GB" sz="1200" dirty="0"/>
                        <a:t>: </a:t>
                      </a:r>
                    </a:p>
                    <a:p>
                      <a:pPr lvl="0"/>
                      <a:r>
                        <a:rPr lang="en-GB" sz="1200" u="sng" baseline="0" dirty="0" smtClean="0"/>
                        <a:t>Intro: </a:t>
                      </a:r>
                      <a:r>
                        <a:rPr lang="en-GB" sz="800" kern="1200" dirty="0" smtClean="0">
                          <a:solidFill>
                            <a:schemeClr val="dk1"/>
                          </a:solidFill>
                          <a:latin typeface="+mn-lt"/>
                          <a:ea typeface="+mn-ea"/>
                          <a:cs typeface="+mn-cs"/>
                        </a:rPr>
                        <a:t>S the </a:t>
                      </a:r>
                      <a:r>
                        <a:rPr lang="en-GB" sz="800" b="1" kern="1200" dirty="0" smtClean="0">
                          <a:solidFill>
                            <a:schemeClr val="dk1"/>
                          </a:solidFill>
                          <a:latin typeface="+mn-lt"/>
                          <a:ea typeface="+mn-ea"/>
                          <a:cs typeface="+mn-cs"/>
                        </a:rPr>
                        <a:t>Plan Image</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This is a picture of the notes that the writer made as they wrote Hope 2</a:t>
                      </a:r>
                      <a:r>
                        <a:rPr lang="en-GB" sz="800" b="1"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Ask children what they notice. hare </a:t>
                      </a:r>
                      <a:r>
                        <a:rPr lang="en-GB" sz="800" i="1" kern="1200" dirty="0" smtClean="0">
                          <a:solidFill>
                            <a:schemeClr val="dk1"/>
                          </a:solidFill>
                          <a:latin typeface="+mn-lt"/>
                          <a:ea typeface="+mn-ea"/>
                          <a:cs typeface="+mn-cs"/>
                        </a:rPr>
                        <a:t>What was the writer doing? </a:t>
                      </a:r>
                      <a:r>
                        <a:rPr lang="en-GB" sz="800" kern="1200" dirty="0" smtClean="0">
                          <a:solidFill>
                            <a:schemeClr val="dk1"/>
                          </a:solidFill>
                          <a:latin typeface="+mn-lt"/>
                          <a:ea typeface="+mn-ea"/>
                          <a:cs typeface="+mn-cs"/>
                        </a:rPr>
                        <a:t>(Revising, changing, crossing-out, substituting). </a:t>
                      </a:r>
                      <a:r>
                        <a:rPr lang="en-GB" sz="800" i="1" kern="1200" dirty="0" smtClean="0">
                          <a:solidFill>
                            <a:schemeClr val="dk1"/>
                          </a:solidFill>
                          <a:latin typeface="+mn-lt"/>
                          <a:ea typeface="+mn-ea"/>
                          <a:cs typeface="+mn-cs"/>
                        </a:rPr>
                        <a:t>Can you spot ideas that made it to the final </a:t>
                      </a:r>
                      <a:r>
                        <a:rPr lang="en-GB" sz="800" i="1" kern="1200" dirty="0" err="1" smtClean="0">
                          <a:solidFill>
                            <a:schemeClr val="dk1"/>
                          </a:solidFill>
                          <a:latin typeface="+mn-lt"/>
                          <a:ea typeface="+mn-ea"/>
                          <a:cs typeface="+mn-cs"/>
                        </a:rPr>
                        <a:t>poem?</a:t>
                      </a:r>
                      <a:r>
                        <a:rPr lang="en-GB" sz="800" kern="1200" dirty="0" err="1" smtClean="0">
                          <a:solidFill>
                            <a:schemeClr val="dk1"/>
                          </a:solidFill>
                          <a:latin typeface="+mn-lt"/>
                          <a:ea typeface="+mn-ea"/>
                          <a:cs typeface="+mn-cs"/>
                        </a:rPr>
                        <a:t>Explain</a:t>
                      </a:r>
                      <a:r>
                        <a:rPr lang="en-GB" sz="800" kern="1200" dirty="0" smtClean="0">
                          <a:solidFill>
                            <a:schemeClr val="dk1"/>
                          </a:solidFill>
                          <a:latin typeface="+mn-lt"/>
                          <a:ea typeface="+mn-ea"/>
                          <a:cs typeface="+mn-cs"/>
                        </a:rPr>
                        <a:t> that today children are going to write their first drafts of their poems and that they may well look rather like the </a:t>
                      </a:r>
                      <a:r>
                        <a:rPr lang="en-GB" sz="800" b="1" kern="1200" dirty="0" smtClean="0">
                          <a:solidFill>
                            <a:schemeClr val="dk1"/>
                          </a:solidFill>
                          <a:latin typeface="+mn-lt"/>
                          <a:ea typeface="+mn-ea"/>
                          <a:cs typeface="+mn-cs"/>
                        </a:rPr>
                        <a:t>Plan Image.</a:t>
                      </a:r>
                      <a:r>
                        <a:rPr lang="en-GB" sz="800" kern="1200" dirty="0" smtClean="0">
                          <a:solidFill>
                            <a:schemeClr val="dk1"/>
                          </a:solidFill>
                          <a:latin typeface="+mn-lt"/>
                          <a:ea typeface="+mn-ea"/>
                          <a:cs typeface="+mn-cs"/>
                        </a:rPr>
                        <a:t> Explain that you are expecting them to try an idea and then to have to try it again and again.</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Features of Syllabic Poems</a:t>
                      </a:r>
                      <a:r>
                        <a:rPr lang="en-GB" sz="800" i="1" u="none" strike="noStrike" kern="1200" dirty="0" smtClean="0">
                          <a:solidFill>
                            <a:schemeClr val="dk1"/>
                          </a:solidFill>
                          <a:latin typeface="+mn-lt"/>
                          <a:ea typeface="+mn-ea"/>
                          <a:cs typeface="+mn-cs"/>
                        </a:rPr>
                        <a:t>(see resources)</a:t>
                      </a:r>
                      <a:r>
                        <a:rPr lang="en-GB" sz="800" u="none" strike="noStrike" kern="1200" dirty="0" smtClean="0">
                          <a:solidFill>
                            <a:schemeClr val="dk1"/>
                          </a:solidFill>
                          <a:latin typeface="+mn-lt"/>
                          <a:ea typeface="+mn-ea"/>
                          <a:cs typeface="+mn-cs"/>
                        </a:rPr>
                        <a:t> and briefly revise this. Check children’s understanding about syllable counting. Look at</a:t>
                      </a:r>
                      <a:r>
                        <a:rPr lang="en-GB" sz="800" u="sng" kern="1200" dirty="0" smtClean="0">
                          <a:solidFill>
                            <a:schemeClr val="dk1"/>
                          </a:solidFill>
                          <a:latin typeface="+mn-lt"/>
                          <a:ea typeface="+mn-ea"/>
                          <a:cs typeface="+mn-cs"/>
                          <a:hlinkClick r:id="rId3"/>
                        </a:rPr>
                        <a:t>https://www.howmanysyllables.com/</a:t>
                      </a:r>
                      <a:r>
                        <a:rPr lang="en-GB" sz="800" u="none" strike="noStrike" kern="1200" dirty="0" smtClean="0">
                          <a:solidFill>
                            <a:schemeClr val="dk1"/>
                          </a:solidFill>
                          <a:latin typeface="+mn-lt"/>
                          <a:ea typeface="+mn-ea"/>
                          <a:cs typeface="+mn-cs"/>
                        </a:rPr>
                        <a:t> if useful.</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a:t>
                      </a:r>
                      <a:endParaRPr lang="en-GB" sz="800" u="none" baseline="0" dirty="0"/>
                    </a:p>
                    <a:p>
                      <a:r>
                        <a:rPr lang="en-GB" sz="1200" u="sng" baseline="0" dirty="0" err="1"/>
                        <a:t>Oracy</a:t>
                      </a:r>
                      <a:r>
                        <a:rPr lang="en-GB" sz="1200" u="sng" baseline="0" dirty="0" smtClean="0"/>
                        <a:t>: </a:t>
                      </a:r>
                      <a:r>
                        <a:rPr lang="en-GB" sz="800" kern="1200" dirty="0" smtClean="0">
                          <a:solidFill>
                            <a:schemeClr val="dk1"/>
                          </a:solidFill>
                          <a:latin typeface="+mn-lt"/>
                          <a:ea typeface="+mn-ea"/>
                          <a:cs typeface="+mn-cs"/>
                        </a:rPr>
                        <a:t>Explain that when children have completed their poems, they will start to learn them by heart. Share </a:t>
                      </a:r>
                      <a:r>
                        <a:rPr lang="en-GB" sz="800" b="1" kern="1200" dirty="0" smtClean="0">
                          <a:solidFill>
                            <a:schemeClr val="dk1"/>
                          </a:solidFill>
                          <a:latin typeface="+mn-lt"/>
                          <a:ea typeface="+mn-ea"/>
                          <a:cs typeface="+mn-cs"/>
                        </a:rPr>
                        <a:t>Tips for Learning Poems by Heart </a:t>
                      </a:r>
                      <a:r>
                        <a:rPr lang="en-GB" sz="800" i="1" kern="1200" dirty="0" smtClean="0">
                          <a:solidFill>
                            <a:schemeClr val="dk1"/>
                          </a:solidFill>
                          <a:latin typeface="+mn-lt"/>
                          <a:ea typeface="+mn-ea"/>
                          <a:cs typeface="+mn-cs"/>
                        </a:rPr>
                        <a:t>(see resources). </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t>Extended Write</a:t>
                      </a:r>
                      <a:r>
                        <a:rPr lang="en-GB" sz="1200" u="sng" dirty="0" smtClean="0"/>
                        <a:t>: </a:t>
                      </a:r>
                      <a:r>
                        <a:rPr lang="en-GB" sz="800" kern="1200" dirty="0" smtClean="0">
                          <a:solidFill>
                            <a:schemeClr val="dk1"/>
                          </a:solidFill>
                          <a:latin typeface="+mn-lt"/>
                          <a:ea typeface="+mn-ea"/>
                          <a:cs typeface="+mn-cs"/>
                        </a:rPr>
                        <a:t>Children draft a syllabic poem based on the theme of their choice. They experiment with different word-choices and keep reading and re-reading in order to think about the effect.</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sng" baseline="0" dirty="0"/>
                        <a:t>: </a:t>
                      </a:r>
                      <a:r>
                        <a:rPr lang="en-GB" sz="800" u="none" baseline="0" dirty="0" smtClean="0"/>
                        <a:t>Revise all</a:t>
                      </a:r>
                      <a:endParaRPr lang="en-GB" sz="8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800" dirty="0"/>
                    </a:p>
                  </a:txBody>
                  <a:tcPr/>
                </a:tc>
                <a:extLst>
                  <a:ext uri="{0D108BD9-81ED-4DB2-BD59-A6C34878D82A}">
                    <a16:rowId xmlns:a16="http://schemas.microsoft.com/office/drawing/2014/main" xmlns="" val="10002"/>
                  </a:ext>
                </a:extLst>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00166" cy="6858000"/>
          </a:xfrm>
          <a:solidFill>
            <a:schemeClr val="accent4">
              <a:lumMod val="50000"/>
            </a:schemeClr>
          </a:solidFill>
        </p:spPr>
        <p:txBody>
          <a:bodyPr/>
          <a:lstStyle/>
          <a:p>
            <a:endParaRPr lang="en-US" dirty="0"/>
          </a:p>
        </p:txBody>
      </p:sp>
      <p:pic>
        <p:nvPicPr>
          <p:cNvPr id="1026" name="Picture 2" descr="C:\Users\Teacher\Pictures\61u+4Dh05hL._SX258_BO1,204,203,200_.jpg"/>
          <p:cNvPicPr>
            <a:picLocks noGrp="1" noChangeAspect="1" noChangeArrowheads="1"/>
          </p:cNvPicPr>
          <p:nvPr>
            <p:ph idx="1"/>
          </p:nvPr>
        </p:nvPicPr>
        <p:blipFill>
          <a:blip r:embed="rId2"/>
          <a:srcRect/>
          <a:stretch>
            <a:fillRect/>
          </a:stretch>
        </p:blipFill>
        <p:spPr bwMode="auto">
          <a:xfrm>
            <a:off x="1428728" y="0"/>
            <a:ext cx="6429420" cy="6858000"/>
          </a:xfrm>
          <a:prstGeom prst="rect">
            <a:avLst/>
          </a:prstGeom>
          <a:noFill/>
        </p:spPr>
      </p:pic>
      <p:sp>
        <p:nvSpPr>
          <p:cNvPr id="5" name="Rectangle 4"/>
          <p:cNvSpPr/>
          <p:nvPr/>
        </p:nvSpPr>
        <p:spPr>
          <a:xfrm>
            <a:off x="7858148" y="0"/>
            <a:ext cx="1285852" cy="6858000"/>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221046"/>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98326">
                <a:tc gridSpan="3">
                  <a:txBody>
                    <a:bodyPr/>
                    <a:lstStyle/>
                    <a:p>
                      <a:r>
                        <a:rPr lang="en-GB" sz="2400" dirty="0"/>
                        <a:t>English Text: </a:t>
                      </a:r>
                      <a:r>
                        <a:rPr lang="en-GB" sz="2400" dirty="0" smtClean="0"/>
                        <a:t>Leon</a:t>
                      </a:r>
                      <a:r>
                        <a:rPr lang="en-GB" sz="2400" baseline="0" dirty="0" smtClean="0"/>
                        <a:t> And The Place Between</a:t>
                      </a:r>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2176028">
                <a:tc>
                  <a:txBody>
                    <a:bodyPr/>
                    <a:lstStyle/>
                    <a:p>
                      <a:r>
                        <a:rPr lang="en-GB" sz="1200" u="sng" dirty="0"/>
                        <a:t>Lesson</a:t>
                      </a:r>
                      <a:r>
                        <a:rPr lang="en-GB" sz="1200" u="sng" baseline="0" dirty="0"/>
                        <a:t> 1:</a:t>
                      </a:r>
                    </a:p>
                    <a:p>
                      <a:r>
                        <a:rPr lang="en-GB" sz="1200" u="sng" baseline="0" dirty="0"/>
                        <a:t>WOW: </a:t>
                      </a:r>
                      <a:r>
                        <a:rPr lang="en-GB" sz="800" u="none" baseline="0" dirty="0" smtClean="0"/>
                        <a:t>Wearing cloak and magic hat introduce the book. Read first page</a:t>
                      </a:r>
                      <a:r>
                        <a:rPr lang="en-GB" sz="800" u="sng" baseline="0" dirty="0" smtClean="0"/>
                        <a:t>.</a:t>
                      </a:r>
                      <a:endParaRPr lang="en-GB" sz="800" u="sng" baseline="0" dirty="0"/>
                    </a:p>
                    <a:p>
                      <a:r>
                        <a:rPr lang="en-GB" sz="1200" u="sng" baseline="0" dirty="0"/>
                        <a:t>Grammar</a:t>
                      </a:r>
                      <a:r>
                        <a:rPr lang="en-GB" sz="1200" u="none" baseline="0" dirty="0" smtClean="0"/>
                        <a:t>: </a:t>
                      </a:r>
                      <a:r>
                        <a:rPr lang="en-GB" sz="800" u="none" baseline="0" dirty="0" smtClean="0"/>
                        <a:t>Prepositions/Adjectives/ expanded noun phrases – invent some to describe the first page (Big Top Tent)</a:t>
                      </a:r>
                    </a:p>
                    <a:p>
                      <a:r>
                        <a:rPr lang="en-GB" sz="1200" u="sng" baseline="0" dirty="0" err="1" smtClean="0"/>
                        <a:t>Oracy</a:t>
                      </a:r>
                      <a:r>
                        <a:rPr lang="en-GB" sz="1200" u="sng" baseline="0" dirty="0" smtClean="0"/>
                        <a:t>: </a:t>
                      </a:r>
                      <a:r>
                        <a:rPr lang="en-GB" sz="800" u="none" baseline="0" dirty="0" smtClean="0"/>
                        <a:t>Predict from first 2 pages.</a:t>
                      </a:r>
                      <a:endParaRPr lang="en-GB" sz="800" u="none" baseline="0" dirty="0"/>
                    </a:p>
                    <a:p>
                      <a:r>
                        <a:rPr lang="en-GB" sz="1200" u="sng" dirty="0" smtClean="0"/>
                        <a:t>Mighty </a:t>
                      </a:r>
                      <a:r>
                        <a:rPr lang="en-GB" sz="1200" u="sng" dirty="0"/>
                        <a:t>Write: </a:t>
                      </a:r>
                      <a:r>
                        <a:rPr lang="en-GB" sz="800" u="none" dirty="0" smtClean="0"/>
                        <a:t>Write a description of the Big Top Tent using prepositions,</a:t>
                      </a:r>
                      <a:r>
                        <a:rPr lang="en-GB" sz="800" u="none" baseline="0" dirty="0" smtClean="0"/>
                        <a:t> adjectives, expanded noun phrases.</a:t>
                      </a:r>
                      <a:endParaRPr lang="en-GB" sz="800" u="none" dirty="0"/>
                    </a:p>
                    <a:p>
                      <a:r>
                        <a:rPr lang="en-GB" sz="1200" u="sng" baseline="0" dirty="0" smtClean="0"/>
                        <a:t>Vocabulary</a:t>
                      </a:r>
                      <a:r>
                        <a:rPr lang="en-GB" sz="1200" u="sng" baseline="0" dirty="0"/>
                        <a:t>:</a:t>
                      </a:r>
                      <a:r>
                        <a:rPr lang="en-GB" sz="1200" u="none" baseline="0" dirty="0"/>
                        <a:t> </a:t>
                      </a:r>
                      <a:r>
                        <a:rPr lang="en-GB" sz="1200" u="none" baseline="0" dirty="0" smtClean="0"/>
                        <a:t> </a:t>
                      </a:r>
                      <a:r>
                        <a:rPr lang="en-GB" sz="800" u="none" baseline="0" dirty="0" smtClean="0"/>
                        <a:t>settled  between impatiently  hissed</a:t>
                      </a:r>
                      <a:endParaRPr lang="en-GB" sz="800" u="none" baseline="0" dirty="0"/>
                    </a:p>
                    <a:p>
                      <a:endParaRPr lang="en-GB" sz="1400" u="sng" dirty="0"/>
                    </a:p>
                  </a:txBody>
                  <a:tcPr/>
                </a:tc>
                <a:tc>
                  <a:txBody>
                    <a:bodyPr/>
                    <a:lstStyle/>
                    <a:p>
                      <a:r>
                        <a:rPr lang="en-GB" sz="1200" u="sng" dirty="0"/>
                        <a:t>Lesson 2</a:t>
                      </a:r>
                      <a:r>
                        <a:rPr lang="en-GB" sz="1200" dirty="0"/>
                        <a:t>:</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 </a:t>
                      </a:r>
                      <a:r>
                        <a:rPr lang="en-GB" sz="1200" u="sng" baseline="0" dirty="0" smtClean="0"/>
                        <a:t> </a:t>
                      </a:r>
                      <a:r>
                        <a:rPr lang="en-GB" sz="800" kern="1200" dirty="0" smtClean="0">
                          <a:solidFill>
                            <a:schemeClr val="dk1"/>
                          </a:solidFill>
                          <a:latin typeface="+mn-lt"/>
                          <a:ea typeface="+mn-ea"/>
                          <a:cs typeface="+mn-cs"/>
                        </a:rPr>
                        <a:t>Read up until “the curtains</a:t>
                      </a:r>
                      <a:r>
                        <a:rPr lang="en-GB" sz="800" kern="1200" baseline="0" dirty="0" smtClean="0">
                          <a:solidFill>
                            <a:schemeClr val="dk1"/>
                          </a:solidFill>
                          <a:latin typeface="+mn-lt"/>
                          <a:ea typeface="+mn-ea"/>
                          <a:cs typeface="+mn-cs"/>
                        </a:rPr>
                        <a:t> slowly parted</a:t>
                      </a:r>
                      <a:r>
                        <a:rPr lang="en-GB" sz="800"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u="none" baseline="0" dirty="0" smtClean="0"/>
                        <a:t>Identify simple (1 clause)  and 2 clause sentences. NNG Activity 1b.7 (page 47)</a:t>
                      </a:r>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baseline="0" dirty="0" smtClean="0"/>
                        <a:t>Effect of both clauses- simple creates drama, 2 clause to describe.</a:t>
                      </a:r>
                    </a:p>
                    <a:p>
                      <a:r>
                        <a:rPr lang="en-GB" sz="1200" u="sng" baseline="0" dirty="0" err="1" smtClean="0"/>
                        <a:t>Oracy</a:t>
                      </a:r>
                      <a:r>
                        <a:rPr lang="en-GB" sz="1200" u="sng" baseline="0" dirty="0" smtClean="0"/>
                        <a:t>:</a:t>
                      </a:r>
                      <a:r>
                        <a:rPr lang="en-GB" sz="800" u="sng" baseline="0" dirty="0" smtClean="0"/>
                        <a:t> </a:t>
                      </a:r>
                      <a:r>
                        <a:rPr lang="en-GB" sz="800" u="none" baseline="0" dirty="0" smtClean="0"/>
                        <a:t>Discuss emotions waiting for show to begin.</a:t>
                      </a:r>
                      <a:endParaRPr lang="en-GB" sz="800" u="none" baseline="0" dirty="0"/>
                    </a:p>
                    <a:p>
                      <a:r>
                        <a:rPr lang="en-GB" sz="1200" u="sng" dirty="0" smtClean="0"/>
                        <a:t>Mighty </a:t>
                      </a:r>
                      <a:r>
                        <a:rPr lang="en-GB" sz="1200" u="sng" dirty="0"/>
                        <a:t>Write</a:t>
                      </a:r>
                      <a:r>
                        <a:rPr lang="en-GB" sz="1200" u="sng" dirty="0" smtClean="0"/>
                        <a:t>:  </a:t>
                      </a:r>
                      <a:r>
                        <a:rPr lang="en-GB" sz="800" u="none" dirty="0" smtClean="0"/>
                        <a:t>Write a few sentences describing</a:t>
                      </a:r>
                      <a:r>
                        <a:rPr lang="en-GB" sz="800" u="none" baseline="0" dirty="0" smtClean="0"/>
                        <a:t> emotions waiting for show to begin using both sentence types. </a:t>
                      </a:r>
                      <a:r>
                        <a:rPr lang="en-GB" sz="800" u="none" dirty="0" smtClean="0"/>
                        <a:t>Suddenly all went silent...</a:t>
                      </a:r>
                      <a:endParaRPr lang="en-GB" sz="800" u="none" dirty="0"/>
                    </a:p>
                    <a:p>
                      <a:r>
                        <a:rPr lang="en-GB" sz="1200" u="sng" baseline="0" dirty="0" smtClean="0"/>
                        <a:t>Vocabulary: </a:t>
                      </a:r>
                      <a:r>
                        <a:rPr lang="en-GB" sz="800" u="none" baseline="0" dirty="0" smtClean="0"/>
                        <a:t>ripple braid  lantern  fidgeted  hush  twitched  parted</a:t>
                      </a:r>
                      <a:endParaRPr lang="en-GB" sz="800" u="none" dirty="0"/>
                    </a:p>
                    <a:p>
                      <a:endParaRPr lang="en-GB" dirty="0"/>
                    </a:p>
                  </a:txBody>
                  <a:tcPr/>
                </a:tc>
                <a:tc>
                  <a:txBody>
                    <a:bodyPr/>
                    <a:lstStyle/>
                    <a:p>
                      <a:r>
                        <a:rPr lang="en-GB" sz="1200" u="sng" dirty="0"/>
                        <a:t>Lesson 3</a:t>
                      </a:r>
                      <a:r>
                        <a:rPr lang="en-GB" sz="1200" dirty="0"/>
                        <a:t>:</a:t>
                      </a:r>
                    </a:p>
                    <a:p>
                      <a:r>
                        <a:rPr lang="en-GB" sz="1200" u="sng" baseline="0" dirty="0"/>
                        <a:t>Intro</a:t>
                      </a:r>
                      <a:r>
                        <a:rPr lang="en-GB" sz="1200" u="sng" baseline="0" dirty="0" smtClean="0"/>
                        <a:t>: </a:t>
                      </a:r>
                      <a:r>
                        <a:rPr lang="en-GB" sz="800" kern="1200" dirty="0" smtClean="0">
                          <a:solidFill>
                            <a:schemeClr val="dk1"/>
                          </a:solidFill>
                          <a:latin typeface="+mn-lt"/>
                          <a:ea typeface="+mn-ea"/>
                          <a:cs typeface="+mn-cs"/>
                        </a:rPr>
                        <a:t>Read book up until Leon falls into the box and lands on the magic carpet. </a:t>
                      </a:r>
                      <a:endParaRPr lang="en-GB" sz="800" u="sng" baseline="0" dirty="0"/>
                    </a:p>
                    <a:p>
                      <a:r>
                        <a:rPr lang="en-GB" sz="1200" u="sng" baseline="0" dirty="0" smtClean="0"/>
                        <a:t>Grammar</a:t>
                      </a:r>
                      <a:r>
                        <a:rPr lang="en-GB" sz="1200" u="none" baseline="0" dirty="0" smtClean="0"/>
                        <a:t>: </a:t>
                      </a:r>
                      <a:r>
                        <a:rPr lang="en-GB" sz="800" u="none" baseline="0" dirty="0" smtClean="0"/>
                        <a:t>Using sheet with text ( rewritten in same font) highlight expanded noun phrases (circle the adjective) highlight preposition. Find 1 clause and 2 clause sentences and discuss effect.</a:t>
                      </a:r>
                    </a:p>
                    <a:p>
                      <a:r>
                        <a:rPr lang="en-GB" sz="1200" u="sng" baseline="0" dirty="0" err="1" smtClean="0"/>
                        <a:t>Oracy</a:t>
                      </a:r>
                      <a:r>
                        <a:rPr lang="en-GB" sz="1200" u="sng" baseline="0" dirty="0" smtClean="0"/>
                        <a:t>: </a:t>
                      </a:r>
                      <a:r>
                        <a:rPr lang="en-GB" sz="800" u="none" baseline="0" dirty="0" smtClean="0"/>
                        <a:t>Discuss what else could have come from the Barrel Organ</a:t>
                      </a:r>
                      <a:endParaRPr lang="en-GB" sz="800" u="none" baseline="0" dirty="0"/>
                    </a:p>
                    <a:p>
                      <a:r>
                        <a:rPr lang="en-GB" sz="1200" u="sng" dirty="0" smtClean="0"/>
                        <a:t>Mighty </a:t>
                      </a:r>
                      <a:r>
                        <a:rPr lang="en-GB" sz="1200" u="sng" dirty="0"/>
                        <a:t>Write</a:t>
                      </a:r>
                      <a:r>
                        <a:rPr lang="en-GB" sz="1200" u="sng" dirty="0" smtClean="0"/>
                        <a:t>: </a:t>
                      </a:r>
                      <a:r>
                        <a:rPr lang="en-GB" sz="800" u="none" dirty="0" smtClean="0"/>
                        <a:t>Write own description or</a:t>
                      </a:r>
                      <a:r>
                        <a:rPr lang="en-GB" sz="800" u="none" baseline="0" dirty="0" smtClean="0"/>
                        <a:t> change expanded noun phrases with different adjectives.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pounding  forth  bowed  carousel  beckoned  mechanical  lurched  solemn  </a:t>
                      </a:r>
                      <a:endParaRPr lang="en-GB" sz="800" u="none" baseline="0" dirty="0"/>
                    </a:p>
                    <a:p>
                      <a:r>
                        <a:rPr lang="en-GB" sz="1200" u="sng" dirty="0" smtClean="0"/>
                        <a:t>Assessment Piece: </a:t>
                      </a:r>
                      <a:r>
                        <a:rPr lang="en-GB" sz="800" dirty="0" smtClean="0"/>
                        <a:t>Children write a description of Abdul</a:t>
                      </a:r>
                      <a:r>
                        <a:rPr lang="en-GB" sz="800" baseline="0" dirty="0" smtClean="0"/>
                        <a:t> and what appears from his sleeves. </a:t>
                      </a:r>
                    </a:p>
                    <a:p>
                      <a:r>
                        <a:rPr lang="en-GB" sz="1200" u="sng" baseline="0" dirty="0" smtClean="0"/>
                        <a:t>Assessment Toolkit </a:t>
                      </a:r>
                      <a:r>
                        <a:rPr lang="en-GB" sz="800" baseline="0" dirty="0" smtClean="0"/>
                        <a:t>Autumn Term page 15</a:t>
                      </a:r>
                    </a:p>
                    <a:p>
                      <a:endParaRPr lang="en-GB" sz="1200" dirty="0"/>
                    </a:p>
                  </a:txBody>
                  <a:tcPr/>
                </a:tc>
                <a:extLst>
                  <a:ext uri="{0D108BD9-81ED-4DB2-BD59-A6C34878D82A}">
                    <a16:rowId xmlns="" xmlns:a16="http://schemas.microsoft.com/office/drawing/2014/main" val="10001"/>
                  </a:ext>
                </a:extLst>
              </a:tr>
              <a:tr h="19048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4:</a:t>
                      </a:r>
                      <a:endParaRPr lang="en-GB" sz="1200" dirty="0"/>
                    </a:p>
                    <a:p>
                      <a:r>
                        <a:rPr lang="en-GB" sz="1200" u="sng" baseline="0" dirty="0" smtClean="0"/>
                        <a:t>Intro: </a:t>
                      </a:r>
                      <a:r>
                        <a:rPr lang="en-GB" sz="800" u="none" baseline="0" dirty="0" smtClean="0"/>
                        <a:t>Show and reread pages from day before. Discuss the effect of different fonts and cut out portal.</a:t>
                      </a:r>
                      <a:endParaRPr lang="en-GB" sz="800" u="none" baseline="0" dirty="0"/>
                    </a:p>
                    <a:p>
                      <a:r>
                        <a:rPr lang="en-GB" sz="1200" u="sng" baseline="0" dirty="0" smtClean="0"/>
                        <a:t>Grammar</a:t>
                      </a:r>
                      <a:r>
                        <a:rPr lang="en-GB" sz="1200" u="none" baseline="0" dirty="0" smtClean="0"/>
                        <a:t>: </a:t>
                      </a:r>
                      <a:r>
                        <a:rPr lang="en-GB" sz="800" u="none" baseline="0" dirty="0" smtClean="0"/>
                        <a:t>Inverted Commas- Give children sheet with text from pages describing his adventures with the boy. Highlight dialogue and action with 2 different colours. Discuss need for both. Revise punctuating dialogue.</a:t>
                      </a:r>
                    </a:p>
                    <a:p>
                      <a:r>
                        <a:rPr lang="en-GB" sz="1200" u="sng" baseline="0" dirty="0" err="1" smtClean="0"/>
                        <a:t>Oracy</a:t>
                      </a:r>
                      <a:r>
                        <a:rPr lang="en-GB" sz="1200" u="sng" baseline="0" dirty="0" smtClean="0"/>
                        <a:t>: </a:t>
                      </a:r>
                      <a:r>
                        <a:rPr lang="en-GB" sz="800" u="none" baseline="0" dirty="0" smtClean="0"/>
                        <a:t>Discuss the effect of different fonts and cut out portal.</a:t>
                      </a:r>
                      <a:endParaRPr lang="en-GB" sz="800" u="sng" baseline="0" dirty="0"/>
                    </a:p>
                    <a:p>
                      <a:r>
                        <a:rPr lang="en-GB" sz="1200" u="sng" dirty="0" smtClean="0"/>
                        <a:t>Mighty </a:t>
                      </a:r>
                      <a:r>
                        <a:rPr lang="en-GB" sz="1200" u="sng" dirty="0"/>
                        <a:t>Write</a:t>
                      </a:r>
                      <a:r>
                        <a:rPr lang="en-GB" sz="1200" u="sng" dirty="0" smtClean="0"/>
                        <a:t>: </a:t>
                      </a:r>
                      <a:r>
                        <a:rPr lang="en-GB" sz="800" u="none" dirty="0" smtClean="0"/>
                        <a:t>Punctuate given dialogue from the text. Rewrite  dialogue using different vocabulary and punctuate accurately.</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from previous day.</a:t>
                      </a:r>
                      <a:endParaRPr lang="en-GB" sz="800" u="none" dirty="0"/>
                    </a:p>
                  </a:txBody>
                  <a:tcPr/>
                </a:tc>
                <a:tc>
                  <a:txBody>
                    <a:bodyPr/>
                    <a:lstStyle/>
                    <a:p>
                      <a:r>
                        <a:rPr lang="en-GB" sz="1200" u="sng" dirty="0"/>
                        <a:t>Lesson 5</a:t>
                      </a:r>
                      <a:r>
                        <a:rPr lang="en-GB" sz="1200" dirty="0"/>
                        <a:t>:</a:t>
                      </a:r>
                    </a:p>
                    <a:p>
                      <a:r>
                        <a:rPr lang="en-GB" sz="1200" u="sng" baseline="0" dirty="0"/>
                        <a:t>Intro: </a:t>
                      </a:r>
                      <a:r>
                        <a:rPr lang="en-GB" sz="1200" u="sng" baseline="0" dirty="0" smtClean="0"/>
                        <a:t> </a:t>
                      </a:r>
                      <a:r>
                        <a:rPr lang="en-GB" sz="800" u="none" baseline="0" dirty="0" smtClean="0"/>
                        <a:t>Choose a page with dialogue- act out.</a:t>
                      </a:r>
                      <a:endParaRPr lang="en-GB" sz="800" u="none" baseline="0" dirty="0"/>
                    </a:p>
                    <a:p>
                      <a:r>
                        <a:rPr lang="en-GB" sz="1200" u="sng" baseline="0" dirty="0" smtClean="0"/>
                        <a:t>Grammar</a:t>
                      </a:r>
                      <a:r>
                        <a:rPr lang="en-GB" sz="1200" u="none" baseline="0" dirty="0" smtClean="0"/>
                        <a:t>: </a:t>
                      </a:r>
                      <a:r>
                        <a:rPr lang="en-GB" sz="800" u="none" baseline="0" dirty="0" smtClean="0"/>
                        <a:t>Inverted commas</a:t>
                      </a:r>
                    </a:p>
                    <a:p>
                      <a:r>
                        <a:rPr lang="en-GB" sz="1200" u="sng" baseline="0" dirty="0" err="1" smtClean="0"/>
                        <a:t>Oracy</a:t>
                      </a:r>
                      <a:r>
                        <a:rPr lang="en-GB" sz="1200" u="sng" baseline="0" dirty="0" smtClean="0"/>
                        <a:t>: </a:t>
                      </a:r>
                      <a:r>
                        <a:rPr lang="en-GB" sz="800" u="none" baseline="0" dirty="0" smtClean="0"/>
                        <a:t>Role play invented  dialogue between Leon and the boy</a:t>
                      </a:r>
                      <a:endParaRPr lang="en-GB" sz="800" u="none" baseline="0" dirty="0"/>
                    </a:p>
                    <a:p>
                      <a:r>
                        <a:rPr lang="en-GB" sz="1200" u="sng" dirty="0" smtClean="0"/>
                        <a:t>Mighty </a:t>
                      </a:r>
                      <a:r>
                        <a:rPr lang="en-GB" sz="1200" u="sng" dirty="0"/>
                        <a:t>Write</a:t>
                      </a:r>
                      <a:r>
                        <a:rPr lang="en-GB" sz="1200" u="sng" dirty="0" smtClean="0"/>
                        <a:t>: </a:t>
                      </a:r>
                      <a:r>
                        <a:rPr lang="en-GB" sz="800" u="none" dirty="0" smtClean="0"/>
                        <a:t>Choose a scene</a:t>
                      </a:r>
                      <a:r>
                        <a:rPr lang="en-GB" sz="800" u="none" baseline="0" dirty="0" smtClean="0"/>
                        <a:t> </a:t>
                      </a:r>
                      <a:r>
                        <a:rPr lang="en-GB" sz="800" u="none" dirty="0" smtClean="0"/>
                        <a:t>from the book.</a:t>
                      </a:r>
                      <a:r>
                        <a:rPr lang="en-GB" sz="800" u="none" baseline="0" dirty="0" smtClean="0"/>
                        <a:t> Rewrite action and dialogue.</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sng" baseline="0" dirty="0"/>
                        <a:t>: </a:t>
                      </a:r>
                      <a:r>
                        <a:rPr lang="en-GB" sz="800" u="none" baseline="0" dirty="0" smtClean="0"/>
                        <a:t>Revise all so far.</a:t>
                      </a:r>
                      <a:endParaRPr lang="en-GB" sz="800" u="none" dirty="0"/>
                    </a:p>
                    <a:p>
                      <a:endParaRPr lang="en-GB" dirty="0"/>
                    </a:p>
                  </a:txBody>
                  <a:tcPr/>
                </a:tc>
                <a:tc>
                  <a:txBody>
                    <a:bodyPr/>
                    <a:lstStyle/>
                    <a:p>
                      <a:r>
                        <a:rPr lang="en-GB" sz="1200" u="sng" dirty="0"/>
                        <a:t>Lesson 6</a:t>
                      </a:r>
                      <a:r>
                        <a:rPr lang="en-GB" sz="1200" dirty="0"/>
                        <a:t>: </a:t>
                      </a:r>
                    </a:p>
                    <a:p>
                      <a:r>
                        <a:rPr lang="en-GB" sz="1200" u="sng" baseline="0" dirty="0"/>
                        <a:t>Intro</a:t>
                      </a:r>
                      <a:r>
                        <a:rPr lang="en-GB" sz="1200" u="sng" baseline="0" dirty="0" smtClean="0"/>
                        <a:t>:  </a:t>
                      </a:r>
                      <a:r>
                        <a:rPr lang="en-GB" sz="800" u="none" baseline="0" dirty="0" smtClean="0"/>
                        <a:t>Read rest of the book. Sequence events from whole book.</a:t>
                      </a:r>
                      <a:endParaRPr lang="en-GB" sz="800" u="none" baseline="0" dirty="0"/>
                    </a:p>
                    <a:p>
                      <a:r>
                        <a:rPr lang="en-GB" sz="1200" u="sng" baseline="0" dirty="0" smtClean="0"/>
                        <a:t>Grammar</a:t>
                      </a:r>
                      <a:r>
                        <a:rPr lang="en-GB" sz="1200" u="none" baseline="0" dirty="0" smtClean="0"/>
                        <a:t>: </a:t>
                      </a:r>
                      <a:r>
                        <a:rPr lang="en-GB" sz="800" u="none" baseline="0" dirty="0" smtClean="0"/>
                        <a:t>Revise fronted adverbials. Find examples from the text.</a:t>
                      </a:r>
                    </a:p>
                    <a:p>
                      <a:r>
                        <a:rPr lang="en-GB" sz="1200" u="sng" baseline="0" dirty="0" err="1" smtClean="0"/>
                        <a:t>Oracy</a:t>
                      </a:r>
                      <a:r>
                        <a:rPr lang="en-GB" sz="1200" u="sng" baseline="0" dirty="0" smtClean="0"/>
                        <a:t>: </a:t>
                      </a:r>
                      <a:r>
                        <a:rPr lang="en-GB" sz="800" u="none" baseline="0" dirty="0" smtClean="0"/>
                        <a:t>Freeze frame each event. Use fronted adverbial to describe it in one sentence.</a:t>
                      </a:r>
                      <a:endParaRPr lang="en-GB" sz="800" u="none" baseline="0" dirty="0"/>
                    </a:p>
                    <a:p>
                      <a:r>
                        <a:rPr lang="en-GB" sz="1200" u="sng" dirty="0" smtClean="0"/>
                        <a:t>Mighty </a:t>
                      </a:r>
                      <a:r>
                        <a:rPr lang="en-GB" sz="1200" u="sng" dirty="0"/>
                        <a:t>Write</a:t>
                      </a:r>
                      <a:r>
                        <a:rPr lang="en-GB" sz="1200" u="sng" dirty="0" smtClean="0"/>
                        <a:t>: </a:t>
                      </a:r>
                      <a:r>
                        <a:rPr lang="en-GB" sz="800" u="none" dirty="0" smtClean="0"/>
                        <a:t>Summary of events in order using fronted adverbials.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1200" u="sng" baseline="0" dirty="0"/>
                        <a:t>: </a:t>
                      </a:r>
                      <a:r>
                        <a:rPr lang="en-GB" sz="800" u="none" baseline="0" dirty="0" smtClean="0"/>
                        <a:t>majestic  shuffled  </a:t>
                      </a:r>
                      <a:endParaRPr lang="en-GB" sz="8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1400" dirty="0"/>
                    </a:p>
                  </a:txBody>
                  <a:tcPr/>
                </a:tc>
                <a:extLst>
                  <a:ext uri="{0D108BD9-81ED-4DB2-BD59-A6C34878D82A}">
                    <a16:rowId xmlns="" xmlns:a16="http://schemas.microsoft.com/office/drawing/2014/main" val="10002"/>
                  </a:ext>
                </a:extLst>
              </a:tr>
              <a:tr h="1745684">
                <a:tc>
                  <a:txBody>
                    <a:bodyPr/>
                    <a:lstStyle/>
                    <a:p>
                      <a:r>
                        <a:rPr lang="en-GB" sz="1400" u="sng" dirty="0"/>
                        <a:t>Lesson </a:t>
                      </a:r>
                      <a:r>
                        <a:rPr lang="en-GB" sz="1400" u="sng" dirty="0" smtClean="0"/>
                        <a:t>7:</a:t>
                      </a:r>
                      <a:endParaRPr lang="en-GB" sz="1400" u="sng" dirty="0"/>
                    </a:p>
                    <a:p>
                      <a:r>
                        <a:rPr lang="en-GB" sz="1200" u="sng" baseline="0" dirty="0"/>
                        <a:t>Intro</a:t>
                      </a:r>
                      <a:r>
                        <a:rPr lang="en-GB" sz="1200" u="sng" baseline="0" dirty="0" smtClean="0"/>
                        <a:t>: </a:t>
                      </a:r>
                      <a:r>
                        <a:rPr lang="en-GB" sz="800" u="none" baseline="0" dirty="0" smtClean="0"/>
                        <a:t>Read whole book missing out words for children to fill.</a:t>
                      </a:r>
                      <a:endParaRPr lang="en-GB" sz="800" u="none" baseline="0" dirty="0"/>
                    </a:p>
                    <a:p>
                      <a:r>
                        <a:rPr lang="en-GB" sz="1200" u="sng" baseline="0" dirty="0" smtClean="0"/>
                        <a:t>Grammar</a:t>
                      </a:r>
                      <a:r>
                        <a:rPr lang="en-GB" sz="1200" u="none" baseline="0" dirty="0" smtClean="0"/>
                        <a:t>:  </a:t>
                      </a:r>
                      <a:r>
                        <a:rPr lang="en-GB" sz="800" u="none" baseline="0" dirty="0" smtClean="0"/>
                        <a:t>Give children sentences from the text which they have to fill with a fronted adverbial, adjective, expanded noun phrase or preposition. </a:t>
                      </a:r>
                    </a:p>
                    <a:p>
                      <a:r>
                        <a:rPr lang="en-GB" sz="800" u="none" baseline="0" dirty="0" smtClean="0"/>
                        <a:t>Punctuate given dialogue. Assess and plan intervention if needed.</a:t>
                      </a:r>
                    </a:p>
                    <a:p>
                      <a:r>
                        <a:rPr lang="en-GB" sz="1200" u="sng" baseline="0" dirty="0" err="1" smtClean="0"/>
                        <a:t>Oracy</a:t>
                      </a:r>
                      <a:r>
                        <a:rPr lang="en-GB" sz="1200" u="sng" baseline="0" dirty="0" smtClean="0"/>
                        <a:t>: </a:t>
                      </a:r>
                      <a:r>
                        <a:rPr lang="en-GB" sz="800" u="none" baseline="0" dirty="0" smtClean="0"/>
                        <a:t>Discuss ideas of how to change events to make own story using sheet from NNL.</a:t>
                      </a:r>
                      <a:endParaRPr lang="en-GB" sz="800" u="none" baseline="0" dirty="0"/>
                    </a:p>
                    <a:p>
                      <a:r>
                        <a:rPr lang="en-GB" sz="1200" u="sng" dirty="0" smtClean="0"/>
                        <a:t>Mighty </a:t>
                      </a:r>
                      <a:r>
                        <a:rPr lang="en-GB" sz="1200" u="sng" dirty="0"/>
                        <a:t>Write</a:t>
                      </a:r>
                      <a:r>
                        <a:rPr lang="en-GB" sz="1200" u="sng" dirty="0" smtClean="0"/>
                        <a:t>: </a:t>
                      </a:r>
                      <a:r>
                        <a:rPr lang="en-GB" sz="800" u="none" dirty="0" smtClean="0"/>
                        <a:t>Plan own story.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so far.</a:t>
                      </a:r>
                      <a:endParaRPr lang="en-GB" sz="800" u="none" dirty="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8:</a:t>
                      </a:r>
                      <a:endParaRPr lang="en-GB" sz="1200" u="sng" dirty="0"/>
                    </a:p>
                    <a:p>
                      <a:r>
                        <a:rPr lang="en-GB" sz="1200" u="sng" baseline="0" dirty="0"/>
                        <a:t>Intro</a:t>
                      </a:r>
                      <a:r>
                        <a:rPr lang="en-GB" sz="1200" u="sng" baseline="0" dirty="0" smtClean="0"/>
                        <a:t>: </a:t>
                      </a:r>
                      <a:r>
                        <a:rPr lang="en-GB" sz="800" u="none" baseline="0" dirty="0" smtClean="0"/>
                        <a:t>Show your own plan.</a:t>
                      </a:r>
                      <a:endParaRPr lang="en-GB" sz="800" u="none" baseline="0" dirty="0"/>
                    </a:p>
                    <a:p>
                      <a:r>
                        <a:rPr lang="en-GB" sz="1200" u="sng" baseline="0" dirty="0" smtClean="0"/>
                        <a:t>Grammar</a:t>
                      </a:r>
                      <a:r>
                        <a:rPr lang="en-GB" sz="1200" u="none" baseline="0" dirty="0" smtClean="0"/>
                        <a:t>: </a:t>
                      </a:r>
                      <a:r>
                        <a:rPr lang="en-GB" sz="800" u="none" baseline="0" dirty="0" smtClean="0"/>
                        <a:t>Intervention groups from assessment.</a:t>
                      </a:r>
                      <a:endParaRPr lang="en-GB" sz="800" u="none" baseline="0" dirty="0"/>
                    </a:p>
                    <a:p>
                      <a:r>
                        <a:rPr lang="en-GB" sz="1200" u="sng" dirty="0" smtClean="0"/>
                        <a:t>Mighty </a:t>
                      </a:r>
                      <a:r>
                        <a:rPr lang="en-GB" sz="1200" u="sng" dirty="0"/>
                        <a:t>Write</a:t>
                      </a:r>
                      <a:r>
                        <a:rPr lang="en-GB" sz="1200" u="sng" dirty="0" smtClean="0"/>
                        <a:t>: </a:t>
                      </a:r>
                      <a:r>
                        <a:rPr lang="en-GB" sz="800" u="none" dirty="0" smtClean="0"/>
                        <a:t>Model write beginning</a:t>
                      </a:r>
                      <a:r>
                        <a:rPr lang="en-GB" sz="800" u="none" baseline="0" dirty="0" smtClean="0"/>
                        <a:t>. Children write own using their own plan. Continue this model then own write until story is finished. Mark each day and address any issues before they continue writing.</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Ideas from their writing that could be shared with the class.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Assessment </a:t>
                      </a:r>
                      <a:r>
                        <a:rPr lang="en-GB" sz="1200" u="sng" baseline="0" dirty="0" smtClean="0"/>
                        <a:t>Toolkit </a:t>
                      </a:r>
                      <a:r>
                        <a:rPr lang="en-GB" sz="1200" baseline="0" dirty="0" smtClean="0"/>
                        <a:t>- Narrative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u="none"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extLst>
                  <a:ext uri="{0D108BD9-81ED-4DB2-BD59-A6C34878D82A}">
                    <a16:rowId xmlns="" xmlns:a16="http://schemas.microsoft.com/office/drawing/2014/main" val="10003"/>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785918" cy="6858000"/>
          </a:xfrm>
          <a:solidFill>
            <a:srgbClr val="FFFF66"/>
          </a:solidFill>
        </p:spPr>
        <p:txBody>
          <a:bodyPr/>
          <a:lstStyle/>
          <a:p>
            <a:endParaRPr lang="en-US" dirty="0"/>
          </a:p>
        </p:txBody>
      </p:sp>
      <p:pic>
        <p:nvPicPr>
          <p:cNvPr id="2050" name="Picture 2" descr="C:\Users\Teacher\Pictures\OIP0.jpg"/>
          <p:cNvPicPr>
            <a:picLocks noGrp="1" noChangeAspect="1" noChangeArrowheads="1"/>
          </p:cNvPicPr>
          <p:nvPr>
            <p:ph idx="1"/>
          </p:nvPr>
        </p:nvPicPr>
        <p:blipFill>
          <a:blip r:embed="rId2"/>
          <a:srcRect/>
          <a:stretch>
            <a:fillRect/>
          </a:stretch>
        </p:blipFill>
        <p:spPr bwMode="auto">
          <a:xfrm>
            <a:off x="1785918" y="0"/>
            <a:ext cx="5429288" cy="6858000"/>
          </a:xfrm>
          <a:prstGeom prst="rect">
            <a:avLst/>
          </a:prstGeom>
          <a:noFill/>
        </p:spPr>
      </p:pic>
      <p:sp>
        <p:nvSpPr>
          <p:cNvPr id="5" name="Rectangle 4"/>
          <p:cNvSpPr/>
          <p:nvPr/>
        </p:nvSpPr>
        <p:spPr>
          <a:xfrm>
            <a:off x="7215206" y="0"/>
            <a:ext cx="1928794" cy="6858000"/>
          </a:xfrm>
          <a:prstGeom prst="rect">
            <a:avLst/>
          </a:prstGeom>
          <a:solidFill>
            <a:srgbClr val="FF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107731"/>
        </p:xfrm>
        <a:graphic>
          <a:graphicData uri="http://schemas.openxmlformats.org/drawingml/2006/table">
            <a:tbl>
              <a:tblPr firstRow="1" bandRow="1">
                <a:tableStyleId>{5C22544A-7EE6-4342-B048-85BDC9FD1C3A}</a:tableStyleId>
              </a:tblPr>
              <a:tblGrid>
                <a:gridCol w="3048000"/>
                <a:gridCol w="3048000"/>
                <a:gridCol w="3048000"/>
              </a:tblGrid>
              <a:tr h="500044">
                <a:tc gridSpan="3">
                  <a:txBody>
                    <a:bodyPr/>
                    <a:lstStyle/>
                    <a:p>
                      <a:r>
                        <a:rPr lang="en-GB" sz="2400" dirty="0" smtClean="0"/>
                        <a:t>English Text: Eye Of The Wolf</a:t>
                      </a:r>
                      <a:r>
                        <a:rPr lang="en-GB" sz="2400" baseline="0" dirty="0" smtClean="0"/>
                        <a:t> – </a:t>
                      </a:r>
                      <a:r>
                        <a:rPr lang="en-GB" sz="1200" baseline="0" dirty="0" smtClean="0"/>
                        <a:t>Read book as a daily class guided reading session alongside writing unit</a:t>
                      </a:r>
                      <a:endParaRPr lang="en-GB" sz="1200" dirty="0"/>
                    </a:p>
                  </a:txBody>
                  <a:tcPr/>
                </a:tc>
                <a:tc hMerge="1">
                  <a:txBody>
                    <a:bodyPr/>
                    <a:lstStyle/>
                    <a:p>
                      <a:endParaRPr lang="en-GB" dirty="0"/>
                    </a:p>
                  </a:txBody>
                  <a:tcPr/>
                </a:tc>
                <a:tc hMerge="1">
                  <a:txBody>
                    <a:bodyPr/>
                    <a:lstStyle/>
                    <a:p>
                      <a:endParaRPr lang="en-GB" dirty="0"/>
                    </a:p>
                  </a:txBody>
                  <a:tcPr/>
                </a:tc>
              </a:tr>
              <a:tr h="3193927">
                <a:tc>
                  <a:txBody>
                    <a:bodyPr/>
                    <a:lstStyle/>
                    <a:p>
                      <a:r>
                        <a:rPr lang="en-GB" sz="1200" u="sng" dirty="0" smtClean="0"/>
                        <a:t>Lesson</a:t>
                      </a:r>
                      <a:r>
                        <a:rPr lang="en-GB" sz="1200" u="sng" baseline="0" dirty="0" smtClean="0"/>
                        <a:t> 1: </a:t>
                      </a:r>
                      <a:r>
                        <a:rPr lang="en-GB" sz="800" u="none" baseline="0" dirty="0" smtClean="0"/>
                        <a:t>Literacy shed lesson 1</a:t>
                      </a:r>
                    </a:p>
                    <a:p>
                      <a:r>
                        <a:rPr lang="en-GB" sz="1200" u="sng" baseline="0" dirty="0" smtClean="0"/>
                        <a:t>WOW:  </a:t>
                      </a:r>
                      <a:r>
                        <a:rPr lang="en-US" sz="800" u="none" baseline="0" dirty="0" smtClean="0"/>
                        <a:t>Display Resource 1a and focus first on the title: ‘a deep, pale _____’. </a:t>
                      </a:r>
                      <a:r>
                        <a:rPr lang="en-US" sz="800" u="none" baseline="0" dirty="0" err="1" smtClean="0"/>
                        <a:t>Chn</a:t>
                      </a:r>
                      <a:r>
                        <a:rPr lang="en-US" sz="800" u="none" baseline="0" dirty="0" smtClean="0"/>
                        <a:t> fill in the blank with a word of their choice. Clarify that this is an expanded noun phrase. Circle all the nouns that the children have thought of which are concrete nouns and explain this term. Write the word whisper on the board. Explain that this is a verbal noun that Daniel </a:t>
                      </a:r>
                      <a:r>
                        <a:rPr lang="en-US" sz="800" u="none" baseline="0" dirty="0" err="1" smtClean="0"/>
                        <a:t>Pennac</a:t>
                      </a:r>
                      <a:r>
                        <a:rPr lang="en-US" sz="800" u="none" baseline="0" dirty="0" smtClean="0"/>
                        <a:t> used. Think of other verbal nouns which could fit the phrase? (e.g. chuckle) Ask the children to try whispering the words ‘Eye of the Wolf’ in a deep and pale way. Discuss the impact of these words on the noun. Read chapter 1 and discuss.</a:t>
                      </a:r>
                      <a:endParaRPr lang="en-GB" sz="800" u="none" baseline="0" dirty="0" smtClean="0"/>
                    </a:p>
                    <a:p>
                      <a:r>
                        <a:rPr lang="en-GB" sz="1200" u="sng" baseline="0" dirty="0" smtClean="0"/>
                        <a:t>Grammar</a:t>
                      </a:r>
                      <a:r>
                        <a:rPr lang="en-GB" sz="1200" u="none" baseline="0" dirty="0" smtClean="0"/>
                        <a:t>: </a:t>
                      </a:r>
                      <a:r>
                        <a:rPr lang="en-GB" sz="800" u="none" baseline="0" dirty="0" smtClean="0"/>
                        <a:t>Resource 1b: </a:t>
                      </a:r>
                      <a:r>
                        <a:rPr lang="en-US" sz="800" u="none" baseline="0" dirty="0" smtClean="0"/>
                        <a:t>Choose a word from each </a:t>
                      </a:r>
                      <a:r>
                        <a:rPr lang="en-US" sz="800" u="none" baseline="0" dirty="0" err="1" smtClean="0"/>
                        <a:t>colour</a:t>
                      </a:r>
                      <a:r>
                        <a:rPr lang="en-US" sz="800" u="none" baseline="0" dirty="0" smtClean="0"/>
                        <a:t> card which could work together to describe something and create an expanded noun phrase. Share some examples e.g. a flat, dark tile or a thin, </a:t>
                      </a:r>
                      <a:r>
                        <a:rPr lang="en-US" sz="800" u="none" baseline="0" dirty="0" err="1" smtClean="0"/>
                        <a:t>anaemic</a:t>
                      </a:r>
                      <a:r>
                        <a:rPr lang="en-US" sz="800" u="none" baseline="0" dirty="0" smtClean="0"/>
                        <a:t> branch or a cavernous, gaudy bedroom. </a:t>
                      </a:r>
                      <a:endParaRPr lang="en-GB" sz="800" u="none" baseline="0" dirty="0" smtClean="0"/>
                    </a:p>
                    <a:p>
                      <a:r>
                        <a:rPr lang="en-GB" sz="1200" u="sng" baseline="0" dirty="0" err="1" smtClean="0"/>
                        <a:t>Oracy</a:t>
                      </a:r>
                      <a:r>
                        <a:rPr lang="en-GB" sz="1200" u="sng" baseline="0" dirty="0" smtClean="0"/>
                        <a:t>: </a:t>
                      </a:r>
                      <a:r>
                        <a:rPr lang="en-GB" sz="800" u="none" baseline="0" dirty="0" err="1" smtClean="0"/>
                        <a:t>Chn</a:t>
                      </a:r>
                      <a:r>
                        <a:rPr lang="en-GB" sz="800" u="none" baseline="0" dirty="0" smtClean="0"/>
                        <a:t> work in pairs. Take turns to read aloud and identify expanded noun phrases.</a:t>
                      </a:r>
                    </a:p>
                    <a:p>
                      <a:r>
                        <a:rPr lang="en-GB" sz="1200" u="sng" dirty="0" smtClean="0"/>
                        <a:t>Mighty Write: </a:t>
                      </a:r>
                      <a:r>
                        <a:rPr lang="en-US" sz="800" u="none" dirty="0" smtClean="0"/>
                        <a:t>Complete Resource 1c using carefully selected word pairings - chosen from the </a:t>
                      </a:r>
                      <a:r>
                        <a:rPr lang="en-US" sz="800" u="none" dirty="0" err="1" smtClean="0"/>
                        <a:t>colour</a:t>
                      </a:r>
                      <a:r>
                        <a:rPr lang="en-US" sz="800" u="none" dirty="0" smtClean="0"/>
                        <a:t> cards. </a:t>
                      </a:r>
                      <a:endParaRPr lang="en-GB" sz="800" u="none" dirty="0" smtClean="0"/>
                    </a:p>
                    <a:p>
                      <a:r>
                        <a:rPr lang="en-GB" sz="1200" u="sng" baseline="0" dirty="0" smtClean="0"/>
                        <a:t>Vocabulary: </a:t>
                      </a:r>
                      <a:r>
                        <a:rPr lang="en-US" sz="1200" u="sng" baseline="0" dirty="0" smtClean="0"/>
                        <a:t> </a:t>
                      </a:r>
                      <a:r>
                        <a:rPr lang="en-US" sz="800" u="none" baseline="0" dirty="0" smtClean="0"/>
                        <a:t>vibrant  transparent  insipid  vivid  </a:t>
                      </a:r>
                      <a:r>
                        <a:rPr lang="en-US" sz="800" u="none" baseline="0" dirty="0" err="1" smtClean="0"/>
                        <a:t>anaemic</a:t>
                      </a:r>
                      <a:r>
                        <a:rPr lang="en-US" sz="800" u="none" baseline="0" dirty="0" smtClean="0"/>
                        <a:t> shallow gaudy cavernous  opaque paces  enclosure  curious  captured  solitary  steadily  patient</a:t>
                      </a:r>
                      <a:endParaRPr lang="en-GB" sz="800" u="none" baseline="0" dirty="0" smtClean="0"/>
                    </a:p>
                  </a:txBody>
                  <a:tcPr/>
                </a:tc>
                <a:tc>
                  <a:txBody>
                    <a:bodyPr/>
                    <a:lstStyle/>
                    <a:p>
                      <a:r>
                        <a:rPr lang="en-GB" sz="1200" u="sng" dirty="0" smtClean="0"/>
                        <a:t>Lesson 2</a:t>
                      </a:r>
                      <a:r>
                        <a:rPr lang="en-GB" sz="1200" dirty="0" smtClean="0"/>
                        <a:t>: </a:t>
                      </a:r>
                      <a:r>
                        <a:rPr lang="en-GB" sz="800" u="none" baseline="0" dirty="0" smtClean="0"/>
                        <a:t>Literacy shed lesson 2</a:t>
                      </a:r>
                      <a:endParaRPr lang="en-GB" sz="800" dirty="0" smtClean="0"/>
                    </a:p>
                    <a:p>
                      <a:r>
                        <a:rPr lang="en-GB" sz="1200" u="sng" baseline="0" dirty="0" smtClean="0"/>
                        <a:t>Intro</a:t>
                      </a:r>
                      <a:r>
                        <a:rPr lang="en-GB" sz="800" u="none" baseline="0" dirty="0" smtClean="0"/>
                        <a:t>:  Read chapters 1 and 2. </a:t>
                      </a:r>
                      <a:r>
                        <a:rPr lang="en-US" sz="800" u="none" baseline="0" dirty="0" smtClean="0"/>
                        <a:t>Resource 2a. Revise purpose of a simile </a:t>
                      </a:r>
                      <a:r>
                        <a:rPr lang="en-US" sz="800" u="none" baseline="0" dirty="0" err="1" smtClean="0"/>
                        <a:t>Chn</a:t>
                      </a:r>
                      <a:r>
                        <a:rPr lang="en-US" sz="800" u="none" baseline="0" dirty="0" smtClean="0"/>
                        <a:t> select the simile which they like the most and consider why they have selected that one (unique / gives the clearest image / most memorable / most evocative / humorous etc.), model an  oral example explanation. </a:t>
                      </a:r>
                      <a:r>
                        <a:rPr lang="en-US" sz="800" u="none" baseline="0" dirty="0" err="1" smtClean="0"/>
                        <a:t>Chn</a:t>
                      </a:r>
                      <a:r>
                        <a:rPr lang="en-US" sz="800" u="none" baseline="0" dirty="0" smtClean="0"/>
                        <a:t> move around the room and as you clap, find a partner to share their </a:t>
                      </a:r>
                      <a:r>
                        <a:rPr lang="en-US" sz="800" u="none" baseline="0" dirty="0" err="1" smtClean="0"/>
                        <a:t>favourite</a:t>
                      </a:r>
                      <a:r>
                        <a:rPr lang="en-US" sz="800" u="none" baseline="0" dirty="0" smtClean="0"/>
                        <a:t> simile and explanation.</a:t>
                      </a:r>
                      <a:endParaRPr lang="en-GB" sz="800" u="none" baseline="0" dirty="0" smtClean="0"/>
                    </a:p>
                    <a:p>
                      <a:r>
                        <a:rPr lang="en-GB" sz="1200" u="sng" baseline="0" dirty="0" smtClean="0"/>
                        <a:t>Grammar</a:t>
                      </a:r>
                      <a:r>
                        <a:rPr lang="en-GB" sz="1200" u="none" baseline="0" dirty="0" smtClean="0"/>
                        <a:t>:</a:t>
                      </a:r>
                      <a:r>
                        <a:rPr lang="en-GB" sz="800" u="none" baseline="0" dirty="0" smtClean="0"/>
                        <a:t> Similes: Making similes from different categories – see literacy shed planning </a:t>
                      </a:r>
                    </a:p>
                    <a:p>
                      <a:r>
                        <a:rPr lang="en-GB" sz="1200" u="sng" baseline="0" dirty="0" err="1" smtClean="0"/>
                        <a:t>Oracy</a:t>
                      </a:r>
                      <a:r>
                        <a:rPr lang="en-GB" sz="1200" u="sng" baseline="0" dirty="0" smtClean="0"/>
                        <a:t>: </a:t>
                      </a:r>
                      <a:r>
                        <a:rPr lang="en-GB" sz="800" u="none" baseline="0" dirty="0" smtClean="0"/>
                        <a:t>Explain their choice of simile to a partner.</a:t>
                      </a:r>
                    </a:p>
                    <a:p>
                      <a:r>
                        <a:rPr lang="en-GB" sz="1200" u="sng" dirty="0" smtClean="0"/>
                        <a:t>Mighty Write: </a:t>
                      </a:r>
                      <a:r>
                        <a:rPr lang="en-GB" sz="800" u="none" dirty="0" smtClean="0"/>
                        <a:t>Look at the image and vocabulary on Resource sheet 2d . </a:t>
                      </a:r>
                      <a:r>
                        <a:rPr lang="en-GB" sz="800" u="none" dirty="0" err="1" smtClean="0"/>
                        <a:t>Chn</a:t>
                      </a:r>
                      <a:r>
                        <a:rPr lang="en-GB" sz="800" u="none" dirty="0" smtClean="0"/>
                        <a:t> choose an image from Resource 2b and 2c. </a:t>
                      </a:r>
                      <a:r>
                        <a:rPr lang="en-GB" sz="800" u="none" dirty="0" err="1" smtClean="0"/>
                        <a:t>Chn</a:t>
                      </a:r>
                      <a:r>
                        <a:rPr lang="en-GB" sz="800" u="none" dirty="0" smtClean="0"/>
                        <a:t> work in pairs to </a:t>
                      </a:r>
                      <a:r>
                        <a:rPr lang="en-US" sz="800" u="none" dirty="0" smtClean="0"/>
                        <a:t>write a description of the wolf image, using several similes to convey senses and mood.</a:t>
                      </a:r>
                      <a:endParaRPr lang="en-GB" sz="800" u="none" dirty="0" smtClean="0"/>
                    </a:p>
                    <a:p>
                      <a:r>
                        <a:rPr lang="en-GB" sz="1200" u="sng" baseline="0" dirty="0" smtClean="0"/>
                        <a:t>Vocabulary</a:t>
                      </a:r>
                      <a:r>
                        <a:rPr lang="en-GB" sz="800" u="none" baseline="0" dirty="0" smtClean="0"/>
                        <a:t>:  pendulum  ribbon  tense  refuse  constellation  hazy  ripple  plaque  bristles  muzzle  swore  exist  spooky</a:t>
                      </a:r>
                      <a:endParaRPr lang="en-GB" sz="800" u="none" dirty="0" smtClean="0"/>
                    </a:p>
                    <a:p>
                      <a:endParaRPr lang="en-GB" dirty="0"/>
                    </a:p>
                  </a:txBody>
                  <a:tcPr/>
                </a:tc>
                <a:tc>
                  <a:txBody>
                    <a:bodyPr/>
                    <a:lstStyle/>
                    <a:p>
                      <a:r>
                        <a:rPr lang="en-GB" sz="1200" u="sng" dirty="0" smtClean="0"/>
                        <a:t>Lesson 3</a:t>
                      </a:r>
                      <a:r>
                        <a:rPr lang="en-GB" sz="1200" dirty="0" smtClean="0"/>
                        <a:t>: </a:t>
                      </a:r>
                      <a:r>
                        <a:rPr lang="en-GB" sz="800" u="none" baseline="0" dirty="0" smtClean="0"/>
                        <a:t>Literacy shed lesson 3</a:t>
                      </a:r>
                      <a:endParaRPr lang="en-GB" sz="800" dirty="0" smtClean="0"/>
                    </a:p>
                    <a:p>
                      <a:r>
                        <a:rPr lang="en-GB" sz="1200" u="sng" baseline="0" dirty="0" smtClean="0"/>
                        <a:t>Intro: </a:t>
                      </a:r>
                      <a:r>
                        <a:rPr lang="en-GB" sz="800" u="none" baseline="0" dirty="0" smtClean="0"/>
                        <a:t>Read chapter 3 . Find examples of different verb tenses.</a:t>
                      </a:r>
                    </a:p>
                    <a:p>
                      <a:r>
                        <a:rPr lang="en-US" sz="800" u="none" baseline="0" dirty="0" smtClean="0"/>
                        <a:t>Watch https://www.literacyshed.com/the-myths-and-legends-shed.html   The Girl and the Fox to 2:11 (where the girl’s and fox’s eyes are locked together) Make predictions. Drama activity – see lesson plan. </a:t>
                      </a:r>
                      <a:endParaRPr lang="en-GB" sz="800" u="none" baseline="0" dirty="0" smtClean="0"/>
                    </a:p>
                    <a:p>
                      <a:r>
                        <a:rPr lang="en-GB" sz="1200" u="sng" baseline="0" dirty="0" smtClean="0"/>
                        <a:t>Grammar</a:t>
                      </a:r>
                      <a:r>
                        <a:rPr lang="en-GB" sz="1200" u="none" baseline="0" dirty="0" smtClean="0"/>
                        <a:t>: </a:t>
                      </a:r>
                      <a:r>
                        <a:rPr lang="en-GB" sz="800" u="none" baseline="0" dirty="0" smtClean="0"/>
                        <a:t>Revise verb tense- use sentences from the text to identify the full range of verb tenses – simple past, present future, progressive tense.</a:t>
                      </a:r>
                    </a:p>
                    <a:p>
                      <a:r>
                        <a:rPr lang="en-GB" sz="1200" u="sng" baseline="0" dirty="0" err="1" smtClean="0"/>
                        <a:t>Oracy</a:t>
                      </a:r>
                      <a:r>
                        <a:rPr lang="en-GB" sz="1200" u="sng" baseline="0" dirty="0" smtClean="0"/>
                        <a:t>: </a:t>
                      </a:r>
                      <a:r>
                        <a:rPr lang="en-GB" sz="800" u="none" baseline="0" dirty="0" smtClean="0"/>
                        <a:t>Hot seating- in the role of the fox./ perform their group drama</a:t>
                      </a:r>
                    </a:p>
                    <a:p>
                      <a:r>
                        <a:rPr lang="en-GB" sz="1200" u="sng" dirty="0" smtClean="0"/>
                        <a:t>Mighty Write: </a:t>
                      </a:r>
                      <a:r>
                        <a:rPr lang="en-US" sz="800" u="none" dirty="0" err="1" smtClean="0"/>
                        <a:t>Chn</a:t>
                      </a:r>
                      <a:r>
                        <a:rPr lang="en-US" sz="800" u="none" dirty="0" smtClean="0"/>
                        <a:t> work in groups of 3 and prepare 5 key freeze frame scenes (e.g. Resource 3a) which tell the main events of the story. 1 person must act as the fox, narrating the story as though the freeze-frames are its recollections (this person could change with each mini scene). Therefore, the story must be narrated in first person and in past tense.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relatives  repair  worn out  ton  bolt upright  lair mischief  bothering  hesitates  uneasy  helplessness ease  </a:t>
                      </a:r>
                    </a:p>
                    <a:p>
                      <a:endParaRPr lang="en-GB" dirty="0"/>
                    </a:p>
                  </a:txBody>
                  <a:tcPr/>
                </a:tc>
              </a:tr>
              <a:tr h="316405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 </a:t>
                      </a:r>
                      <a:r>
                        <a:rPr lang="en-GB" sz="800" u="none" baseline="0" dirty="0" smtClean="0"/>
                        <a:t>Literacy shed lesson 4</a:t>
                      </a:r>
                      <a:endParaRPr lang="en-GB" sz="800" dirty="0" smtClean="0"/>
                    </a:p>
                    <a:p>
                      <a:r>
                        <a:rPr lang="en-GB" sz="1200" u="sng" baseline="0" dirty="0" smtClean="0"/>
                        <a:t>Intro: </a:t>
                      </a:r>
                      <a:r>
                        <a:rPr lang="en-GB" sz="800" u="none" baseline="0" dirty="0" smtClean="0"/>
                        <a:t>Read chapters 1- 4 (The Eye Of The Wolf) Discuss. </a:t>
                      </a:r>
                      <a:r>
                        <a:rPr lang="en-US" sz="800" u="none" baseline="0" dirty="0" smtClean="0"/>
                        <a:t>Resource 4a (the girl). Explain the reader will only understand the girl through the eyes of the fox so they need to think carefully about how they will describe her. Re read  Chapter IV of The Eye of Wolf. Note down some ideas that this inspires on 4a. e.g. ‘two legs and a knife’; ‘two skins’ (how might they elaborate here?); ‘a collector’. Develop these ideas further: How would the fox describe her movements (opportunity for a simile?); how might he describe the lamp? (caged fire?); her smell? The sounds she makes (opportunity for an expanded noun phrase and verbal noun here)</a:t>
                      </a:r>
                      <a:endParaRPr lang="en-GB" sz="800" u="none" baseline="0" dirty="0" smtClean="0"/>
                    </a:p>
                    <a:p>
                      <a:r>
                        <a:rPr lang="en-GB" sz="1200" u="sng" baseline="0" dirty="0" smtClean="0"/>
                        <a:t>Grammar</a:t>
                      </a:r>
                      <a:r>
                        <a:rPr lang="en-GB" sz="1200" u="none" baseline="0" dirty="0" smtClean="0"/>
                        <a:t>: </a:t>
                      </a:r>
                      <a:r>
                        <a:rPr lang="en-GB" sz="800" u="none" baseline="0" dirty="0" smtClean="0"/>
                        <a:t>Revise first person pronouns and past tense verbs</a:t>
                      </a:r>
                    </a:p>
                    <a:p>
                      <a:r>
                        <a:rPr lang="en-GB" sz="1200" u="sng" baseline="0" dirty="0" err="1" smtClean="0"/>
                        <a:t>Oracy</a:t>
                      </a:r>
                      <a:r>
                        <a:rPr lang="en-GB" sz="1200" u="sng" baseline="0" dirty="0" smtClean="0"/>
                        <a:t>: </a:t>
                      </a:r>
                      <a:r>
                        <a:rPr lang="en-GB" sz="800" u="none" baseline="0" dirty="0" smtClean="0"/>
                        <a:t>Discuss ideas</a:t>
                      </a:r>
                    </a:p>
                    <a:p>
                      <a:r>
                        <a:rPr lang="en-GB" sz="1200" u="sng" dirty="0" smtClean="0"/>
                        <a:t>Mighty Write: </a:t>
                      </a:r>
                      <a:r>
                        <a:rPr lang="en-US" sz="800" u="none" dirty="0" smtClean="0"/>
                        <a:t>Model completing some of the planning table, including adding ideas from 4a to the third column of 4b. </a:t>
                      </a:r>
                      <a:r>
                        <a:rPr lang="en-US" sz="800" u="none" dirty="0" err="1" smtClean="0"/>
                        <a:t>Chn</a:t>
                      </a:r>
                      <a:r>
                        <a:rPr lang="en-US" sz="800" u="none" baseline="0" dirty="0" smtClean="0"/>
                        <a:t> c</a:t>
                      </a:r>
                      <a:r>
                        <a:rPr lang="en-US" sz="800" u="none" dirty="0" smtClean="0"/>
                        <a:t>omplete Resource 4b including thoughts which convey how the fox views human girls in general. Use some of the ideas from chapter</a:t>
                      </a:r>
                      <a:r>
                        <a:rPr lang="en-US" sz="800" u="none" baseline="0" dirty="0" smtClean="0"/>
                        <a:t> 4.</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pupil  flecks  expose  pounce  sparing  casts  iris  solemnly  mayhem  hasty  procession  vanished  dilated  drowsy  precisely  </a:t>
                      </a:r>
                      <a:endParaRPr lang="en-GB" sz="800" u="none" dirty="0"/>
                    </a:p>
                  </a:txBody>
                  <a:tcPr/>
                </a:tc>
                <a:tc>
                  <a:txBody>
                    <a:bodyPr/>
                    <a:lstStyle/>
                    <a:p>
                      <a:r>
                        <a:rPr lang="en-GB" sz="1200" u="sng" dirty="0" smtClean="0"/>
                        <a:t>Lesson 5</a:t>
                      </a:r>
                      <a:r>
                        <a:rPr lang="en-GB" sz="1200" dirty="0" smtClean="0"/>
                        <a:t>: </a:t>
                      </a:r>
                      <a:r>
                        <a:rPr lang="en-GB" sz="800" u="none" baseline="0" dirty="0" smtClean="0"/>
                        <a:t>Literacy shed lesson 5</a:t>
                      </a:r>
                      <a:endParaRPr lang="en-GB" sz="800" dirty="0" smtClean="0"/>
                    </a:p>
                    <a:p>
                      <a:r>
                        <a:rPr lang="en-US" sz="1200" u="sng" baseline="0" dirty="0" smtClean="0"/>
                        <a:t> Resource 5a: </a:t>
                      </a:r>
                      <a:r>
                        <a:rPr lang="en-US" sz="800" u="none" baseline="0" dirty="0" smtClean="0"/>
                        <a:t>Explain that this is a setting description and  could be used to open a story. Discuss :Who could the main character be in this story and what could they be doing or be about to do?. Why might a writer choose to begin with a setting rather than a description of character or the action itself? D Resource 5b: Explain that a simple way to vary sentence type is to try to begin each sentence with a different word. Identify word class of each opener.  Resource 5c: note interesting and adventurous vocabulary .Resource 5d: identify what is highlighted here (similes) Watch the opening of the film, reminding the children to take note of just  the sights and sounds of the forest:  https://www.literacyshed.com/themyths-and-legends-shed.html   The Girl and the Fox, pausing at 0:59 . Leave on. </a:t>
                      </a:r>
                      <a:endParaRPr lang="en-GB" sz="800" u="none" baseline="0" dirty="0" smtClean="0"/>
                    </a:p>
                    <a:p>
                      <a:r>
                        <a:rPr lang="en-GB" sz="1200" u="sng" baseline="0" dirty="0" smtClean="0"/>
                        <a:t>Grammar</a:t>
                      </a:r>
                      <a:r>
                        <a:rPr lang="en-GB" sz="1200" u="none" baseline="0" dirty="0" smtClean="0"/>
                        <a:t>: </a:t>
                      </a:r>
                      <a:r>
                        <a:rPr lang="en-GB" sz="800" u="none" baseline="0" dirty="0" smtClean="0"/>
                        <a:t>Sentence openers</a:t>
                      </a:r>
                    </a:p>
                    <a:p>
                      <a:r>
                        <a:rPr lang="en-GB" sz="1200" u="sng" baseline="0" dirty="0" err="1" smtClean="0"/>
                        <a:t>Oracy</a:t>
                      </a:r>
                      <a:r>
                        <a:rPr lang="en-GB" sz="1200" u="sng" baseline="0" dirty="0" smtClean="0"/>
                        <a:t>: </a:t>
                      </a:r>
                      <a:r>
                        <a:rPr lang="en-GB" sz="800" u="none" baseline="0" dirty="0" smtClean="0"/>
                        <a:t>Discuss ideas / Read their setting descriptions aloud to the class/partner</a:t>
                      </a:r>
                    </a:p>
                    <a:p>
                      <a:r>
                        <a:rPr lang="en-GB" sz="1200" u="sng" dirty="0" smtClean="0"/>
                        <a:t>Mighty Write: </a:t>
                      </a:r>
                      <a:r>
                        <a:rPr lang="en-US" sz="800" u="none" dirty="0" smtClean="0"/>
                        <a:t>Use Resource 5e, vocabulary cards and simile work from Lesson 2 to write a descriptive paragraph about the woods from the POV of the fox. Vary sentence openers.</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canopy, undergrowth  </a:t>
                      </a:r>
                      <a:r>
                        <a:rPr lang="en-US" sz="800" u="none" baseline="0" dirty="0" smtClean="0"/>
                        <a:t>cloaked, covered, smothered, blanketed, enveloped, shrouded, tangled, twisted, gnarled, vast, towering, imposing</a:t>
                      </a:r>
                      <a:endParaRPr lang="en-GB" sz="800" u="none" dirty="0" smtClean="0"/>
                    </a:p>
                    <a:p>
                      <a:endParaRPr lang="en-GB" dirty="0"/>
                    </a:p>
                  </a:txBody>
                  <a:tcPr/>
                </a:tc>
                <a:tc>
                  <a:txBody>
                    <a:bodyPr/>
                    <a:lstStyle/>
                    <a:p>
                      <a:r>
                        <a:rPr lang="en-GB" sz="1200" u="sng" dirty="0" smtClean="0"/>
                        <a:t>Lesson 6</a:t>
                      </a:r>
                      <a:r>
                        <a:rPr lang="en-GB" sz="1200" dirty="0" smtClean="0"/>
                        <a:t>: </a:t>
                      </a:r>
                    </a:p>
                    <a:p>
                      <a:r>
                        <a:rPr lang="en-GB" sz="1200" u="sng" baseline="0" dirty="0" smtClean="0"/>
                        <a:t>Intro: </a:t>
                      </a:r>
                      <a:r>
                        <a:rPr lang="en-GB" sz="800" u="none" baseline="0" dirty="0" smtClean="0"/>
                        <a:t>Read successful setting description. Address any issues from marking. </a:t>
                      </a:r>
                      <a:r>
                        <a:rPr lang="en-GB" sz="800" u="none" baseline="0" dirty="0" err="1" smtClean="0"/>
                        <a:t>Chn</a:t>
                      </a:r>
                      <a:r>
                        <a:rPr lang="en-GB" sz="800" u="none" baseline="0" dirty="0" smtClean="0"/>
                        <a:t> edit their work.  Display sentence. </a:t>
                      </a:r>
                      <a:r>
                        <a:rPr lang="en-US" sz="800" u="none" baseline="0" dirty="0" smtClean="0"/>
                        <a:t>A new smell, carried on the bitter wind, caught in my nose. I dropped the bird delicately to the ground and sat up, alert. </a:t>
                      </a:r>
                      <a:r>
                        <a:rPr lang="en-US" sz="800" u="none" baseline="0" dirty="0" err="1" smtClean="0"/>
                        <a:t>Chn</a:t>
                      </a:r>
                      <a:r>
                        <a:rPr lang="en-US" sz="800" u="none" baseline="0" dirty="0" smtClean="0"/>
                        <a:t> work in pairs to write the next sentence or two which describes the sound of the girl charging through the forest towards the fox. Explain that these sentences could be an effective bridge between the setting description and the action of the story.</a:t>
                      </a:r>
                      <a:endParaRPr lang="en-GB" sz="800" u="none" baseline="0" dirty="0" smtClean="0"/>
                    </a:p>
                    <a:p>
                      <a:r>
                        <a:rPr lang="en-GB" sz="1200" u="sng" baseline="0" dirty="0" smtClean="0"/>
                        <a:t>Grammar</a:t>
                      </a:r>
                      <a:r>
                        <a:rPr lang="en-GB" sz="1200" u="none" baseline="0" dirty="0" smtClean="0"/>
                        <a:t>: </a:t>
                      </a:r>
                      <a:r>
                        <a:rPr lang="en-GB" sz="800" u="none" baseline="0" dirty="0" smtClean="0"/>
                        <a:t>Revise key features of a narrative – use assessment toolkit for examples/ checklist</a:t>
                      </a:r>
                    </a:p>
                    <a:p>
                      <a:r>
                        <a:rPr lang="en-GB" sz="1200" u="sng" baseline="0" dirty="0" err="1" smtClean="0"/>
                        <a:t>Oracy</a:t>
                      </a:r>
                      <a:r>
                        <a:rPr lang="en-GB" sz="1200" u="sng" baseline="0" dirty="0" smtClean="0"/>
                        <a:t>: </a:t>
                      </a:r>
                      <a:r>
                        <a:rPr lang="en-GB" sz="800" u="none" baseline="0" dirty="0" smtClean="0"/>
                        <a:t>Partner work</a:t>
                      </a:r>
                    </a:p>
                    <a:p>
                      <a:r>
                        <a:rPr lang="en-GB" sz="1200" u="sng" dirty="0" smtClean="0"/>
                        <a:t>Extended Write: </a:t>
                      </a:r>
                      <a:r>
                        <a:rPr lang="en-US" sz="800" u="none" dirty="0" smtClean="0"/>
                        <a:t>Use plans and vocabulary resources to write the story of the fox and the girl from the POV of the fox. Use expanded noun phrases, similes and personification to help convey setting, character and perspective. Include references to the fox’s past. Aim to write approximately half of the story (end of row 4 or 5 in plan).</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1"/>
          <a:ext cx="9144000" cy="6858001"/>
        </p:xfrm>
        <a:graphic>
          <a:graphicData uri="http://schemas.openxmlformats.org/drawingml/2006/table">
            <a:tbl>
              <a:tblPr firstRow="1" bandRow="1">
                <a:tableStyleId>{5C22544A-7EE6-4342-B048-85BDC9FD1C3A}</a:tableStyleId>
              </a:tblPr>
              <a:tblGrid>
                <a:gridCol w="3048000"/>
                <a:gridCol w="3048000"/>
                <a:gridCol w="3048000"/>
              </a:tblGrid>
              <a:tr h="468450">
                <a:tc gridSpan="3">
                  <a:txBody>
                    <a:bodyPr/>
                    <a:lstStyle/>
                    <a:p>
                      <a:r>
                        <a:rPr lang="en-GB" sz="2400" dirty="0" smtClean="0"/>
                        <a:t>English Text: Eye Of The Wolf</a:t>
                      </a:r>
                      <a:endParaRPr lang="en-GB" sz="2400" dirty="0"/>
                    </a:p>
                  </a:txBody>
                  <a:tcPr/>
                </a:tc>
                <a:tc hMerge="1">
                  <a:txBody>
                    <a:bodyPr/>
                    <a:lstStyle/>
                    <a:p>
                      <a:endParaRPr lang="en-GB" dirty="0"/>
                    </a:p>
                  </a:txBody>
                  <a:tcPr/>
                </a:tc>
                <a:tc hMerge="1">
                  <a:txBody>
                    <a:bodyPr/>
                    <a:lstStyle/>
                    <a:p>
                      <a:endParaRPr lang="en-GB" dirty="0"/>
                    </a:p>
                  </a:txBody>
                  <a:tcPr/>
                </a:tc>
              </a:tr>
              <a:tr h="3591450">
                <a:tc>
                  <a:txBody>
                    <a:bodyPr/>
                    <a:lstStyle/>
                    <a:p>
                      <a:r>
                        <a:rPr lang="en-GB" sz="1200" u="sng" dirty="0" smtClean="0"/>
                        <a:t>Lesson</a:t>
                      </a:r>
                      <a:r>
                        <a:rPr lang="en-GB" sz="1200" u="sng" baseline="0" dirty="0" smtClean="0"/>
                        <a:t> 7: </a:t>
                      </a:r>
                      <a:r>
                        <a:rPr lang="en-GB" sz="800" u="none" baseline="0" dirty="0" smtClean="0"/>
                        <a:t>Literacy shed lesson 7</a:t>
                      </a:r>
                      <a:endParaRPr lang="en-GB" sz="800" u="sng" baseline="0" dirty="0" smtClean="0"/>
                    </a:p>
                    <a:p>
                      <a:r>
                        <a:rPr lang="en-GB" sz="1200" u="sng" baseline="0" dirty="0" smtClean="0"/>
                        <a:t>Intro: </a:t>
                      </a:r>
                      <a:r>
                        <a:rPr lang="en-GB" sz="800" u="none" baseline="0" dirty="0" smtClean="0"/>
                        <a:t>Address any issues from marking. </a:t>
                      </a:r>
                      <a:r>
                        <a:rPr lang="en-US" sz="800" u="none" baseline="0" dirty="0" smtClean="0"/>
                        <a:t>Resource 7a – Discuss Order them on their </a:t>
                      </a:r>
                      <a:r>
                        <a:rPr lang="en-US" sz="800" u="none" baseline="0" dirty="0" err="1" smtClean="0"/>
                        <a:t>colour</a:t>
                      </a:r>
                      <a:r>
                        <a:rPr lang="en-US" sz="800" u="none" baseline="0" dirty="0" smtClean="0"/>
                        <a:t> card and cut it out. Once completed, instruct the children to reflect on their plans. What will they be writing about today? In which section of today’s story-writing could this new vocabulary be useful? </a:t>
                      </a:r>
                      <a:r>
                        <a:rPr lang="en-US" sz="800" u="none" baseline="0" dirty="0" err="1" smtClean="0"/>
                        <a:t>Chn</a:t>
                      </a:r>
                      <a:r>
                        <a:rPr lang="en-US" sz="800" u="none" baseline="0" dirty="0" smtClean="0"/>
                        <a:t> work in pairs to write some descriptive sentences using this vocabulary which follow on from: ‘I wound my body tightly around her icy, shivering frame.’ </a:t>
                      </a:r>
                    </a:p>
                    <a:p>
                      <a:r>
                        <a:rPr lang="en-US" sz="800" u="none" baseline="0" dirty="0" smtClean="0"/>
                        <a:t> </a:t>
                      </a:r>
                      <a:r>
                        <a:rPr lang="en-GB" sz="1200" u="sng" baseline="0" dirty="0" smtClean="0"/>
                        <a:t>Grammar</a:t>
                      </a:r>
                      <a:r>
                        <a:rPr lang="en-GB" sz="1200" u="none" baseline="0" dirty="0" smtClean="0"/>
                        <a:t>: </a:t>
                      </a:r>
                      <a:r>
                        <a:rPr lang="en-GB" sz="800" u="none" baseline="0" dirty="0" smtClean="0"/>
                        <a:t>Revise key features of a narrative – share  successful examples from </a:t>
                      </a:r>
                      <a:r>
                        <a:rPr lang="en-GB" sz="800" u="none" baseline="0" dirty="0" err="1" smtClean="0"/>
                        <a:t>Chn’s</a:t>
                      </a:r>
                      <a:r>
                        <a:rPr lang="en-GB" sz="800" u="none" baseline="0" dirty="0" smtClean="0"/>
                        <a:t> work</a:t>
                      </a:r>
                    </a:p>
                    <a:p>
                      <a:r>
                        <a:rPr lang="en-GB" sz="1200" u="sng" baseline="0" dirty="0" err="1" smtClean="0"/>
                        <a:t>Oracy</a:t>
                      </a:r>
                      <a:r>
                        <a:rPr lang="en-GB" sz="1200" u="sng" baseline="0" dirty="0" smtClean="0"/>
                        <a:t>: </a:t>
                      </a:r>
                      <a:r>
                        <a:rPr lang="en-GB" sz="800" u="none" baseline="0" dirty="0" smtClean="0"/>
                        <a:t>Explain their decisions when ordering words.</a:t>
                      </a:r>
                    </a:p>
                    <a:p>
                      <a:r>
                        <a:rPr lang="en-GB" sz="1200" u="sng" dirty="0" smtClean="0"/>
                        <a:t>Mighty Write: </a:t>
                      </a:r>
                      <a:r>
                        <a:rPr lang="en-US" sz="800" u="none" dirty="0" smtClean="0"/>
                        <a:t>Use plans and vocabulary resources to complete the story of the fox and the girl from the POV of the fox. Use expanded noun phrases, similes and personification to help convey setting, character and perspective. Include references to the fox’s past. </a:t>
                      </a:r>
                      <a:endParaRPr lang="en-GB" sz="800" u="none" dirty="0" smtClean="0"/>
                    </a:p>
                    <a:p>
                      <a:r>
                        <a:rPr lang="en-GB" sz="1200" u="sng" baseline="0" dirty="0" smtClean="0"/>
                        <a:t>Vocabulary: </a:t>
                      </a:r>
                      <a:r>
                        <a:rPr lang="en-US" sz="800" u="none" baseline="0" dirty="0" smtClean="0"/>
                        <a:t>feathery  metallic   barbed   bristly   granular downy   coarse</a:t>
                      </a:r>
                      <a:endParaRPr lang="en-GB" sz="800" u="none" baseline="0" dirty="0" smtClean="0"/>
                    </a:p>
                    <a:p>
                      <a:endParaRPr lang="en-GB" sz="1400" u="sng" dirty="0"/>
                    </a:p>
                  </a:txBody>
                  <a:tcPr/>
                </a:tc>
                <a:tc>
                  <a:txBody>
                    <a:bodyPr/>
                    <a:lstStyle/>
                    <a:p>
                      <a:r>
                        <a:rPr lang="en-GB" sz="1200" u="sng" dirty="0" smtClean="0"/>
                        <a:t>Lesson 8</a:t>
                      </a:r>
                      <a:r>
                        <a:rPr lang="en-GB" sz="1200" dirty="0" smtClean="0"/>
                        <a:t>: </a:t>
                      </a:r>
                      <a:r>
                        <a:rPr lang="en-GB" sz="800" u="none" baseline="0" dirty="0" smtClean="0"/>
                        <a:t>Literacy shed lesson 8</a:t>
                      </a:r>
                      <a:endParaRPr lang="en-GB" sz="800" dirty="0" smtClean="0"/>
                    </a:p>
                    <a:p>
                      <a:r>
                        <a:rPr lang="en-GB" sz="1200" u="sng" baseline="0" dirty="0" smtClean="0"/>
                        <a:t>Intro</a:t>
                      </a:r>
                      <a:r>
                        <a:rPr lang="en-GB" sz="1200" u="none" baseline="0" dirty="0" smtClean="0"/>
                        <a:t>: </a:t>
                      </a:r>
                      <a:r>
                        <a:rPr lang="en-US" sz="800" u="none" baseline="0" dirty="0" smtClean="0"/>
                        <a:t> Demonstrate the storytelling skills that you are looking for in the children’s own storytelling.</a:t>
                      </a:r>
                    </a:p>
                    <a:p>
                      <a:r>
                        <a:rPr lang="en-US" sz="800" u="none" baseline="0" dirty="0" smtClean="0"/>
                        <a:t>Split the class into 4 groups and set up three stations: </a:t>
                      </a:r>
                    </a:p>
                    <a:p>
                      <a:r>
                        <a:rPr lang="en-US" sz="800" u="none" baseline="0" dirty="0" smtClean="0"/>
                        <a:t>Station 1: the listening station where there is always one group listening to the rehearsal performances of another group and providing feedback. </a:t>
                      </a:r>
                    </a:p>
                    <a:p>
                      <a:r>
                        <a:rPr lang="en-US" sz="800" u="none" baseline="0" dirty="0" smtClean="0"/>
                        <a:t>Station 2: The flow and sense station. *Display Resource 8a at this station </a:t>
                      </a:r>
                    </a:p>
                    <a:p>
                      <a:r>
                        <a:rPr lang="en-US" sz="800" u="none" baseline="0" dirty="0" smtClean="0"/>
                        <a:t>Station 3: The impact station. *Display Resource 8b at this station</a:t>
                      </a:r>
                      <a:endParaRPr lang="en-GB" sz="800" u="none" baseline="0" dirty="0" smtClean="0"/>
                    </a:p>
                    <a:p>
                      <a:r>
                        <a:rPr lang="en-GB" sz="1200" u="sng" baseline="0" dirty="0" smtClean="0"/>
                        <a:t>Grammar</a:t>
                      </a:r>
                      <a:r>
                        <a:rPr lang="en-GB" sz="1200" u="none" baseline="0" dirty="0" smtClean="0"/>
                        <a:t>: </a:t>
                      </a:r>
                      <a:r>
                        <a:rPr lang="en-GB" sz="800" u="none" baseline="0" dirty="0" smtClean="0"/>
                        <a:t>pronouns/ past tense</a:t>
                      </a:r>
                    </a:p>
                    <a:p>
                      <a:r>
                        <a:rPr lang="en-GB" sz="1200" u="sng" baseline="0" dirty="0" err="1" smtClean="0"/>
                        <a:t>Oracy</a:t>
                      </a:r>
                      <a:r>
                        <a:rPr lang="en-GB" sz="1200" u="sng" baseline="0" dirty="0" smtClean="0"/>
                        <a:t>: </a:t>
                      </a:r>
                      <a:r>
                        <a:rPr lang="en-US" sz="1200" u="sng" baseline="0" dirty="0" smtClean="0"/>
                        <a:t> </a:t>
                      </a:r>
                      <a:r>
                        <a:rPr lang="en-US" sz="800" u="none" baseline="0" dirty="0" smtClean="0"/>
                        <a:t>Each child should perform their rehearsed story to their partner.</a:t>
                      </a:r>
                      <a:endParaRPr lang="en-GB" sz="800" u="none" baseline="0" dirty="0" smtClean="0"/>
                    </a:p>
                    <a:p>
                      <a:r>
                        <a:rPr lang="en-GB" sz="1200" u="sng" dirty="0" smtClean="0"/>
                        <a:t>Mighty Write: </a:t>
                      </a:r>
                      <a:r>
                        <a:rPr lang="en-GB" sz="800" u="none" dirty="0" smtClean="0"/>
                        <a:t>Make improvements after</a:t>
                      </a:r>
                      <a:r>
                        <a:rPr lang="en-GB" sz="800" u="none" baseline="0" dirty="0" smtClean="0"/>
                        <a:t> spending time at each station.</a:t>
                      </a:r>
                      <a:endParaRPr lang="en-GB" sz="800" u="none" dirty="0" smtClean="0"/>
                    </a:p>
                    <a:p>
                      <a:r>
                        <a:rPr lang="en-GB" sz="1200" u="sng" baseline="0" dirty="0" smtClean="0"/>
                        <a:t>Vocabulary: </a:t>
                      </a:r>
                      <a:r>
                        <a:rPr lang="en-GB" sz="800" u="none" baseline="0" dirty="0" smtClean="0"/>
                        <a:t>Revise all</a:t>
                      </a:r>
                      <a:endParaRPr lang="en-GB" sz="800" u="none" dirty="0" smtClean="0"/>
                    </a:p>
                    <a:p>
                      <a:endParaRPr lang="en-GB" dirty="0"/>
                    </a:p>
                  </a:txBody>
                  <a:tcPr/>
                </a:tc>
                <a:tc>
                  <a:txBody>
                    <a:bodyPr/>
                    <a:lstStyle/>
                    <a:p>
                      <a:r>
                        <a:rPr lang="en-GB" sz="1200" u="sng" smtClean="0"/>
                        <a:t>Lesson 9</a:t>
                      </a:r>
                      <a:r>
                        <a:rPr lang="en-GB" sz="1200" smtClean="0"/>
                        <a:t>: </a:t>
                      </a:r>
                      <a:r>
                        <a:rPr lang="en-GB" sz="800" u="none" baseline="0" dirty="0" smtClean="0"/>
                        <a:t>Literacy shed lesson 9</a:t>
                      </a:r>
                      <a:endParaRPr lang="en-GB" sz="800" dirty="0" smtClean="0"/>
                    </a:p>
                    <a:p>
                      <a:r>
                        <a:rPr lang="en-GB" sz="1200" u="sng" baseline="0" dirty="0" smtClean="0"/>
                        <a:t>Intro: </a:t>
                      </a:r>
                      <a:r>
                        <a:rPr lang="en-US" sz="800" u="none" baseline="0" dirty="0" smtClean="0"/>
                        <a:t>Read Chapter X from The Human Eye. Focus particularly on the question: ‘What is the author’s view on deforestation?’. Can the children provide evidence from the text in their answer? Clarify the many reasons for deforestation. Resource 9a discuss what images the Gorilla would show us (about how humans are destroying the planet) within its eyes, if it could. Make a quick class list. Resources 9b-9g, discuss the images and the impact these would have on you if seeing them swirl within the gorilla’s eyes. 9e read through and explain that this is an unfinished poem you have been writing. Explain that you wanted to use opposites to show the extremes of the gorilla’s life as seen through his eyes– he was free and now he is in captivity; he lived in dense jungle then this was reduced to tree stumps etc. Explain that the part you are missing is the description of the opposite images we have just looked at.</a:t>
                      </a:r>
                      <a:endParaRPr lang="en-GB" sz="800" u="none" baseline="0" dirty="0" smtClean="0"/>
                    </a:p>
                    <a:p>
                      <a:r>
                        <a:rPr lang="en-GB" sz="1200" u="sng" baseline="0" dirty="0" smtClean="0"/>
                        <a:t>Grammar</a:t>
                      </a:r>
                      <a:r>
                        <a:rPr lang="en-GB" sz="1200" u="none" baseline="0" dirty="0" smtClean="0"/>
                        <a:t>: </a:t>
                      </a:r>
                      <a:r>
                        <a:rPr lang="en-US" sz="800" u="none" baseline="0" dirty="0" smtClean="0"/>
                        <a:t>Use a thesaurus to find antonyms</a:t>
                      </a:r>
                      <a:endParaRPr lang="en-GB" sz="800" u="none" baseline="0" dirty="0" smtClean="0"/>
                    </a:p>
                    <a:p>
                      <a:r>
                        <a:rPr lang="en-GB" sz="1200" u="sng" baseline="0" dirty="0" err="1" smtClean="0"/>
                        <a:t>Oracy</a:t>
                      </a:r>
                      <a:r>
                        <a:rPr lang="en-GB" sz="1200" u="sng" baseline="0" dirty="0" smtClean="0"/>
                        <a:t>: </a:t>
                      </a:r>
                      <a:r>
                        <a:rPr lang="en-GB" sz="800" u="none" baseline="0" dirty="0" smtClean="0"/>
                        <a:t>Discuss ideas for their poem/ justify their choice of vocabulary. Perform their poems- </a:t>
                      </a:r>
                      <a:r>
                        <a:rPr lang="en-GB" sz="800" u="none" baseline="0" dirty="0" err="1" smtClean="0"/>
                        <a:t>Oracy</a:t>
                      </a:r>
                      <a:r>
                        <a:rPr lang="en-GB" sz="800" u="none" baseline="0" dirty="0" smtClean="0"/>
                        <a:t> assessment opportunity</a:t>
                      </a:r>
                    </a:p>
                    <a:p>
                      <a:r>
                        <a:rPr lang="en-GB" sz="1200" u="sng" dirty="0" smtClean="0"/>
                        <a:t>Mighty Write: </a:t>
                      </a:r>
                      <a:r>
                        <a:rPr lang="en-GB" sz="800" u="none" dirty="0" smtClean="0"/>
                        <a:t>Share write</a:t>
                      </a:r>
                      <a:r>
                        <a:rPr lang="en-US" sz="800" u="none" baseline="0" dirty="0" smtClean="0"/>
                        <a:t> the middle section to the poem using thoughtful vocabulary and drawing upon resources from earlier in this unit. </a:t>
                      </a:r>
                      <a:r>
                        <a:rPr lang="en-US" sz="800" u="none" baseline="0" dirty="0" err="1" smtClean="0"/>
                        <a:t>Chn</a:t>
                      </a:r>
                      <a:r>
                        <a:rPr lang="en-US" sz="800" u="none" baseline="0" dirty="0" smtClean="0"/>
                        <a:t> work in groups to Draft an emotive poem to convey the images seen in the gorilla’s eyes. Use precise, considered vocabulary.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morose  imprisoned  mighty  </a:t>
                      </a:r>
                      <a:r>
                        <a:rPr lang="en-US" sz="800" u="none" baseline="0" dirty="0" smtClean="0"/>
                        <a:t>unseeing, unfeeling, unblinking, swirling, morphing  urge  admit</a:t>
                      </a:r>
                      <a:endParaRPr lang="en-GB" sz="800" u="none" baseline="0" dirty="0" smtClean="0"/>
                    </a:p>
                  </a:txBody>
                  <a:tcPr/>
                </a:tc>
              </a:tr>
              <a:tr h="27981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10: </a:t>
                      </a:r>
                      <a:r>
                        <a:rPr lang="en-GB" sz="800" u="none" baseline="0" dirty="0" smtClean="0"/>
                        <a:t>Literacy shed lesson 10</a:t>
                      </a:r>
                      <a:endParaRPr lang="en-GB" sz="800" dirty="0" smtClean="0"/>
                    </a:p>
                    <a:p>
                      <a:r>
                        <a:rPr lang="en-GB" sz="1200" u="sng" baseline="0" dirty="0" smtClean="0"/>
                        <a:t>Intro: </a:t>
                      </a:r>
                      <a:r>
                        <a:rPr lang="en-US" sz="800" u="none" baseline="0" dirty="0" smtClean="0"/>
                        <a:t>Display Resource 10a. </a:t>
                      </a:r>
                      <a:r>
                        <a:rPr lang="en-US" sz="800" u="none" baseline="0" dirty="0" err="1" smtClean="0"/>
                        <a:t>Chn</a:t>
                      </a:r>
                      <a:r>
                        <a:rPr lang="en-US" sz="800" u="none" baseline="0" dirty="0" smtClean="0"/>
                        <a:t> to work  in pairs to improve your vocabulary choices in order to have more impact whilst also making this section of poem much more concise. Share-write a good example, using this as an opportunity to demonstrate ways to be concise and how to draw upon effective vocabulary from the unit e.g. ‘Elephants swing, crash and trumpet amidst green, vibrant jungle plants then mutate into metallic diggers shifting dull, brittle, lifeless branches.’</a:t>
                      </a:r>
                      <a:endParaRPr lang="en-GB" sz="800" u="none" baseline="0" dirty="0" smtClean="0"/>
                    </a:p>
                    <a:p>
                      <a:r>
                        <a:rPr lang="en-GB" sz="1200" u="sng" baseline="0" dirty="0" smtClean="0"/>
                        <a:t>Grammar</a:t>
                      </a:r>
                      <a:r>
                        <a:rPr lang="en-GB" sz="1200" u="none" baseline="0" dirty="0" smtClean="0"/>
                        <a:t>: </a:t>
                      </a:r>
                      <a:r>
                        <a:rPr lang="en-GB" sz="800" u="none" baseline="0" dirty="0" smtClean="0"/>
                        <a:t>Revise word classes</a:t>
                      </a:r>
                    </a:p>
                    <a:p>
                      <a:r>
                        <a:rPr lang="en-GB" sz="1200" u="sng" baseline="0" dirty="0" err="1" smtClean="0"/>
                        <a:t>Oracy</a:t>
                      </a:r>
                      <a:r>
                        <a:rPr lang="en-GB" sz="1200" u="sng" baseline="0" dirty="0" smtClean="0"/>
                        <a:t>: </a:t>
                      </a:r>
                      <a:r>
                        <a:rPr lang="en-GB" sz="800" u="none" baseline="0" dirty="0" smtClean="0"/>
                        <a:t>Perform their poems- </a:t>
                      </a:r>
                      <a:r>
                        <a:rPr lang="en-GB" sz="800" u="none" baseline="0" dirty="0" err="1" smtClean="0"/>
                        <a:t>Oracy</a:t>
                      </a:r>
                      <a:r>
                        <a:rPr lang="en-GB" sz="800" u="none" baseline="0" dirty="0" smtClean="0"/>
                        <a:t> assessment opportunity</a:t>
                      </a:r>
                      <a:endParaRPr lang="en-GB" sz="800" u="sng" baseline="0" dirty="0" smtClean="0"/>
                    </a:p>
                    <a:p>
                      <a:r>
                        <a:rPr lang="en-GB" sz="1200" u="sng" dirty="0" smtClean="0"/>
                        <a:t>Mighty Write: </a:t>
                      </a:r>
                      <a:r>
                        <a:rPr lang="en-US" sz="800" u="none" dirty="0" err="1" smtClean="0"/>
                        <a:t>Chn</a:t>
                      </a:r>
                      <a:r>
                        <a:rPr lang="en-US" sz="800" u="none" baseline="0" dirty="0" smtClean="0"/>
                        <a:t> look</a:t>
                      </a:r>
                      <a:r>
                        <a:rPr lang="en-US" sz="800" u="none" dirty="0" smtClean="0"/>
                        <a:t> through their vocabulary </a:t>
                      </a:r>
                      <a:r>
                        <a:rPr lang="en-US" sz="800" u="none" dirty="0" err="1" smtClean="0"/>
                        <a:t>colour</a:t>
                      </a:r>
                      <a:r>
                        <a:rPr lang="en-US" sz="800" u="none" dirty="0" smtClean="0"/>
                        <a:t> cards and simile work and to note down anything useful for their poem today. Edit their poetry work from the previous session with the aim of ensuring every word is considered. Produce finished poem on Resource 10b. </a:t>
                      </a:r>
                      <a:endParaRPr lang="en-GB" sz="800" u="none" dirty="0" smtClean="0"/>
                    </a:p>
                  </a:txBody>
                  <a:tcPr/>
                </a:tc>
                <a:tc>
                  <a:txBody>
                    <a:bodyPr/>
                    <a:lstStyle/>
                    <a:p>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4053</TotalTime>
  <Words>14016</Words>
  <Application>Microsoft Office PowerPoint</Application>
  <PresentationFormat>On-screen Show (4:3)</PresentationFormat>
  <Paragraphs>680</Paragraphs>
  <Slides>27</Slides>
  <Notes>1</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English Read to Write Journey</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Topic journey overview Y5</dc:title>
  <dc:creator>User</dc:creator>
  <cp:lastModifiedBy>Teacher</cp:lastModifiedBy>
  <cp:revision>291</cp:revision>
  <dcterms:created xsi:type="dcterms:W3CDTF">2018-01-30T15:51:49Z</dcterms:created>
  <dcterms:modified xsi:type="dcterms:W3CDTF">2021-10-05T10:10:30Z</dcterms:modified>
</cp:coreProperties>
</file>