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2"/>
  </p:notesMasterIdLst>
  <p:sldIdLst>
    <p:sldId id="256" r:id="rId2"/>
    <p:sldId id="287" r:id="rId3"/>
    <p:sldId id="285" r:id="rId4"/>
    <p:sldId id="288" r:id="rId5"/>
    <p:sldId id="284" r:id="rId6"/>
    <p:sldId id="289" r:id="rId7"/>
    <p:sldId id="257" r:id="rId8"/>
    <p:sldId id="268" r:id="rId9"/>
    <p:sldId id="262" r:id="rId10"/>
    <p:sldId id="290" r:id="rId11"/>
    <p:sldId id="281" r:id="rId12"/>
    <p:sldId id="291" r:id="rId13"/>
    <p:sldId id="292" r:id="rId14"/>
    <p:sldId id="293" r:id="rId15"/>
    <p:sldId id="294" r:id="rId16"/>
    <p:sldId id="269" r:id="rId17"/>
    <p:sldId id="296" r:id="rId18"/>
    <p:sldId id="272" r:id="rId19"/>
    <p:sldId id="277" r:id="rId20"/>
    <p:sldId id="28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93C8"/>
    <a:srgbClr val="599F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030"/>
    <p:restoredTop sz="98111"/>
  </p:normalViewPr>
  <p:slideViewPr>
    <p:cSldViewPr snapToGrid="0" snapToObjects="1">
      <p:cViewPr varScale="1">
        <p:scale>
          <a:sx n="75" d="100"/>
          <a:sy n="75" d="100"/>
        </p:scale>
        <p:origin x="584" y="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95BB46-BAA4-044B-81B0-23F6C22FAB16}" type="datetimeFigureOut">
              <a:rPr lang="en-US" smtClean="0"/>
              <a:pPr/>
              <a:t>7/14/2025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38A808-E505-694D-8DDB-27FC6B82F7C7}" type="slidenum">
              <a:rPr lang="en-US" smtClean="0"/>
              <a:pPr/>
              <a:t>‹#›</a:t>
            </a:fld>
            <a:endParaRPr lang="en-US"/>
          </a:p>
        </p:txBody>
      </p:sp>
    </p:spTree>
    <p:extLst>
      <p:ext uri="{BB962C8B-B14F-4D97-AF65-F5344CB8AC3E}">
        <p14:creationId xmlns:p14="http://schemas.microsoft.com/office/powerpoint/2010/main" val="4212076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1C93C8"/>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E0C060BE-1C5E-994F-9E9B-67AFC719FFB4}"/>
              </a:ext>
            </a:extLst>
          </p:cNvPr>
          <p:cNvPicPr>
            <a:picLocks noChangeAspect="1"/>
          </p:cNvPicPr>
          <p:nvPr userDrawn="1"/>
        </p:nvPicPr>
        <p:blipFill>
          <a:blip r:embed="rId2"/>
          <a:stretch>
            <a:fillRect/>
          </a:stretch>
        </p:blipFill>
        <p:spPr>
          <a:xfrm>
            <a:off x="0" y="5824478"/>
            <a:ext cx="12192000" cy="1033522"/>
          </a:xfrm>
          <a:prstGeom prst="rect">
            <a:avLst/>
          </a:prstGeom>
        </p:spPr>
      </p:pic>
      <p:pic>
        <p:nvPicPr>
          <p:cNvPr id="18" name="Picture 17">
            <a:extLst>
              <a:ext uri="{FF2B5EF4-FFF2-40B4-BE49-F238E27FC236}">
                <a16:creationId xmlns:a16="http://schemas.microsoft.com/office/drawing/2014/main" id="{C6EC51B7-45FC-A840-AF66-65B08C3D0ED1}"/>
              </a:ext>
            </a:extLst>
          </p:cNvPr>
          <p:cNvPicPr>
            <a:picLocks noChangeAspect="1"/>
          </p:cNvPicPr>
          <p:nvPr userDrawn="1"/>
        </p:nvPicPr>
        <p:blipFill>
          <a:blip r:embed="rId3"/>
          <a:stretch>
            <a:fillRect/>
          </a:stretch>
        </p:blipFill>
        <p:spPr>
          <a:xfrm>
            <a:off x="9323883" y="3843491"/>
            <a:ext cx="2971356" cy="2222667"/>
          </a:xfrm>
          <a:prstGeom prst="rect">
            <a:avLst/>
          </a:prstGeom>
        </p:spPr>
      </p:pic>
      <p:pic>
        <p:nvPicPr>
          <p:cNvPr id="19" name="Picture 18">
            <a:extLst>
              <a:ext uri="{FF2B5EF4-FFF2-40B4-BE49-F238E27FC236}">
                <a16:creationId xmlns:a16="http://schemas.microsoft.com/office/drawing/2014/main" id="{D378AAA8-8389-B540-8643-DD776C71AF01}"/>
              </a:ext>
            </a:extLst>
          </p:cNvPr>
          <p:cNvPicPr>
            <a:picLocks noChangeAspect="1"/>
          </p:cNvPicPr>
          <p:nvPr userDrawn="1"/>
        </p:nvPicPr>
        <p:blipFill>
          <a:blip r:embed="rId4"/>
          <a:stretch>
            <a:fillRect/>
          </a:stretch>
        </p:blipFill>
        <p:spPr>
          <a:xfrm>
            <a:off x="3877038" y="6219825"/>
            <a:ext cx="4437924" cy="340344"/>
          </a:xfrm>
          <a:prstGeom prst="rect">
            <a:avLst/>
          </a:prstGeom>
        </p:spPr>
      </p:pic>
      <p:sp>
        <p:nvSpPr>
          <p:cNvPr id="3" name="Subtitle 2">
            <a:extLst>
              <a:ext uri="{FF2B5EF4-FFF2-40B4-BE49-F238E27FC236}">
                <a16:creationId xmlns:a16="http://schemas.microsoft.com/office/drawing/2014/main" id="{2F844BEB-3808-254F-9FB6-B5860CABC125}"/>
              </a:ext>
            </a:extLst>
          </p:cNvPr>
          <p:cNvSpPr>
            <a:spLocks noGrp="1"/>
          </p:cNvSpPr>
          <p:nvPr>
            <p:ph type="subTitle" idx="1"/>
          </p:nvPr>
        </p:nvSpPr>
        <p:spPr>
          <a:xfrm>
            <a:off x="1524000" y="4852959"/>
            <a:ext cx="9144000" cy="643379"/>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C1E98BC5-FA3D-AA43-8192-E98BC173C8AD}"/>
              </a:ext>
            </a:extLst>
          </p:cNvPr>
          <p:cNvSpPr>
            <a:spLocks noGrp="1"/>
          </p:cNvSpPr>
          <p:nvPr>
            <p:ph type="dt" sz="half" idx="10"/>
          </p:nvPr>
        </p:nvSpPr>
        <p:spPr>
          <a:xfrm>
            <a:off x="838200" y="6356350"/>
            <a:ext cx="2743200" cy="365125"/>
          </a:xfrm>
          <a:prstGeom prst="rect">
            <a:avLst/>
          </a:prstGeom>
        </p:spPr>
        <p:txBody>
          <a:bodyPr/>
          <a:lstStyle/>
          <a:p>
            <a:fld id="{A6EBB62E-B86E-1B49-8A5F-456A73BC5252}" type="datetime2">
              <a:rPr lang="en-GB" smtClean="0"/>
              <a:pPr/>
              <a:t>Monday, 14 July 2025</a:t>
            </a:fld>
            <a:endParaRPr lang="en-US" dirty="0"/>
          </a:p>
        </p:txBody>
      </p:sp>
      <p:sp>
        <p:nvSpPr>
          <p:cNvPr id="5" name="Footer Placeholder 4">
            <a:extLst>
              <a:ext uri="{FF2B5EF4-FFF2-40B4-BE49-F238E27FC236}">
                <a16:creationId xmlns:a16="http://schemas.microsoft.com/office/drawing/2014/main" id="{7441CBE6-71D3-664F-9CD5-3AD6E101ADE9}"/>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endParaRPr lang="en-US" dirty="0"/>
          </a:p>
        </p:txBody>
      </p:sp>
      <p:sp>
        <p:nvSpPr>
          <p:cNvPr id="6" name="Slide Number Placeholder 5">
            <a:extLst>
              <a:ext uri="{FF2B5EF4-FFF2-40B4-BE49-F238E27FC236}">
                <a16:creationId xmlns:a16="http://schemas.microsoft.com/office/drawing/2014/main" id="{3FE985AF-4B6A-B243-A4CE-9940560B86C1}"/>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sp>
        <p:nvSpPr>
          <p:cNvPr id="14" name="TextBox 13">
            <a:extLst>
              <a:ext uri="{FF2B5EF4-FFF2-40B4-BE49-F238E27FC236}">
                <a16:creationId xmlns:a16="http://schemas.microsoft.com/office/drawing/2014/main" id="{32300A26-93C3-8E40-876A-EE4CC13CDF6C}"/>
              </a:ext>
            </a:extLst>
          </p:cNvPr>
          <p:cNvSpPr txBox="1"/>
          <p:nvPr userDrawn="1"/>
        </p:nvSpPr>
        <p:spPr>
          <a:xfrm>
            <a:off x="0" y="3407290"/>
            <a:ext cx="12192000" cy="1015663"/>
          </a:xfrm>
          <a:prstGeom prst="rect">
            <a:avLst/>
          </a:prstGeom>
          <a:noFill/>
        </p:spPr>
        <p:txBody>
          <a:bodyPr wrap="square" rtlCol="0">
            <a:spAutoFit/>
          </a:bodyPr>
          <a:lstStyle/>
          <a:p>
            <a:pPr algn="ctr"/>
            <a:r>
              <a:rPr lang="en-US" sz="6000" b="1" i="0" dirty="0">
                <a:solidFill>
                  <a:schemeClr val="bg1"/>
                </a:solidFill>
                <a:latin typeface="Calibri" panose="020F0502020204030204" pitchFamily="34" charset="0"/>
                <a:cs typeface="Calibri" panose="020F0502020204030204" pitchFamily="34" charset="0"/>
              </a:rPr>
              <a:t>Melling Primary School</a:t>
            </a:r>
          </a:p>
        </p:txBody>
      </p:sp>
      <p:pic>
        <p:nvPicPr>
          <p:cNvPr id="16" name="Picture 15">
            <a:extLst>
              <a:ext uri="{FF2B5EF4-FFF2-40B4-BE49-F238E27FC236}">
                <a16:creationId xmlns:a16="http://schemas.microsoft.com/office/drawing/2014/main" id="{95146D58-04B6-9547-8AE8-D28962E60D12}"/>
              </a:ext>
            </a:extLst>
          </p:cNvPr>
          <p:cNvPicPr>
            <a:picLocks noChangeAspect="1"/>
          </p:cNvPicPr>
          <p:nvPr userDrawn="1"/>
        </p:nvPicPr>
        <p:blipFill>
          <a:blip r:embed="rId5"/>
          <a:stretch>
            <a:fillRect/>
          </a:stretch>
        </p:blipFill>
        <p:spPr>
          <a:xfrm>
            <a:off x="4849942" y="684781"/>
            <a:ext cx="2492115" cy="2492115"/>
          </a:xfrm>
          <a:prstGeom prst="rect">
            <a:avLst/>
          </a:prstGeom>
        </p:spPr>
      </p:pic>
    </p:spTree>
    <p:extLst>
      <p:ext uri="{BB962C8B-B14F-4D97-AF65-F5344CB8AC3E}">
        <p14:creationId xmlns:p14="http://schemas.microsoft.com/office/powerpoint/2010/main" val="1458208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5767231-D20C-C24A-97C5-33D005D1627D}"/>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9" name="Picture 8">
            <a:extLst>
              <a:ext uri="{FF2B5EF4-FFF2-40B4-BE49-F238E27FC236}">
                <a16:creationId xmlns:a16="http://schemas.microsoft.com/office/drawing/2014/main" id="{551A13C0-E84C-2447-AF5C-C97D2A450805}"/>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0" name="Picture 9">
            <a:extLst>
              <a:ext uri="{FF2B5EF4-FFF2-40B4-BE49-F238E27FC236}">
                <a16:creationId xmlns:a16="http://schemas.microsoft.com/office/drawing/2014/main" id="{054640E0-503D-7B44-A3B9-0FDB5481CF18}"/>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Title 1">
            <a:extLst>
              <a:ext uri="{FF2B5EF4-FFF2-40B4-BE49-F238E27FC236}">
                <a16:creationId xmlns:a16="http://schemas.microsoft.com/office/drawing/2014/main" id="{914FF968-678B-684C-B585-5047D26F1B8B}"/>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51D3ED6-514C-0942-95C3-1535CBFA06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CDFCCC-9C05-124C-8534-C3A3FECA074A}"/>
              </a:ext>
            </a:extLst>
          </p:cNvPr>
          <p:cNvSpPr>
            <a:spLocks noGrp="1"/>
          </p:cNvSpPr>
          <p:nvPr>
            <p:ph type="dt" sz="half" idx="10"/>
          </p:nvPr>
        </p:nvSpPr>
        <p:spPr>
          <a:xfrm>
            <a:off x="838200" y="6356350"/>
            <a:ext cx="2743200" cy="365125"/>
          </a:xfrm>
          <a:prstGeom prst="rect">
            <a:avLst/>
          </a:prstGeom>
        </p:spPr>
        <p:txBody>
          <a:bodyPr/>
          <a:lstStyle/>
          <a:p>
            <a:fld id="{CF1BEBC8-EB54-AB45-8E7B-C02B8F7E8AF9}" type="datetime2">
              <a:rPr lang="en-GB" smtClean="0"/>
              <a:pPr/>
              <a:t>Monday, 14 July 2025</a:t>
            </a:fld>
            <a:endParaRPr lang="en-US"/>
          </a:p>
        </p:txBody>
      </p:sp>
      <p:sp>
        <p:nvSpPr>
          <p:cNvPr id="5" name="Footer Placeholder 4">
            <a:extLst>
              <a:ext uri="{FF2B5EF4-FFF2-40B4-BE49-F238E27FC236}">
                <a16:creationId xmlns:a16="http://schemas.microsoft.com/office/drawing/2014/main" id="{CC9382F2-CFD0-4046-A743-B20FBB2304C2}"/>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6" name="Slide Number Placeholder 5">
            <a:extLst>
              <a:ext uri="{FF2B5EF4-FFF2-40B4-BE49-F238E27FC236}">
                <a16:creationId xmlns:a16="http://schemas.microsoft.com/office/drawing/2014/main" id="{1F3AB5F3-00CC-BC4A-99EF-48317F86AB18}"/>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7" name="Picture 6">
            <a:extLst>
              <a:ext uri="{FF2B5EF4-FFF2-40B4-BE49-F238E27FC236}">
                <a16:creationId xmlns:a16="http://schemas.microsoft.com/office/drawing/2014/main" id="{52C73546-50C2-BC47-A7D2-B0FC80E51DB7}"/>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3707649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79DA54-23E4-4E44-9752-B97DB046D08D}"/>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9" name="Picture 8">
            <a:extLst>
              <a:ext uri="{FF2B5EF4-FFF2-40B4-BE49-F238E27FC236}">
                <a16:creationId xmlns:a16="http://schemas.microsoft.com/office/drawing/2014/main" id="{0DD9A24F-5A24-564F-B758-32519B3D4A15}"/>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0" name="Picture 9">
            <a:extLst>
              <a:ext uri="{FF2B5EF4-FFF2-40B4-BE49-F238E27FC236}">
                <a16:creationId xmlns:a16="http://schemas.microsoft.com/office/drawing/2014/main" id="{009B48AD-D9A0-3A45-A98A-E25D177E3EA8}"/>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Title 1">
            <a:extLst>
              <a:ext uri="{FF2B5EF4-FFF2-40B4-BE49-F238E27FC236}">
                <a16:creationId xmlns:a16="http://schemas.microsoft.com/office/drawing/2014/main" id="{0801261E-D54D-F749-8D51-876440DC0728}"/>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206FC4A-EE52-DC47-AFBD-196CDA4BE7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B80B7EC-2D55-D642-BBB5-75759E6A43D7}"/>
              </a:ext>
            </a:extLst>
          </p:cNvPr>
          <p:cNvSpPr>
            <a:spLocks noGrp="1"/>
          </p:cNvSpPr>
          <p:nvPr>
            <p:ph type="dt" sz="half" idx="10"/>
          </p:nvPr>
        </p:nvSpPr>
        <p:spPr>
          <a:xfrm>
            <a:off x="838200" y="6356350"/>
            <a:ext cx="2743200" cy="365125"/>
          </a:xfrm>
          <a:prstGeom prst="rect">
            <a:avLst/>
          </a:prstGeom>
        </p:spPr>
        <p:txBody>
          <a:bodyPr/>
          <a:lstStyle/>
          <a:p>
            <a:fld id="{FFA34730-C357-2C4A-8814-1C1AB2E0C316}" type="datetime2">
              <a:rPr lang="en-GB" smtClean="0"/>
              <a:pPr/>
              <a:t>Monday, 14 July 2025</a:t>
            </a:fld>
            <a:endParaRPr lang="en-US"/>
          </a:p>
        </p:txBody>
      </p:sp>
      <p:sp>
        <p:nvSpPr>
          <p:cNvPr id="5" name="Footer Placeholder 4">
            <a:extLst>
              <a:ext uri="{FF2B5EF4-FFF2-40B4-BE49-F238E27FC236}">
                <a16:creationId xmlns:a16="http://schemas.microsoft.com/office/drawing/2014/main" id="{6E25351A-CB90-E048-B13A-2F1144D4B835}"/>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6" name="Slide Number Placeholder 5">
            <a:extLst>
              <a:ext uri="{FF2B5EF4-FFF2-40B4-BE49-F238E27FC236}">
                <a16:creationId xmlns:a16="http://schemas.microsoft.com/office/drawing/2014/main" id="{09E54082-FFF6-854F-A5FC-396644E5C495}"/>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7" name="Picture 6">
            <a:extLst>
              <a:ext uri="{FF2B5EF4-FFF2-40B4-BE49-F238E27FC236}">
                <a16:creationId xmlns:a16="http://schemas.microsoft.com/office/drawing/2014/main" id="{31797945-7C27-D446-A74B-5DB247C03B8E}"/>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545209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B322057-13B9-3740-AEB4-B9D90527867E}"/>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10" name="Picture 9">
            <a:extLst>
              <a:ext uri="{FF2B5EF4-FFF2-40B4-BE49-F238E27FC236}">
                <a16:creationId xmlns:a16="http://schemas.microsoft.com/office/drawing/2014/main" id="{1A90BA42-8F6D-5A40-9198-C29AA6DD43BF}"/>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1" name="Picture 10">
            <a:extLst>
              <a:ext uri="{FF2B5EF4-FFF2-40B4-BE49-F238E27FC236}">
                <a16:creationId xmlns:a16="http://schemas.microsoft.com/office/drawing/2014/main" id="{828A84A2-3765-4442-ACE5-6AC98416FCDC}"/>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Content Placeholder 2">
            <a:extLst>
              <a:ext uri="{FF2B5EF4-FFF2-40B4-BE49-F238E27FC236}">
                <a16:creationId xmlns:a16="http://schemas.microsoft.com/office/drawing/2014/main" id="{CF0BCD3B-DE42-584B-B32C-FF331FB6A09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407712B-786C-CF46-83A3-89E477A79D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F27BD85-6406-7849-9896-B7F4ED79DD72}"/>
              </a:ext>
            </a:extLst>
          </p:cNvPr>
          <p:cNvSpPr>
            <a:spLocks noGrp="1"/>
          </p:cNvSpPr>
          <p:nvPr>
            <p:ph type="dt" sz="half" idx="10"/>
          </p:nvPr>
        </p:nvSpPr>
        <p:spPr>
          <a:xfrm>
            <a:off x="838200" y="6356350"/>
            <a:ext cx="2743200" cy="365125"/>
          </a:xfrm>
          <a:prstGeom prst="rect">
            <a:avLst/>
          </a:prstGeom>
        </p:spPr>
        <p:txBody>
          <a:bodyPr/>
          <a:lstStyle/>
          <a:p>
            <a:fld id="{CC2B7137-A4C0-4D46-B3DD-83763C3194AE}" type="datetime2">
              <a:rPr lang="en-GB" smtClean="0"/>
              <a:pPr/>
              <a:t>Monday, 14 July 2025</a:t>
            </a:fld>
            <a:endParaRPr lang="en-US"/>
          </a:p>
        </p:txBody>
      </p:sp>
      <p:sp>
        <p:nvSpPr>
          <p:cNvPr id="6" name="Footer Placeholder 5">
            <a:extLst>
              <a:ext uri="{FF2B5EF4-FFF2-40B4-BE49-F238E27FC236}">
                <a16:creationId xmlns:a16="http://schemas.microsoft.com/office/drawing/2014/main" id="{085998B2-7D32-E343-9CE2-A628EC516C3B}"/>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7" name="Slide Number Placeholder 6">
            <a:extLst>
              <a:ext uri="{FF2B5EF4-FFF2-40B4-BE49-F238E27FC236}">
                <a16:creationId xmlns:a16="http://schemas.microsoft.com/office/drawing/2014/main" id="{140A15D4-FC94-7F42-A25D-77B3052EE225}"/>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8" name="Picture 7">
            <a:extLst>
              <a:ext uri="{FF2B5EF4-FFF2-40B4-BE49-F238E27FC236}">
                <a16:creationId xmlns:a16="http://schemas.microsoft.com/office/drawing/2014/main" id="{433A881A-4519-C34F-A312-E83CD9698D84}"/>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2" name="Title 1">
            <a:extLst>
              <a:ext uri="{FF2B5EF4-FFF2-40B4-BE49-F238E27FC236}">
                <a16:creationId xmlns:a16="http://schemas.microsoft.com/office/drawing/2014/main" id="{222739EA-BC93-7049-918C-4B271B7E701F}"/>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Tree>
    <p:extLst>
      <p:ext uri="{BB962C8B-B14F-4D97-AF65-F5344CB8AC3E}">
        <p14:creationId xmlns:p14="http://schemas.microsoft.com/office/powerpoint/2010/main" val="1852594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76CD4ED-452D-F546-B8CC-10735C048F24}"/>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12" name="Picture 11">
            <a:extLst>
              <a:ext uri="{FF2B5EF4-FFF2-40B4-BE49-F238E27FC236}">
                <a16:creationId xmlns:a16="http://schemas.microsoft.com/office/drawing/2014/main" id="{BCE4907B-C706-1744-9C3E-465B25530A70}"/>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3" name="Picture 12">
            <a:extLst>
              <a:ext uri="{FF2B5EF4-FFF2-40B4-BE49-F238E27FC236}">
                <a16:creationId xmlns:a16="http://schemas.microsoft.com/office/drawing/2014/main" id="{1E859AAE-21A5-8048-B62C-24BDD88D1534}"/>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Text Placeholder 2">
            <a:extLst>
              <a:ext uri="{FF2B5EF4-FFF2-40B4-BE49-F238E27FC236}">
                <a16:creationId xmlns:a16="http://schemas.microsoft.com/office/drawing/2014/main" id="{014BD1FB-72E5-284A-B625-5A3A46C290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A93D59-8F14-8D4C-A986-5A1656A9BEF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9695D38-7F3D-F140-AF03-A7196DF34A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521CD1-6245-314E-9CC6-91480BAF3F1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EA18E0-80A8-A04A-87BC-5C0B7A75F53B}"/>
              </a:ext>
            </a:extLst>
          </p:cNvPr>
          <p:cNvSpPr>
            <a:spLocks noGrp="1"/>
          </p:cNvSpPr>
          <p:nvPr>
            <p:ph type="dt" sz="half" idx="10"/>
          </p:nvPr>
        </p:nvSpPr>
        <p:spPr>
          <a:xfrm>
            <a:off x="838200" y="6356350"/>
            <a:ext cx="2743200" cy="365125"/>
          </a:xfrm>
          <a:prstGeom prst="rect">
            <a:avLst/>
          </a:prstGeom>
        </p:spPr>
        <p:txBody>
          <a:bodyPr/>
          <a:lstStyle/>
          <a:p>
            <a:fld id="{51AF4B77-DF62-7C45-BF87-5556E5B577D2}" type="datetime2">
              <a:rPr lang="en-GB" smtClean="0"/>
              <a:pPr/>
              <a:t>Monday, 14 July 2025</a:t>
            </a:fld>
            <a:endParaRPr lang="en-US"/>
          </a:p>
        </p:txBody>
      </p:sp>
      <p:sp>
        <p:nvSpPr>
          <p:cNvPr id="8" name="Footer Placeholder 7">
            <a:extLst>
              <a:ext uri="{FF2B5EF4-FFF2-40B4-BE49-F238E27FC236}">
                <a16:creationId xmlns:a16="http://schemas.microsoft.com/office/drawing/2014/main" id="{9F7E66D0-7396-B64E-92E1-8F185A05C67D}"/>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9" name="Slide Number Placeholder 8">
            <a:extLst>
              <a:ext uri="{FF2B5EF4-FFF2-40B4-BE49-F238E27FC236}">
                <a16:creationId xmlns:a16="http://schemas.microsoft.com/office/drawing/2014/main" id="{66CF9EAD-E49D-BD44-BCB0-FCFB17314B29}"/>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10" name="Picture 9">
            <a:extLst>
              <a:ext uri="{FF2B5EF4-FFF2-40B4-BE49-F238E27FC236}">
                <a16:creationId xmlns:a16="http://schemas.microsoft.com/office/drawing/2014/main" id="{CA4E0070-4EC8-F04D-AD88-6AF0C290C7B7}"/>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4" name="Title 1">
            <a:extLst>
              <a:ext uri="{FF2B5EF4-FFF2-40B4-BE49-F238E27FC236}">
                <a16:creationId xmlns:a16="http://schemas.microsoft.com/office/drawing/2014/main" id="{C8D33EFD-3B64-5147-A643-CB197586EBC0}"/>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Tree>
    <p:extLst>
      <p:ext uri="{BB962C8B-B14F-4D97-AF65-F5344CB8AC3E}">
        <p14:creationId xmlns:p14="http://schemas.microsoft.com/office/powerpoint/2010/main" val="1599407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D59D85D-E1EB-A241-A74B-28E868762A29}"/>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8" name="Picture 7">
            <a:extLst>
              <a:ext uri="{FF2B5EF4-FFF2-40B4-BE49-F238E27FC236}">
                <a16:creationId xmlns:a16="http://schemas.microsoft.com/office/drawing/2014/main" id="{C69F2607-6354-0D4D-B57A-3195620A42BB}"/>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9" name="Picture 8">
            <a:extLst>
              <a:ext uri="{FF2B5EF4-FFF2-40B4-BE49-F238E27FC236}">
                <a16:creationId xmlns:a16="http://schemas.microsoft.com/office/drawing/2014/main" id="{C4B3C9FB-0336-544E-8C16-D825F8D7B7FA}"/>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Date Placeholder 2">
            <a:extLst>
              <a:ext uri="{FF2B5EF4-FFF2-40B4-BE49-F238E27FC236}">
                <a16:creationId xmlns:a16="http://schemas.microsoft.com/office/drawing/2014/main" id="{723A987F-D9DE-2A48-ACBE-44B947FF57C4}"/>
              </a:ext>
            </a:extLst>
          </p:cNvPr>
          <p:cNvSpPr>
            <a:spLocks noGrp="1"/>
          </p:cNvSpPr>
          <p:nvPr>
            <p:ph type="dt" sz="half" idx="10"/>
          </p:nvPr>
        </p:nvSpPr>
        <p:spPr>
          <a:xfrm>
            <a:off x="838200" y="6356350"/>
            <a:ext cx="2743200" cy="365125"/>
          </a:xfrm>
          <a:prstGeom prst="rect">
            <a:avLst/>
          </a:prstGeom>
        </p:spPr>
        <p:txBody>
          <a:bodyPr/>
          <a:lstStyle/>
          <a:p>
            <a:fld id="{8CCFFECB-1FDC-1145-96F3-F8818C6BF843}" type="datetime2">
              <a:rPr lang="en-GB" smtClean="0"/>
              <a:pPr/>
              <a:t>Monday, 14 July 2025</a:t>
            </a:fld>
            <a:endParaRPr lang="en-US"/>
          </a:p>
        </p:txBody>
      </p:sp>
      <p:sp>
        <p:nvSpPr>
          <p:cNvPr id="4" name="Footer Placeholder 3">
            <a:extLst>
              <a:ext uri="{FF2B5EF4-FFF2-40B4-BE49-F238E27FC236}">
                <a16:creationId xmlns:a16="http://schemas.microsoft.com/office/drawing/2014/main" id="{C1597E87-5403-2349-9675-473ECE62F870}"/>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5" name="Slide Number Placeholder 4">
            <a:extLst>
              <a:ext uri="{FF2B5EF4-FFF2-40B4-BE49-F238E27FC236}">
                <a16:creationId xmlns:a16="http://schemas.microsoft.com/office/drawing/2014/main" id="{1CCA908F-7956-5A4F-9AC1-4EAE1A02BC49}"/>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6" name="Picture 5">
            <a:extLst>
              <a:ext uri="{FF2B5EF4-FFF2-40B4-BE49-F238E27FC236}">
                <a16:creationId xmlns:a16="http://schemas.microsoft.com/office/drawing/2014/main" id="{5EFE767F-E09C-DC4F-9422-DE17329A6E9F}"/>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0" name="Title 1">
            <a:extLst>
              <a:ext uri="{FF2B5EF4-FFF2-40B4-BE49-F238E27FC236}">
                <a16:creationId xmlns:a16="http://schemas.microsoft.com/office/drawing/2014/main" id="{DD860AC9-D14F-884B-8F2F-4107D7B96E2C}"/>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Tree>
    <p:extLst>
      <p:ext uri="{BB962C8B-B14F-4D97-AF65-F5344CB8AC3E}">
        <p14:creationId xmlns:p14="http://schemas.microsoft.com/office/powerpoint/2010/main" val="1346759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65A78D9-26D7-CA4C-99EC-0C888859D4EC}"/>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8" name="Picture 7">
            <a:extLst>
              <a:ext uri="{FF2B5EF4-FFF2-40B4-BE49-F238E27FC236}">
                <a16:creationId xmlns:a16="http://schemas.microsoft.com/office/drawing/2014/main" id="{BEF44A3C-046D-DF46-B07C-733E1C277595}"/>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9" name="Picture 8">
            <a:extLst>
              <a:ext uri="{FF2B5EF4-FFF2-40B4-BE49-F238E27FC236}">
                <a16:creationId xmlns:a16="http://schemas.microsoft.com/office/drawing/2014/main" id="{82BC1AC4-F939-A842-9792-6AA51DD90A8D}"/>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Date Placeholder 1">
            <a:extLst>
              <a:ext uri="{FF2B5EF4-FFF2-40B4-BE49-F238E27FC236}">
                <a16:creationId xmlns:a16="http://schemas.microsoft.com/office/drawing/2014/main" id="{53CC366F-DCCE-674D-ABF4-B18F938113AF}"/>
              </a:ext>
            </a:extLst>
          </p:cNvPr>
          <p:cNvSpPr>
            <a:spLocks noGrp="1"/>
          </p:cNvSpPr>
          <p:nvPr>
            <p:ph type="dt" sz="half" idx="10"/>
          </p:nvPr>
        </p:nvSpPr>
        <p:spPr>
          <a:xfrm>
            <a:off x="838200" y="6356350"/>
            <a:ext cx="2743200" cy="365125"/>
          </a:xfrm>
          <a:prstGeom prst="rect">
            <a:avLst/>
          </a:prstGeom>
        </p:spPr>
        <p:txBody>
          <a:bodyPr/>
          <a:lstStyle/>
          <a:p>
            <a:fld id="{C6A7D8F0-4744-E243-8CB7-41B93696560E}" type="datetime2">
              <a:rPr lang="en-GB" smtClean="0"/>
              <a:pPr/>
              <a:t>Monday, 14 July 2025</a:t>
            </a:fld>
            <a:endParaRPr lang="en-US"/>
          </a:p>
        </p:txBody>
      </p:sp>
      <p:sp>
        <p:nvSpPr>
          <p:cNvPr id="3" name="Footer Placeholder 2">
            <a:extLst>
              <a:ext uri="{FF2B5EF4-FFF2-40B4-BE49-F238E27FC236}">
                <a16:creationId xmlns:a16="http://schemas.microsoft.com/office/drawing/2014/main" id="{6E16A805-63ED-7942-BF5E-1DC4B86001BB}"/>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4" name="Slide Number Placeholder 3">
            <a:extLst>
              <a:ext uri="{FF2B5EF4-FFF2-40B4-BE49-F238E27FC236}">
                <a16:creationId xmlns:a16="http://schemas.microsoft.com/office/drawing/2014/main" id="{404AD35E-77A9-F346-98EF-319D1DC564D4}"/>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6" name="Picture 5">
            <a:extLst>
              <a:ext uri="{FF2B5EF4-FFF2-40B4-BE49-F238E27FC236}">
                <a16:creationId xmlns:a16="http://schemas.microsoft.com/office/drawing/2014/main" id="{C830E475-1A9A-C140-9C7B-1ACAF90ED226}"/>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1476604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828E111-B442-154A-9156-A1A03DCC2CDB}"/>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10" name="Picture 9">
            <a:extLst>
              <a:ext uri="{FF2B5EF4-FFF2-40B4-BE49-F238E27FC236}">
                <a16:creationId xmlns:a16="http://schemas.microsoft.com/office/drawing/2014/main" id="{412BDEB5-55EF-3845-865C-2EB256DBF830}"/>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1" name="Picture 10">
            <a:extLst>
              <a:ext uri="{FF2B5EF4-FFF2-40B4-BE49-F238E27FC236}">
                <a16:creationId xmlns:a16="http://schemas.microsoft.com/office/drawing/2014/main" id="{0B23E07F-E090-8B43-B90C-D495F7AEFF48}"/>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Title 1">
            <a:extLst>
              <a:ext uri="{FF2B5EF4-FFF2-40B4-BE49-F238E27FC236}">
                <a16:creationId xmlns:a16="http://schemas.microsoft.com/office/drawing/2014/main" id="{6D1742E2-A9D3-6B40-912D-9A5D5ED7E8F9}"/>
              </a:ext>
            </a:extLst>
          </p:cNvPr>
          <p:cNvSpPr>
            <a:spLocks noGrp="1"/>
          </p:cNvSpPr>
          <p:nvPr>
            <p:ph type="title"/>
          </p:nvPr>
        </p:nvSpPr>
        <p:spPr>
          <a:xfrm>
            <a:off x="839788" y="1548122"/>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147672A-2314-A440-BCED-35A70F3D64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2B9638-0325-AE4B-9082-6B29945957E0}"/>
              </a:ext>
            </a:extLst>
          </p:cNvPr>
          <p:cNvSpPr>
            <a:spLocks noGrp="1"/>
          </p:cNvSpPr>
          <p:nvPr>
            <p:ph type="body" sz="half" idx="2"/>
          </p:nvPr>
        </p:nvSpPr>
        <p:spPr>
          <a:xfrm>
            <a:off x="839788" y="3429000"/>
            <a:ext cx="3932237" cy="24399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B3283E-F97F-2F43-8227-5ACD8A6E5A0A}"/>
              </a:ext>
            </a:extLst>
          </p:cNvPr>
          <p:cNvSpPr>
            <a:spLocks noGrp="1"/>
          </p:cNvSpPr>
          <p:nvPr>
            <p:ph type="dt" sz="half" idx="10"/>
          </p:nvPr>
        </p:nvSpPr>
        <p:spPr>
          <a:xfrm>
            <a:off x="838200" y="6356350"/>
            <a:ext cx="2743200" cy="365125"/>
          </a:xfrm>
          <a:prstGeom prst="rect">
            <a:avLst/>
          </a:prstGeom>
        </p:spPr>
        <p:txBody>
          <a:bodyPr/>
          <a:lstStyle/>
          <a:p>
            <a:fld id="{CACEE371-D20E-224F-AC8D-B51765DB70B0}" type="datetime2">
              <a:rPr lang="en-GB" smtClean="0"/>
              <a:pPr/>
              <a:t>Monday, 14 July 2025</a:t>
            </a:fld>
            <a:endParaRPr lang="en-US"/>
          </a:p>
        </p:txBody>
      </p:sp>
      <p:sp>
        <p:nvSpPr>
          <p:cNvPr id="6" name="Footer Placeholder 5">
            <a:extLst>
              <a:ext uri="{FF2B5EF4-FFF2-40B4-BE49-F238E27FC236}">
                <a16:creationId xmlns:a16="http://schemas.microsoft.com/office/drawing/2014/main" id="{C0377455-A0F4-D54B-928A-50F3CEDF7411}"/>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7" name="Slide Number Placeholder 6">
            <a:extLst>
              <a:ext uri="{FF2B5EF4-FFF2-40B4-BE49-F238E27FC236}">
                <a16:creationId xmlns:a16="http://schemas.microsoft.com/office/drawing/2014/main" id="{C05CDC67-DDBF-2544-B776-107D67A04ED0}"/>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8" name="Picture 7">
            <a:extLst>
              <a:ext uri="{FF2B5EF4-FFF2-40B4-BE49-F238E27FC236}">
                <a16:creationId xmlns:a16="http://schemas.microsoft.com/office/drawing/2014/main" id="{7870A372-9F56-0546-8A4D-7D92FB1E8DBB}"/>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2021319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9705D3F-4D36-654B-B356-1BA4D254199B}"/>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10" name="Picture 9">
            <a:extLst>
              <a:ext uri="{FF2B5EF4-FFF2-40B4-BE49-F238E27FC236}">
                <a16:creationId xmlns:a16="http://schemas.microsoft.com/office/drawing/2014/main" id="{928950B7-18D5-234E-A3C9-F3044F85A101}"/>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1" name="Picture 10">
            <a:extLst>
              <a:ext uri="{FF2B5EF4-FFF2-40B4-BE49-F238E27FC236}">
                <a16:creationId xmlns:a16="http://schemas.microsoft.com/office/drawing/2014/main" id="{C78F32EB-2233-B144-8F67-AB224AEFD5D3}"/>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Picture Placeholder 2">
            <a:extLst>
              <a:ext uri="{FF2B5EF4-FFF2-40B4-BE49-F238E27FC236}">
                <a16:creationId xmlns:a16="http://schemas.microsoft.com/office/drawing/2014/main" id="{344933FA-60CB-0642-8522-9AB9B2A170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5" name="Date Placeholder 4">
            <a:extLst>
              <a:ext uri="{FF2B5EF4-FFF2-40B4-BE49-F238E27FC236}">
                <a16:creationId xmlns:a16="http://schemas.microsoft.com/office/drawing/2014/main" id="{DF7A2E64-06F9-8E4F-8C07-86A91C07F4A6}"/>
              </a:ext>
            </a:extLst>
          </p:cNvPr>
          <p:cNvSpPr>
            <a:spLocks noGrp="1"/>
          </p:cNvSpPr>
          <p:nvPr>
            <p:ph type="dt" sz="half" idx="10"/>
          </p:nvPr>
        </p:nvSpPr>
        <p:spPr>
          <a:xfrm>
            <a:off x="838200" y="6356350"/>
            <a:ext cx="2743200" cy="365125"/>
          </a:xfrm>
          <a:prstGeom prst="rect">
            <a:avLst/>
          </a:prstGeom>
        </p:spPr>
        <p:txBody>
          <a:bodyPr/>
          <a:lstStyle/>
          <a:p>
            <a:fld id="{0B6B509E-44E7-8A49-BDF8-F3B9F1AF231D}" type="datetime2">
              <a:rPr lang="en-GB" smtClean="0"/>
              <a:pPr/>
              <a:t>Monday, 14 July 2025</a:t>
            </a:fld>
            <a:endParaRPr lang="en-US"/>
          </a:p>
        </p:txBody>
      </p:sp>
      <p:sp>
        <p:nvSpPr>
          <p:cNvPr id="6" name="Footer Placeholder 5">
            <a:extLst>
              <a:ext uri="{FF2B5EF4-FFF2-40B4-BE49-F238E27FC236}">
                <a16:creationId xmlns:a16="http://schemas.microsoft.com/office/drawing/2014/main" id="{CC761269-63E8-9B40-B042-61CD43BEF08C}"/>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7" name="Slide Number Placeholder 6">
            <a:extLst>
              <a:ext uri="{FF2B5EF4-FFF2-40B4-BE49-F238E27FC236}">
                <a16:creationId xmlns:a16="http://schemas.microsoft.com/office/drawing/2014/main" id="{091EFEF3-4AA1-1843-B7E2-EEA2140301D5}"/>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8" name="Picture 7">
            <a:extLst>
              <a:ext uri="{FF2B5EF4-FFF2-40B4-BE49-F238E27FC236}">
                <a16:creationId xmlns:a16="http://schemas.microsoft.com/office/drawing/2014/main" id="{90294DB5-37A5-844B-BB06-613C477EE6CD}"/>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2" name="Title 1">
            <a:extLst>
              <a:ext uri="{FF2B5EF4-FFF2-40B4-BE49-F238E27FC236}">
                <a16:creationId xmlns:a16="http://schemas.microsoft.com/office/drawing/2014/main" id="{8CCB6C44-84C3-634C-B44B-A8B5F600E081}"/>
              </a:ext>
            </a:extLst>
          </p:cNvPr>
          <p:cNvSpPr>
            <a:spLocks noGrp="1"/>
          </p:cNvSpPr>
          <p:nvPr>
            <p:ph type="title"/>
          </p:nvPr>
        </p:nvSpPr>
        <p:spPr>
          <a:xfrm>
            <a:off x="839788" y="1548122"/>
            <a:ext cx="3932237" cy="1600200"/>
          </a:xfrm>
          <a:prstGeom prst="rect">
            <a:avLst/>
          </a:prstGeom>
        </p:spPr>
        <p:txBody>
          <a:bodyPr anchor="b"/>
          <a:lstStyle>
            <a:lvl1pPr>
              <a:defRPr sz="3200"/>
            </a:lvl1pPr>
          </a:lstStyle>
          <a:p>
            <a:r>
              <a:rPr lang="en-US"/>
              <a:t>Click to edit Master title style</a:t>
            </a:r>
            <a:endParaRPr lang="en-US" dirty="0"/>
          </a:p>
        </p:txBody>
      </p:sp>
      <p:sp>
        <p:nvSpPr>
          <p:cNvPr id="13" name="Text Placeholder 3">
            <a:extLst>
              <a:ext uri="{FF2B5EF4-FFF2-40B4-BE49-F238E27FC236}">
                <a16:creationId xmlns:a16="http://schemas.microsoft.com/office/drawing/2014/main" id="{4283EF92-AD5E-F844-878B-0291625DCF02}"/>
              </a:ext>
            </a:extLst>
          </p:cNvPr>
          <p:cNvSpPr>
            <a:spLocks noGrp="1"/>
          </p:cNvSpPr>
          <p:nvPr>
            <p:ph type="body" sz="half" idx="2"/>
          </p:nvPr>
        </p:nvSpPr>
        <p:spPr>
          <a:xfrm>
            <a:off x="839788" y="3429000"/>
            <a:ext cx="3932237" cy="24399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656242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C088629-4ED0-354B-B7A3-C566B0E7D924}"/>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9" name="Picture 8">
            <a:extLst>
              <a:ext uri="{FF2B5EF4-FFF2-40B4-BE49-F238E27FC236}">
                <a16:creationId xmlns:a16="http://schemas.microsoft.com/office/drawing/2014/main" id="{382FFDDD-E6B3-E44C-A39D-FD201CC83F08}"/>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0" name="Picture 9">
            <a:extLst>
              <a:ext uri="{FF2B5EF4-FFF2-40B4-BE49-F238E27FC236}">
                <a16:creationId xmlns:a16="http://schemas.microsoft.com/office/drawing/2014/main" id="{14047846-0F78-D045-9631-7A17EC78D7DE}"/>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Vertical Text Placeholder 2">
            <a:extLst>
              <a:ext uri="{FF2B5EF4-FFF2-40B4-BE49-F238E27FC236}">
                <a16:creationId xmlns:a16="http://schemas.microsoft.com/office/drawing/2014/main" id="{97B02355-BA39-DE40-9F7E-D3FCACB18AE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357B74-736D-1D4A-85D3-8B81D9BA44D9}"/>
              </a:ext>
            </a:extLst>
          </p:cNvPr>
          <p:cNvSpPr>
            <a:spLocks noGrp="1"/>
          </p:cNvSpPr>
          <p:nvPr>
            <p:ph type="dt" sz="half" idx="10"/>
          </p:nvPr>
        </p:nvSpPr>
        <p:spPr>
          <a:xfrm>
            <a:off x="838200" y="6356350"/>
            <a:ext cx="2743200" cy="365125"/>
          </a:xfrm>
          <a:prstGeom prst="rect">
            <a:avLst/>
          </a:prstGeom>
        </p:spPr>
        <p:txBody>
          <a:bodyPr/>
          <a:lstStyle/>
          <a:p>
            <a:fld id="{DDBBAEEC-AE4C-1046-A319-E33DA5FA8128}" type="datetime2">
              <a:rPr lang="en-GB" smtClean="0"/>
              <a:pPr/>
              <a:t>Monday, 14 July 2025</a:t>
            </a:fld>
            <a:endParaRPr lang="en-US"/>
          </a:p>
        </p:txBody>
      </p:sp>
      <p:sp>
        <p:nvSpPr>
          <p:cNvPr id="5" name="Footer Placeholder 4">
            <a:extLst>
              <a:ext uri="{FF2B5EF4-FFF2-40B4-BE49-F238E27FC236}">
                <a16:creationId xmlns:a16="http://schemas.microsoft.com/office/drawing/2014/main" id="{2F22FB40-2120-4042-B374-2C68686C3CDC}"/>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6" name="Slide Number Placeholder 5">
            <a:extLst>
              <a:ext uri="{FF2B5EF4-FFF2-40B4-BE49-F238E27FC236}">
                <a16:creationId xmlns:a16="http://schemas.microsoft.com/office/drawing/2014/main" id="{47446C94-EB08-FA42-BA3E-70DA844D007F}"/>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7" name="Picture 6">
            <a:extLst>
              <a:ext uri="{FF2B5EF4-FFF2-40B4-BE49-F238E27FC236}">
                <a16:creationId xmlns:a16="http://schemas.microsoft.com/office/drawing/2014/main" id="{913E9301-391D-3945-8597-55030AD5E629}"/>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1" name="Title 1">
            <a:extLst>
              <a:ext uri="{FF2B5EF4-FFF2-40B4-BE49-F238E27FC236}">
                <a16:creationId xmlns:a16="http://schemas.microsoft.com/office/drawing/2014/main" id="{E500C674-4AD5-DF4E-B816-D5669848C0B2}"/>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Tree>
    <p:extLst>
      <p:ext uri="{BB962C8B-B14F-4D97-AF65-F5344CB8AC3E}">
        <p14:creationId xmlns:p14="http://schemas.microsoft.com/office/powerpoint/2010/main" val="747318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5CA0118-B5FF-3445-9C89-5FDC2DFF4814}"/>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9" name="Picture 8">
            <a:extLst>
              <a:ext uri="{FF2B5EF4-FFF2-40B4-BE49-F238E27FC236}">
                <a16:creationId xmlns:a16="http://schemas.microsoft.com/office/drawing/2014/main" id="{E788B71F-30D9-3B46-9827-1769048E0935}"/>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0" name="Picture 9">
            <a:extLst>
              <a:ext uri="{FF2B5EF4-FFF2-40B4-BE49-F238E27FC236}">
                <a16:creationId xmlns:a16="http://schemas.microsoft.com/office/drawing/2014/main" id="{99BB7097-EFE3-5646-BF16-71000E4581EE}"/>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Vertical Title 1">
            <a:extLst>
              <a:ext uri="{FF2B5EF4-FFF2-40B4-BE49-F238E27FC236}">
                <a16:creationId xmlns:a16="http://schemas.microsoft.com/office/drawing/2014/main" id="{933B0CB8-E7AE-5142-8797-C81AC890B43E}"/>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32DE51F-9C36-4C4F-99EF-9EC879C65E3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F7CCCA-553E-FD46-BD0A-B1A02BF2EC51}"/>
              </a:ext>
            </a:extLst>
          </p:cNvPr>
          <p:cNvSpPr>
            <a:spLocks noGrp="1"/>
          </p:cNvSpPr>
          <p:nvPr>
            <p:ph type="dt" sz="half" idx="10"/>
          </p:nvPr>
        </p:nvSpPr>
        <p:spPr>
          <a:xfrm>
            <a:off x="838200" y="6356350"/>
            <a:ext cx="2743200" cy="365125"/>
          </a:xfrm>
          <a:prstGeom prst="rect">
            <a:avLst/>
          </a:prstGeom>
        </p:spPr>
        <p:txBody>
          <a:bodyPr/>
          <a:lstStyle/>
          <a:p>
            <a:fld id="{5C021316-81A0-6045-ACB6-433C07D57C56}" type="datetime2">
              <a:rPr lang="en-GB" smtClean="0"/>
              <a:pPr/>
              <a:t>Monday, 14 July 2025</a:t>
            </a:fld>
            <a:endParaRPr lang="en-US"/>
          </a:p>
        </p:txBody>
      </p:sp>
      <p:sp>
        <p:nvSpPr>
          <p:cNvPr id="5" name="Footer Placeholder 4">
            <a:extLst>
              <a:ext uri="{FF2B5EF4-FFF2-40B4-BE49-F238E27FC236}">
                <a16:creationId xmlns:a16="http://schemas.microsoft.com/office/drawing/2014/main" id="{9792405F-64B9-2B4A-84E6-0EDD2566147E}"/>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6" name="Slide Number Placeholder 5">
            <a:extLst>
              <a:ext uri="{FF2B5EF4-FFF2-40B4-BE49-F238E27FC236}">
                <a16:creationId xmlns:a16="http://schemas.microsoft.com/office/drawing/2014/main" id="{7E4CDD74-5B1B-1745-96A1-26F6B63CF655}"/>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7" name="Picture 6">
            <a:extLst>
              <a:ext uri="{FF2B5EF4-FFF2-40B4-BE49-F238E27FC236}">
                <a16:creationId xmlns:a16="http://schemas.microsoft.com/office/drawing/2014/main" id="{1897FE0C-BA7E-3C43-AC24-46ECD84FEACF}"/>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780924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351A5106-D123-5041-9886-7F8870671594}"/>
              </a:ext>
            </a:extLst>
          </p:cNvPr>
          <p:cNvPicPr>
            <a:picLocks noChangeAspect="1"/>
          </p:cNvPicPr>
          <p:nvPr/>
        </p:nvPicPr>
        <p:blipFill>
          <a:blip r:embed="rId13">
            <a:alphaModFix amt="5000"/>
          </a:blip>
          <a:stretch>
            <a:fillRect/>
          </a:stretch>
        </p:blipFill>
        <p:spPr>
          <a:xfrm>
            <a:off x="1179417" y="365126"/>
            <a:ext cx="8634774" cy="6459082"/>
          </a:xfrm>
          <a:prstGeom prst="rect">
            <a:avLst/>
          </a:prstGeom>
        </p:spPr>
      </p:pic>
      <p:sp>
        <p:nvSpPr>
          <p:cNvPr id="3" name="Text Placeholder 2">
            <a:extLst>
              <a:ext uri="{FF2B5EF4-FFF2-40B4-BE49-F238E27FC236}">
                <a16:creationId xmlns:a16="http://schemas.microsoft.com/office/drawing/2014/main" id="{7C57CDB3-0F3C-B34B-87D5-F5D2A26FEC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ooter Placeholder 6">
            <a:extLst>
              <a:ext uri="{FF2B5EF4-FFF2-40B4-BE49-F238E27FC236}">
                <a16:creationId xmlns:a16="http://schemas.microsoft.com/office/drawing/2014/main" id="{0AFCCA54-A691-FA44-B13A-E1C2662FF3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dirty="0" err="1"/>
              <a:t>www.mellingprimaryschool.co.uk</a:t>
            </a:r>
            <a:endParaRPr lang="en-US" dirty="0"/>
          </a:p>
        </p:txBody>
      </p:sp>
      <p:sp>
        <p:nvSpPr>
          <p:cNvPr id="9" name="Date Placeholder 8">
            <a:extLst>
              <a:ext uri="{FF2B5EF4-FFF2-40B4-BE49-F238E27FC236}">
                <a16:creationId xmlns:a16="http://schemas.microsoft.com/office/drawing/2014/main" id="{15114CB6-9431-CB47-9F5F-FBD698F79B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5B708B6B-0B3A-424A-B49F-BC8AA3E0F0A8}" type="datetime2">
              <a:rPr lang="en-GB" smtClean="0"/>
              <a:pPr/>
              <a:t>Monday, 14 July 2025</a:t>
            </a:fld>
            <a:endParaRPr lang="en-US" dirty="0"/>
          </a:p>
        </p:txBody>
      </p:sp>
      <p:sp>
        <p:nvSpPr>
          <p:cNvPr id="10" name="Slide Number Placeholder 9">
            <a:extLst>
              <a:ext uri="{FF2B5EF4-FFF2-40B4-BE49-F238E27FC236}">
                <a16:creationId xmlns:a16="http://schemas.microsoft.com/office/drawing/2014/main" id="{B66C79E9-C8E9-8A4C-9BB1-58CC0E96F5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3CCC296A-F684-854C-B7D5-AF38AC6F77D2}" type="slidenum">
              <a:rPr lang="en-US" smtClean="0"/>
              <a:pPr/>
              <a:t>‹#›</a:t>
            </a:fld>
            <a:endParaRPr lang="en-US" dirty="0"/>
          </a:p>
        </p:txBody>
      </p:sp>
    </p:spTree>
    <p:extLst>
      <p:ext uri="{BB962C8B-B14F-4D97-AF65-F5344CB8AC3E}">
        <p14:creationId xmlns:p14="http://schemas.microsoft.com/office/powerpoint/2010/main" val="34852115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mailto:yr.melling@schools.sefton.gov.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mailto:y5.melling@schools.sefton.gov.u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hyperlink" Target="http://www.michellesmirror.com/2020/09/anything-you-can-do-i-can-do-better.html" TargetMode="External"/><Relationship Id="rId2" Type="http://schemas.openxmlformats.org/officeDocument/2006/relationships/image" Target="../media/image2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normAutofit lnSpcReduction="10000"/>
          </a:bodyPr>
          <a:lstStyle/>
          <a:p>
            <a:r>
              <a:rPr lang="en-GB" sz="4400" b="1" dirty="0"/>
              <a:t>Strong Start to Y2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ubtitle 2">
            <a:extLst>
              <a:ext uri="{FF2B5EF4-FFF2-40B4-BE49-F238E27FC236}">
                <a16:creationId xmlns:a16="http://schemas.microsoft.com/office/drawing/2014/main" id="{2D3C6F78-D88E-4891-BD24-28C633BE8B96}"/>
              </a:ext>
            </a:extLst>
          </p:cNvPr>
          <p:cNvSpPr txBox="1">
            <a:spLocks/>
          </p:cNvSpPr>
          <p:nvPr/>
        </p:nvSpPr>
        <p:spPr>
          <a:xfrm>
            <a:off x="6634264" y="85673"/>
            <a:ext cx="5333147" cy="6331170"/>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0"/>
              </a:spcAft>
              <a:buNone/>
            </a:pPr>
            <a:r>
              <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Welcome to Upper Key Stage 1.  </a:t>
            </a:r>
          </a:p>
          <a:p>
            <a:pPr algn="just">
              <a:spcAft>
                <a:spcPts val="0"/>
              </a:spcAft>
            </a:pPr>
            <a:endPar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marL="0" indent="0" algn="just">
              <a:spcAft>
                <a:spcPts val="0"/>
              </a:spcAft>
              <a:buNone/>
            </a:pPr>
            <a:r>
              <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Here is all the information you need to know to ensure your child’s start to the new school year is successful.  </a:t>
            </a:r>
          </a:p>
          <a:p>
            <a:pPr marL="0" indent="0" algn="just">
              <a:spcAft>
                <a:spcPts val="0"/>
              </a:spcAft>
              <a:buNone/>
            </a:pPr>
            <a:r>
              <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We are looking forward to welcoming our new class back to a brand-new school year.</a:t>
            </a:r>
          </a:p>
          <a:p>
            <a:pPr marL="0" indent="0" algn="just">
              <a:spcAft>
                <a:spcPts val="0"/>
              </a:spcAft>
              <a:buNone/>
            </a:pPr>
            <a:endPar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r>
              <a:rPr lang="en-GB" sz="2400" dirty="0"/>
              <a:t>The Y2 class email is: </a:t>
            </a:r>
            <a:r>
              <a:rPr lang="en-GB" sz="2400" dirty="0">
                <a:solidFill>
                  <a:schemeClr val="accent1">
                    <a:lumMod val="75000"/>
                  </a:schemeClr>
                </a:solidFill>
              </a:rPr>
              <a:t>y</a:t>
            </a:r>
            <a:r>
              <a:rPr lang="en-GB" sz="2400" dirty="0">
                <a:hlinkClick r:id="rId2"/>
              </a:rPr>
              <a:t>2.melling@schools.sefton.gov.uk</a:t>
            </a:r>
            <a:r>
              <a:rPr lang="en-GB" sz="2400" dirty="0"/>
              <a:t> </a:t>
            </a:r>
          </a:p>
          <a:p>
            <a:pPr marL="0" indent="0" algn="just">
              <a:buNone/>
            </a:pPr>
            <a:endPar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marL="0" indent="0">
              <a:spcAft>
                <a:spcPts val="0"/>
              </a:spcAft>
              <a:buNone/>
            </a:pPr>
            <a:r>
              <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Staff: </a:t>
            </a:r>
          </a:p>
          <a:p>
            <a:pPr marL="0" indent="0" algn="just">
              <a:spcAft>
                <a:spcPts val="0"/>
              </a:spcAft>
              <a:buNone/>
            </a:pPr>
            <a:r>
              <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Mr Jambors (Monday, Tuesday and Wednesday)</a:t>
            </a:r>
          </a:p>
          <a:p>
            <a:pPr marL="0" indent="0">
              <a:spcAft>
                <a:spcPts val="0"/>
              </a:spcAft>
              <a:buNone/>
            </a:pPr>
            <a:r>
              <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Mr Fawcett (Thursday and Friday)</a:t>
            </a:r>
          </a:p>
          <a:p>
            <a:pPr marL="0" indent="0">
              <a:spcAft>
                <a:spcPts val="0"/>
              </a:spcAft>
              <a:buNone/>
            </a:pPr>
            <a:r>
              <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Mrs Ashton and Mr Pybus (every morning)</a:t>
            </a:r>
          </a:p>
          <a:p>
            <a:pPr marL="0" indent="0">
              <a:spcAft>
                <a:spcPts val="0"/>
              </a:spcAft>
              <a:buNone/>
            </a:pPr>
            <a:r>
              <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Mrs Thomas (every afternoon)</a:t>
            </a:r>
          </a:p>
          <a:p>
            <a:pPr>
              <a:spcAft>
                <a:spcPts val="0"/>
              </a:spcAft>
            </a:pPr>
            <a:endPar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marL="0" indent="0">
              <a:spcAft>
                <a:spcPts val="0"/>
              </a:spcAft>
              <a:buNone/>
            </a:pPr>
            <a:r>
              <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Start 8:55</a:t>
            </a:r>
          </a:p>
          <a:p>
            <a:pPr marL="0" indent="0">
              <a:spcAft>
                <a:spcPts val="0"/>
              </a:spcAft>
              <a:buNone/>
            </a:pPr>
            <a:r>
              <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Break 10:15</a:t>
            </a:r>
          </a:p>
          <a:p>
            <a:pPr marL="0" indent="0">
              <a:spcAft>
                <a:spcPts val="0"/>
              </a:spcAft>
              <a:buNone/>
            </a:pPr>
            <a:r>
              <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Lunch 12:00</a:t>
            </a:r>
          </a:p>
          <a:p>
            <a:pPr marL="0" indent="0">
              <a:spcAft>
                <a:spcPts val="0"/>
              </a:spcAft>
              <a:buNone/>
            </a:pPr>
            <a:r>
              <a:rPr lang="en-GB" sz="22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Finish 3:05</a:t>
            </a:r>
            <a:endParaRPr lang="en-GB" sz="2200" dirty="0"/>
          </a:p>
          <a:p>
            <a:endParaRPr lang="en-GB" sz="1200" dirty="0"/>
          </a:p>
        </p:txBody>
      </p:sp>
      <p:pic>
        <p:nvPicPr>
          <p:cNvPr id="4" name="Picture 3">
            <a:extLst>
              <a:ext uri="{FF2B5EF4-FFF2-40B4-BE49-F238E27FC236}">
                <a16:creationId xmlns:a16="http://schemas.microsoft.com/office/drawing/2014/main" id="{9C27CDFF-E210-45FD-9E4C-26BD5118DCB0}"/>
              </a:ext>
            </a:extLst>
          </p:cNvPr>
          <p:cNvPicPr>
            <a:picLocks noChangeAspect="1"/>
          </p:cNvPicPr>
          <p:nvPr/>
        </p:nvPicPr>
        <p:blipFill rotWithShape="1">
          <a:blip r:embed="rId3"/>
          <a:srcRect/>
          <a:stretch/>
        </p:blipFill>
        <p:spPr>
          <a:xfrm>
            <a:off x="2237362" y="525357"/>
            <a:ext cx="4124528" cy="5342141"/>
          </a:xfrm>
          <a:prstGeom prst="rect">
            <a:avLst/>
          </a:prstGeom>
        </p:spPr>
      </p:pic>
    </p:spTree>
    <p:extLst>
      <p:ext uri="{BB962C8B-B14F-4D97-AF65-F5344CB8AC3E}">
        <p14:creationId xmlns:p14="http://schemas.microsoft.com/office/powerpoint/2010/main" val="42442236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8209" y="105243"/>
            <a:ext cx="9000344" cy="1325563"/>
          </a:xfrm>
        </p:spPr>
        <p:txBody>
          <a:bodyPr/>
          <a:lstStyle/>
          <a:p>
            <a:r>
              <a:rPr lang="en-GB" dirty="0"/>
              <a:t>Start and end of the day</a:t>
            </a:r>
          </a:p>
        </p:txBody>
      </p:sp>
      <p:sp>
        <p:nvSpPr>
          <p:cNvPr id="3" name="Content Placeholder 2"/>
          <p:cNvSpPr>
            <a:spLocks noGrp="1"/>
          </p:cNvSpPr>
          <p:nvPr>
            <p:ph idx="1"/>
          </p:nvPr>
        </p:nvSpPr>
        <p:spPr>
          <a:xfrm>
            <a:off x="2135205" y="1205564"/>
            <a:ext cx="8229600" cy="4925144"/>
          </a:xfrm>
        </p:spPr>
        <p:txBody>
          <a:bodyPr>
            <a:normAutofit/>
          </a:bodyPr>
          <a:lstStyle/>
          <a:p>
            <a:r>
              <a:rPr lang="en-GB" dirty="0"/>
              <a:t>Children should independently be able to walk round through the gate on the playground and into Y2. </a:t>
            </a:r>
          </a:p>
          <a:p>
            <a:r>
              <a:rPr lang="en-GB" dirty="0"/>
              <a:t>After school:  staff will call your child’s name and they will come to you as you wait outside of the Y2 door. If you need to speak to staff, please wait on the edge of the field until all children have been seen out safely. Staff will then be able to see you. </a:t>
            </a:r>
          </a:p>
          <a:p>
            <a:r>
              <a:rPr lang="en-GB" dirty="0"/>
              <a:t>Thank you for your patience with this. Hopefully, it will speed up once we all get used to it.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77EA1-0247-4E4F-ADB5-C3D68E63CADE}"/>
              </a:ext>
            </a:extLst>
          </p:cNvPr>
          <p:cNvSpPr>
            <a:spLocks noGrp="1"/>
          </p:cNvSpPr>
          <p:nvPr>
            <p:ph type="title"/>
          </p:nvPr>
        </p:nvSpPr>
        <p:spPr/>
        <p:txBody>
          <a:bodyPr/>
          <a:lstStyle/>
          <a:p>
            <a:r>
              <a:rPr lang="en-GB" sz="3200" b="1" dirty="0">
                <a:solidFill>
                  <a:srgbClr val="002060"/>
                </a:solidFill>
              </a:rPr>
              <a:t>Please see the class page for the following documents detailing information on the curriculum:</a:t>
            </a:r>
          </a:p>
        </p:txBody>
      </p:sp>
      <p:sp>
        <p:nvSpPr>
          <p:cNvPr id="4" name="Date Placeholder 3">
            <a:extLst>
              <a:ext uri="{FF2B5EF4-FFF2-40B4-BE49-F238E27FC236}">
                <a16:creationId xmlns:a16="http://schemas.microsoft.com/office/drawing/2014/main" id="{546E7446-1604-4215-920C-2F28D7C3C5F8}"/>
              </a:ext>
            </a:extLst>
          </p:cNvPr>
          <p:cNvSpPr>
            <a:spLocks noGrp="1"/>
          </p:cNvSpPr>
          <p:nvPr>
            <p:ph type="dt" sz="half" idx="10"/>
          </p:nvPr>
        </p:nvSpPr>
        <p:spPr/>
        <p:txBody>
          <a:bodyPr/>
          <a:lstStyle/>
          <a:p>
            <a:fld id="{CF1BEBC8-EB54-AB45-8E7B-C02B8F7E8AF9}" type="datetime2">
              <a:rPr lang="en-GB" smtClean="0"/>
              <a:pPr/>
              <a:t>Monday, 14 July 2025</a:t>
            </a:fld>
            <a:endParaRPr lang="en-US"/>
          </a:p>
        </p:txBody>
      </p:sp>
      <p:sp>
        <p:nvSpPr>
          <p:cNvPr id="5" name="Footer Placeholder 4">
            <a:extLst>
              <a:ext uri="{FF2B5EF4-FFF2-40B4-BE49-F238E27FC236}">
                <a16:creationId xmlns:a16="http://schemas.microsoft.com/office/drawing/2014/main" id="{74ADA99A-23E1-47F0-84B7-4408E21A48B1}"/>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EBDC9595-B437-4783-B348-999793267A83}"/>
              </a:ext>
            </a:extLst>
          </p:cNvPr>
          <p:cNvSpPr>
            <a:spLocks noGrp="1"/>
          </p:cNvSpPr>
          <p:nvPr>
            <p:ph type="sldNum" sz="quarter" idx="12"/>
          </p:nvPr>
        </p:nvSpPr>
        <p:spPr/>
        <p:txBody>
          <a:bodyPr/>
          <a:lstStyle/>
          <a:p>
            <a:fld id="{E7AE6736-7996-1043-9B05-951A0EE68EA2}" type="slidenum">
              <a:rPr lang="en-US" smtClean="0"/>
              <a:pPr/>
              <a:t>4</a:t>
            </a:fld>
            <a:endParaRPr lang="en-US"/>
          </a:p>
        </p:txBody>
      </p:sp>
      <p:pic>
        <p:nvPicPr>
          <p:cNvPr id="8" name="Picture 7">
            <a:extLst>
              <a:ext uri="{FF2B5EF4-FFF2-40B4-BE49-F238E27FC236}">
                <a16:creationId xmlns:a16="http://schemas.microsoft.com/office/drawing/2014/main" id="{87284977-A00A-45AE-B5A8-DB13137A6520}"/>
              </a:ext>
            </a:extLst>
          </p:cNvPr>
          <p:cNvPicPr>
            <a:picLocks noChangeAspect="1"/>
          </p:cNvPicPr>
          <p:nvPr/>
        </p:nvPicPr>
        <p:blipFill>
          <a:blip r:embed="rId2"/>
          <a:stretch>
            <a:fillRect/>
          </a:stretch>
        </p:blipFill>
        <p:spPr>
          <a:xfrm>
            <a:off x="3153574" y="1454714"/>
            <a:ext cx="5277587" cy="4363059"/>
          </a:xfrm>
          <a:prstGeom prst="rect">
            <a:avLst/>
          </a:prstGeom>
        </p:spPr>
      </p:pic>
      <p:sp>
        <p:nvSpPr>
          <p:cNvPr id="3" name="TextBox 2">
            <a:extLst>
              <a:ext uri="{FF2B5EF4-FFF2-40B4-BE49-F238E27FC236}">
                <a16:creationId xmlns:a16="http://schemas.microsoft.com/office/drawing/2014/main" id="{9FBDED2B-1A3D-427F-9AE4-82B59C580197}"/>
              </a:ext>
            </a:extLst>
          </p:cNvPr>
          <p:cNvSpPr txBox="1"/>
          <p:nvPr/>
        </p:nvSpPr>
        <p:spPr>
          <a:xfrm>
            <a:off x="3609681" y="1536569"/>
            <a:ext cx="368431" cy="307777"/>
          </a:xfrm>
          <a:prstGeom prst="rect">
            <a:avLst/>
          </a:prstGeom>
          <a:solidFill>
            <a:schemeClr val="bg1"/>
          </a:solidFill>
        </p:spPr>
        <p:txBody>
          <a:bodyPr wrap="square" rtlCol="0">
            <a:spAutoFit/>
          </a:bodyPr>
          <a:lstStyle/>
          <a:p>
            <a:r>
              <a:rPr lang="en-GB" sz="1400" dirty="0">
                <a:solidFill>
                  <a:schemeClr val="accent1"/>
                </a:solidFill>
              </a:rPr>
              <a:t>Y2</a:t>
            </a:r>
          </a:p>
        </p:txBody>
      </p:sp>
      <p:sp>
        <p:nvSpPr>
          <p:cNvPr id="9" name="TextBox 8">
            <a:extLst>
              <a:ext uri="{FF2B5EF4-FFF2-40B4-BE49-F238E27FC236}">
                <a16:creationId xmlns:a16="http://schemas.microsoft.com/office/drawing/2014/main" id="{78C1E8C2-48DB-45E9-87A4-453D991D59A5}"/>
              </a:ext>
            </a:extLst>
          </p:cNvPr>
          <p:cNvSpPr txBox="1"/>
          <p:nvPr/>
        </p:nvSpPr>
        <p:spPr>
          <a:xfrm>
            <a:off x="3609681" y="2013863"/>
            <a:ext cx="368431" cy="307777"/>
          </a:xfrm>
          <a:prstGeom prst="rect">
            <a:avLst/>
          </a:prstGeom>
          <a:solidFill>
            <a:schemeClr val="bg1"/>
          </a:solidFill>
        </p:spPr>
        <p:txBody>
          <a:bodyPr wrap="square" rtlCol="0">
            <a:spAutoFit/>
          </a:bodyPr>
          <a:lstStyle/>
          <a:p>
            <a:r>
              <a:rPr lang="en-GB" sz="1400" dirty="0">
                <a:solidFill>
                  <a:schemeClr val="accent1"/>
                </a:solidFill>
              </a:rPr>
              <a:t>Y2</a:t>
            </a:r>
          </a:p>
        </p:txBody>
      </p:sp>
      <p:sp>
        <p:nvSpPr>
          <p:cNvPr id="10" name="TextBox 9">
            <a:extLst>
              <a:ext uri="{FF2B5EF4-FFF2-40B4-BE49-F238E27FC236}">
                <a16:creationId xmlns:a16="http://schemas.microsoft.com/office/drawing/2014/main" id="{FC604B18-6A91-46AD-B3B4-D2ADDBF66C49}"/>
              </a:ext>
            </a:extLst>
          </p:cNvPr>
          <p:cNvSpPr txBox="1"/>
          <p:nvPr/>
        </p:nvSpPr>
        <p:spPr>
          <a:xfrm>
            <a:off x="3609680" y="2496082"/>
            <a:ext cx="368431" cy="307777"/>
          </a:xfrm>
          <a:prstGeom prst="rect">
            <a:avLst/>
          </a:prstGeom>
          <a:solidFill>
            <a:schemeClr val="bg1"/>
          </a:solidFill>
        </p:spPr>
        <p:txBody>
          <a:bodyPr wrap="square" rtlCol="0">
            <a:spAutoFit/>
          </a:bodyPr>
          <a:lstStyle/>
          <a:p>
            <a:r>
              <a:rPr lang="en-GB" sz="1400" dirty="0">
                <a:solidFill>
                  <a:schemeClr val="accent1"/>
                </a:solidFill>
              </a:rPr>
              <a:t>Y2</a:t>
            </a:r>
          </a:p>
        </p:txBody>
      </p:sp>
      <p:sp>
        <p:nvSpPr>
          <p:cNvPr id="11" name="TextBox 10">
            <a:extLst>
              <a:ext uri="{FF2B5EF4-FFF2-40B4-BE49-F238E27FC236}">
                <a16:creationId xmlns:a16="http://schemas.microsoft.com/office/drawing/2014/main" id="{58BDDEF5-C685-4F75-B115-A21EEBF02675}"/>
              </a:ext>
            </a:extLst>
          </p:cNvPr>
          <p:cNvSpPr txBox="1"/>
          <p:nvPr/>
        </p:nvSpPr>
        <p:spPr>
          <a:xfrm>
            <a:off x="7165156" y="2996328"/>
            <a:ext cx="368431" cy="307777"/>
          </a:xfrm>
          <a:prstGeom prst="rect">
            <a:avLst/>
          </a:prstGeom>
          <a:solidFill>
            <a:schemeClr val="bg1"/>
          </a:solidFill>
        </p:spPr>
        <p:txBody>
          <a:bodyPr wrap="square" rtlCol="0">
            <a:spAutoFit/>
          </a:bodyPr>
          <a:lstStyle/>
          <a:p>
            <a:r>
              <a:rPr lang="en-GB" sz="1400" dirty="0">
                <a:solidFill>
                  <a:schemeClr val="accent1"/>
                </a:solidFill>
              </a:rPr>
              <a:t>Y2</a:t>
            </a:r>
          </a:p>
        </p:txBody>
      </p:sp>
      <p:sp>
        <p:nvSpPr>
          <p:cNvPr id="12" name="TextBox 11">
            <a:extLst>
              <a:ext uri="{FF2B5EF4-FFF2-40B4-BE49-F238E27FC236}">
                <a16:creationId xmlns:a16="http://schemas.microsoft.com/office/drawing/2014/main" id="{58DD169C-C4AA-4A65-A3F0-37537EB26404}"/>
              </a:ext>
            </a:extLst>
          </p:cNvPr>
          <p:cNvSpPr txBox="1"/>
          <p:nvPr/>
        </p:nvSpPr>
        <p:spPr>
          <a:xfrm>
            <a:off x="3581400" y="3979570"/>
            <a:ext cx="368431" cy="307777"/>
          </a:xfrm>
          <a:prstGeom prst="rect">
            <a:avLst/>
          </a:prstGeom>
          <a:solidFill>
            <a:schemeClr val="bg1"/>
          </a:solidFill>
        </p:spPr>
        <p:txBody>
          <a:bodyPr wrap="square" rtlCol="0">
            <a:spAutoFit/>
          </a:bodyPr>
          <a:lstStyle/>
          <a:p>
            <a:r>
              <a:rPr lang="en-GB" sz="1400" dirty="0">
                <a:solidFill>
                  <a:schemeClr val="accent1"/>
                </a:solidFill>
              </a:rPr>
              <a:t>Y2</a:t>
            </a:r>
          </a:p>
        </p:txBody>
      </p:sp>
      <p:sp>
        <p:nvSpPr>
          <p:cNvPr id="13" name="TextBox 12">
            <a:extLst>
              <a:ext uri="{FF2B5EF4-FFF2-40B4-BE49-F238E27FC236}">
                <a16:creationId xmlns:a16="http://schemas.microsoft.com/office/drawing/2014/main" id="{4D8B87A1-E783-4271-ABFB-BFE2EA74CC91}"/>
              </a:ext>
            </a:extLst>
          </p:cNvPr>
          <p:cNvSpPr txBox="1"/>
          <p:nvPr/>
        </p:nvSpPr>
        <p:spPr>
          <a:xfrm>
            <a:off x="3607715" y="4426215"/>
            <a:ext cx="368431" cy="307777"/>
          </a:xfrm>
          <a:prstGeom prst="rect">
            <a:avLst/>
          </a:prstGeom>
          <a:solidFill>
            <a:schemeClr val="bg1"/>
          </a:solidFill>
        </p:spPr>
        <p:txBody>
          <a:bodyPr wrap="square" rtlCol="0">
            <a:spAutoFit/>
          </a:bodyPr>
          <a:lstStyle/>
          <a:p>
            <a:r>
              <a:rPr lang="en-GB" sz="1400" dirty="0">
                <a:solidFill>
                  <a:schemeClr val="accent1"/>
                </a:solidFill>
              </a:rPr>
              <a:t>Y2</a:t>
            </a:r>
          </a:p>
        </p:txBody>
      </p:sp>
      <p:sp>
        <p:nvSpPr>
          <p:cNvPr id="14" name="TextBox 13">
            <a:extLst>
              <a:ext uri="{FF2B5EF4-FFF2-40B4-BE49-F238E27FC236}">
                <a16:creationId xmlns:a16="http://schemas.microsoft.com/office/drawing/2014/main" id="{F6D570B1-CC68-4E33-9614-5BB2E7CB6113}"/>
              </a:ext>
            </a:extLst>
          </p:cNvPr>
          <p:cNvSpPr txBox="1"/>
          <p:nvPr/>
        </p:nvSpPr>
        <p:spPr>
          <a:xfrm>
            <a:off x="3579433" y="4923139"/>
            <a:ext cx="368431" cy="307777"/>
          </a:xfrm>
          <a:prstGeom prst="rect">
            <a:avLst/>
          </a:prstGeom>
          <a:solidFill>
            <a:schemeClr val="bg1"/>
          </a:solidFill>
        </p:spPr>
        <p:txBody>
          <a:bodyPr wrap="square" rtlCol="0">
            <a:spAutoFit/>
          </a:bodyPr>
          <a:lstStyle/>
          <a:p>
            <a:r>
              <a:rPr lang="en-GB" sz="1400" dirty="0">
                <a:solidFill>
                  <a:schemeClr val="accent1"/>
                </a:solidFill>
              </a:rPr>
              <a:t>Y2</a:t>
            </a:r>
          </a:p>
        </p:txBody>
      </p:sp>
      <p:sp>
        <p:nvSpPr>
          <p:cNvPr id="15" name="TextBox 14">
            <a:extLst>
              <a:ext uri="{FF2B5EF4-FFF2-40B4-BE49-F238E27FC236}">
                <a16:creationId xmlns:a16="http://schemas.microsoft.com/office/drawing/2014/main" id="{ED30094F-FE2C-4977-B41F-890515CC64D6}"/>
              </a:ext>
            </a:extLst>
          </p:cNvPr>
          <p:cNvSpPr txBox="1"/>
          <p:nvPr/>
        </p:nvSpPr>
        <p:spPr>
          <a:xfrm>
            <a:off x="3607715" y="5426667"/>
            <a:ext cx="368431" cy="307777"/>
          </a:xfrm>
          <a:prstGeom prst="rect">
            <a:avLst/>
          </a:prstGeom>
          <a:solidFill>
            <a:schemeClr val="bg1"/>
          </a:solidFill>
        </p:spPr>
        <p:txBody>
          <a:bodyPr wrap="square" rtlCol="0">
            <a:spAutoFit/>
          </a:bodyPr>
          <a:lstStyle/>
          <a:p>
            <a:r>
              <a:rPr lang="en-GB" sz="1400" dirty="0">
                <a:solidFill>
                  <a:schemeClr val="accent1"/>
                </a:solidFill>
              </a:rPr>
              <a:t>Y2</a:t>
            </a:r>
          </a:p>
        </p:txBody>
      </p:sp>
      <p:sp>
        <p:nvSpPr>
          <p:cNvPr id="16" name="TextBox 15">
            <a:extLst>
              <a:ext uri="{FF2B5EF4-FFF2-40B4-BE49-F238E27FC236}">
                <a16:creationId xmlns:a16="http://schemas.microsoft.com/office/drawing/2014/main" id="{B3987081-3E65-47A1-92EE-47875729A684}"/>
              </a:ext>
            </a:extLst>
          </p:cNvPr>
          <p:cNvSpPr txBox="1"/>
          <p:nvPr/>
        </p:nvSpPr>
        <p:spPr>
          <a:xfrm>
            <a:off x="3581400" y="3499510"/>
            <a:ext cx="593786" cy="307777"/>
          </a:xfrm>
          <a:prstGeom prst="rect">
            <a:avLst/>
          </a:prstGeom>
          <a:solidFill>
            <a:schemeClr val="bg1"/>
          </a:solidFill>
        </p:spPr>
        <p:txBody>
          <a:bodyPr wrap="square" rtlCol="0">
            <a:spAutoFit/>
          </a:bodyPr>
          <a:lstStyle/>
          <a:p>
            <a:r>
              <a:rPr lang="en-GB" sz="1400" dirty="0">
                <a:solidFill>
                  <a:schemeClr val="accent1"/>
                </a:solidFill>
              </a:rPr>
              <a:t>UKS2</a:t>
            </a:r>
          </a:p>
        </p:txBody>
      </p:sp>
    </p:spTree>
    <p:extLst>
      <p:ext uri="{BB962C8B-B14F-4D97-AF65-F5344CB8AC3E}">
        <p14:creationId xmlns:p14="http://schemas.microsoft.com/office/powerpoint/2010/main" val="38598700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06842" y="390721"/>
            <a:ext cx="8229600" cy="850106"/>
          </a:xfrm>
        </p:spPr>
        <p:txBody>
          <a:bodyPr/>
          <a:lstStyle/>
          <a:p>
            <a:r>
              <a:rPr lang="en-GB" b="1" dirty="0"/>
              <a:t>Homework in Y2</a:t>
            </a:r>
          </a:p>
        </p:txBody>
      </p:sp>
      <p:sp>
        <p:nvSpPr>
          <p:cNvPr id="3" name="Content Placeholder 2"/>
          <p:cNvSpPr>
            <a:spLocks noGrp="1"/>
          </p:cNvSpPr>
          <p:nvPr>
            <p:ph idx="1"/>
          </p:nvPr>
        </p:nvSpPr>
        <p:spPr>
          <a:xfrm>
            <a:off x="2333464" y="1519465"/>
            <a:ext cx="6087979" cy="5688632"/>
          </a:xfrm>
        </p:spPr>
        <p:txBody>
          <a:bodyPr>
            <a:normAutofit/>
          </a:bodyPr>
          <a:lstStyle/>
          <a:p>
            <a:r>
              <a:rPr lang="en-GB" dirty="0">
                <a:solidFill>
                  <a:srgbClr val="00B050"/>
                </a:solidFill>
              </a:rPr>
              <a:t>Homework book (spellings, maths and English) </a:t>
            </a:r>
            <a:r>
              <a:rPr lang="en-GB" sz="2000" dirty="0"/>
              <a:t>Handed in every Monday and given out on a Tuesday.</a:t>
            </a:r>
          </a:p>
          <a:p>
            <a:r>
              <a:rPr lang="en-GB" sz="2400" dirty="0">
                <a:solidFill>
                  <a:srgbClr val="00B050"/>
                </a:solidFill>
              </a:rPr>
              <a:t>Oxford Owl Reading and phonics. </a:t>
            </a:r>
            <a:r>
              <a:rPr lang="en-GB" sz="2000" dirty="0"/>
              <a:t>Books will be set for you to read at home and phonics videos will also be set online (school website) to help practise sounds learnt in class.</a:t>
            </a:r>
          </a:p>
          <a:p>
            <a:r>
              <a:rPr lang="en-GB" sz="2400" dirty="0">
                <a:solidFill>
                  <a:srgbClr val="00B050"/>
                </a:solidFill>
              </a:rPr>
              <a:t>Numbots / TTRS Online. </a:t>
            </a:r>
            <a:r>
              <a:rPr lang="en-GB" sz="2000" dirty="0"/>
              <a:t>Logins will be on the front of your child's reading records.</a:t>
            </a:r>
            <a:endParaRPr lang="en-GB" dirty="0"/>
          </a:p>
        </p:txBody>
      </p:sp>
      <p:pic>
        <p:nvPicPr>
          <p:cNvPr id="4" name="Picture 3">
            <a:extLst>
              <a:ext uri="{FF2B5EF4-FFF2-40B4-BE49-F238E27FC236}">
                <a16:creationId xmlns:a16="http://schemas.microsoft.com/office/drawing/2014/main" id="{B8201B3E-7445-4524-AF34-AB472318F2A1}"/>
              </a:ext>
            </a:extLst>
          </p:cNvPr>
          <p:cNvPicPr>
            <a:picLocks noChangeAspect="1"/>
          </p:cNvPicPr>
          <p:nvPr/>
        </p:nvPicPr>
        <p:blipFill>
          <a:blip r:embed="rId2"/>
          <a:stretch>
            <a:fillRect/>
          </a:stretch>
        </p:blipFill>
        <p:spPr>
          <a:xfrm>
            <a:off x="8694821" y="180377"/>
            <a:ext cx="3251200" cy="21209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E02DD-9A64-4863-AC70-C4E1B596B62E}"/>
              </a:ext>
            </a:extLst>
          </p:cNvPr>
          <p:cNvSpPr>
            <a:spLocks noGrp="1"/>
          </p:cNvSpPr>
          <p:nvPr>
            <p:ph type="title"/>
          </p:nvPr>
        </p:nvSpPr>
        <p:spPr/>
        <p:txBody>
          <a:bodyPr/>
          <a:lstStyle/>
          <a:p>
            <a:r>
              <a:rPr lang="en-GB" b="1" u="sng" dirty="0">
                <a:solidFill>
                  <a:srgbClr val="002060"/>
                </a:solidFill>
              </a:rPr>
              <a:t>Trips in Y2</a:t>
            </a:r>
          </a:p>
        </p:txBody>
      </p:sp>
      <p:sp>
        <p:nvSpPr>
          <p:cNvPr id="3" name="Content Placeholder 2">
            <a:extLst>
              <a:ext uri="{FF2B5EF4-FFF2-40B4-BE49-F238E27FC236}">
                <a16:creationId xmlns:a16="http://schemas.microsoft.com/office/drawing/2014/main" id="{08DC1A60-79C9-4C1A-A54B-0D2C519179D7}"/>
              </a:ext>
            </a:extLst>
          </p:cNvPr>
          <p:cNvSpPr>
            <a:spLocks noGrp="1"/>
          </p:cNvSpPr>
          <p:nvPr>
            <p:ph idx="1"/>
          </p:nvPr>
        </p:nvSpPr>
        <p:spPr>
          <a:xfrm>
            <a:off x="2353456" y="1690688"/>
            <a:ext cx="10515600" cy="4351338"/>
          </a:xfrm>
        </p:spPr>
        <p:txBody>
          <a:bodyPr/>
          <a:lstStyle/>
          <a:p>
            <a:pPr marL="0" indent="0">
              <a:buNone/>
            </a:pPr>
            <a:r>
              <a:rPr lang="en-GB" dirty="0">
                <a:solidFill>
                  <a:srgbClr val="002060"/>
                </a:solidFill>
              </a:rPr>
              <a:t>Autumn Term:</a:t>
            </a:r>
          </a:p>
          <a:p>
            <a:r>
              <a:rPr lang="en-GB" dirty="0">
                <a:solidFill>
                  <a:srgbClr val="002060"/>
                </a:solidFill>
              </a:rPr>
              <a:t>Imagine that</a:t>
            </a:r>
          </a:p>
          <a:p>
            <a:endParaRPr lang="en-GB" dirty="0">
              <a:solidFill>
                <a:srgbClr val="002060"/>
              </a:solidFill>
            </a:endParaRPr>
          </a:p>
          <a:p>
            <a:pPr marL="0" indent="0">
              <a:buNone/>
            </a:pPr>
            <a:r>
              <a:rPr lang="en-GB" dirty="0">
                <a:solidFill>
                  <a:srgbClr val="002060"/>
                </a:solidFill>
              </a:rPr>
              <a:t>Spring Term:</a:t>
            </a:r>
          </a:p>
          <a:p>
            <a:r>
              <a:rPr lang="en-GB" dirty="0">
                <a:solidFill>
                  <a:srgbClr val="002060"/>
                </a:solidFill>
              </a:rPr>
              <a:t>World Museum / Walker Art Gallery</a:t>
            </a:r>
          </a:p>
          <a:p>
            <a:endParaRPr lang="en-GB" dirty="0">
              <a:solidFill>
                <a:srgbClr val="002060"/>
              </a:solidFill>
            </a:endParaRPr>
          </a:p>
          <a:p>
            <a:pPr marL="0" indent="0">
              <a:buNone/>
            </a:pPr>
            <a:r>
              <a:rPr lang="en-GB" dirty="0">
                <a:solidFill>
                  <a:srgbClr val="002060"/>
                </a:solidFill>
              </a:rPr>
              <a:t>Summer Term:</a:t>
            </a:r>
          </a:p>
          <a:p>
            <a:r>
              <a:rPr lang="en-GB" dirty="0" err="1">
                <a:solidFill>
                  <a:srgbClr val="002060"/>
                </a:solidFill>
              </a:rPr>
              <a:t>BeWILDerwood</a:t>
            </a:r>
            <a:endParaRPr lang="en-GB" dirty="0">
              <a:solidFill>
                <a:srgbClr val="002060"/>
              </a:solidFill>
            </a:endParaRPr>
          </a:p>
        </p:txBody>
      </p:sp>
      <p:sp>
        <p:nvSpPr>
          <p:cNvPr id="4" name="Date Placeholder 3">
            <a:extLst>
              <a:ext uri="{FF2B5EF4-FFF2-40B4-BE49-F238E27FC236}">
                <a16:creationId xmlns:a16="http://schemas.microsoft.com/office/drawing/2014/main" id="{00E96BF5-4AA3-4EBF-9192-3185DDC6F51F}"/>
              </a:ext>
            </a:extLst>
          </p:cNvPr>
          <p:cNvSpPr>
            <a:spLocks noGrp="1"/>
          </p:cNvSpPr>
          <p:nvPr>
            <p:ph type="dt" sz="half" idx="10"/>
          </p:nvPr>
        </p:nvSpPr>
        <p:spPr/>
        <p:txBody>
          <a:bodyPr/>
          <a:lstStyle/>
          <a:p>
            <a:fld id="{CF1BEBC8-EB54-AB45-8E7B-C02B8F7E8AF9}" type="datetime2">
              <a:rPr lang="en-GB" smtClean="0"/>
              <a:pPr/>
              <a:t>Monday, 14 July 2025</a:t>
            </a:fld>
            <a:endParaRPr lang="en-US"/>
          </a:p>
        </p:txBody>
      </p:sp>
      <p:sp>
        <p:nvSpPr>
          <p:cNvPr id="5" name="Footer Placeholder 4">
            <a:extLst>
              <a:ext uri="{FF2B5EF4-FFF2-40B4-BE49-F238E27FC236}">
                <a16:creationId xmlns:a16="http://schemas.microsoft.com/office/drawing/2014/main" id="{27535B20-75F3-43A1-A31E-3ACABFE6B97F}"/>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D6C0243F-D18B-4598-88AF-A79FE12620BC}"/>
              </a:ext>
            </a:extLst>
          </p:cNvPr>
          <p:cNvSpPr>
            <a:spLocks noGrp="1"/>
          </p:cNvSpPr>
          <p:nvPr>
            <p:ph type="sldNum" sz="quarter" idx="12"/>
          </p:nvPr>
        </p:nvSpPr>
        <p:spPr/>
        <p:txBody>
          <a:bodyPr/>
          <a:lstStyle/>
          <a:p>
            <a:fld id="{E7AE6736-7996-1043-9B05-951A0EE68EA2}" type="slidenum">
              <a:rPr lang="en-US" smtClean="0"/>
              <a:pPr/>
              <a:t>6</a:t>
            </a:fld>
            <a:endParaRPr lang="en-US"/>
          </a:p>
        </p:txBody>
      </p:sp>
    </p:spTree>
    <p:extLst>
      <p:ext uri="{BB962C8B-B14F-4D97-AF65-F5344CB8AC3E}">
        <p14:creationId xmlns:p14="http://schemas.microsoft.com/office/powerpoint/2010/main" val="2517661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3456" y="33821"/>
            <a:ext cx="9000344" cy="1325563"/>
          </a:xfrm>
        </p:spPr>
        <p:txBody>
          <a:bodyPr/>
          <a:lstStyle/>
          <a:p>
            <a:r>
              <a:rPr lang="en-GB" dirty="0"/>
              <a:t>Read, Write, Inc Phonics</a:t>
            </a:r>
          </a:p>
        </p:txBody>
      </p:sp>
      <p:pic>
        <p:nvPicPr>
          <p:cNvPr id="4" name="Content Placeholder 3" descr="IMG_5043.JPG"/>
          <p:cNvPicPr>
            <a:picLocks noGrp="1" noChangeAspect="1"/>
          </p:cNvPicPr>
          <p:nvPr>
            <p:ph idx="1"/>
          </p:nvPr>
        </p:nvPicPr>
        <p:blipFill>
          <a:blip r:embed="rId2" cstate="print"/>
          <a:stretch>
            <a:fillRect/>
          </a:stretch>
        </p:blipFill>
        <p:spPr>
          <a:xfrm>
            <a:off x="2135560" y="1226529"/>
            <a:ext cx="2592288" cy="3816425"/>
          </a:xfrm>
        </p:spPr>
      </p:pic>
      <p:sp>
        <p:nvSpPr>
          <p:cNvPr id="5" name="TextBox 4"/>
          <p:cNvSpPr txBox="1"/>
          <p:nvPr/>
        </p:nvSpPr>
        <p:spPr>
          <a:xfrm>
            <a:off x="4871864" y="1094256"/>
            <a:ext cx="6481936" cy="2585323"/>
          </a:xfrm>
          <a:prstGeom prst="rect">
            <a:avLst/>
          </a:prstGeom>
          <a:noFill/>
        </p:spPr>
        <p:txBody>
          <a:bodyPr wrap="square" rtlCol="0">
            <a:spAutoFit/>
          </a:bodyPr>
          <a:lstStyle/>
          <a:p>
            <a:r>
              <a:rPr lang="en-GB" dirty="0"/>
              <a:t>We will revisit the current year objectives at the start of every topic. </a:t>
            </a:r>
          </a:p>
          <a:p>
            <a:endParaRPr lang="en-GB" dirty="0"/>
          </a:p>
          <a:p>
            <a:r>
              <a:rPr lang="en-GB" dirty="0"/>
              <a:t>There will be some fluidity within the curriculum and it will accelerate children if appropriate. </a:t>
            </a:r>
          </a:p>
          <a:p>
            <a:endParaRPr lang="en-GB" dirty="0"/>
          </a:p>
          <a:p>
            <a:r>
              <a:rPr lang="en-GB" dirty="0"/>
              <a:t>Children may initially move down bands within reading. This is not a reflection on your child, it is to ensure there is a greater focus on comprehension and understanding rather than decoding.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91104-EEBB-4E8F-9494-3FD0602253F4}"/>
              </a:ext>
            </a:extLst>
          </p:cNvPr>
          <p:cNvSpPr>
            <a:spLocks noGrp="1"/>
          </p:cNvSpPr>
          <p:nvPr>
            <p:ph type="title"/>
          </p:nvPr>
        </p:nvSpPr>
        <p:spPr/>
        <p:txBody>
          <a:bodyPr/>
          <a:lstStyle/>
          <a:p>
            <a:r>
              <a:rPr lang="en-GB" dirty="0"/>
              <a:t>RWI Banding </a:t>
            </a:r>
          </a:p>
        </p:txBody>
      </p:sp>
      <p:sp>
        <p:nvSpPr>
          <p:cNvPr id="3" name="Content Placeholder 2">
            <a:extLst>
              <a:ext uri="{FF2B5EF4-FFF2-40B4-BE49-F238E27FC236}">
                <a16:creationId xmlns:a16="http://schemas.microsoft.com/office/drawing/2014/main" id="{1022FD2A-67D3-4182-8950-710BDACDAA29}"/>
              </a:ext>
            </a:extLst>
          </p:cNvPr>
          <p:cNvSpPr>
            <a:spLocks noGrp="1"/>
          </p:cNvSpPr>
          <p:nvPr>
            <p:ph idx="1"/>
          </p:nvPr>
        </p:nvSpPr>
        <p:spPr/>
        <p:txBody>
          <a:bodyPr/>
          <a:lstStyle/>
          <a:p>
            <a:r>
              <a:rPr lang="en-GB" dirty="0"/>
              <a:t>Children will now be grouped within RWI colour banding scheme. </a:t>
            </a:r>
          </a:p>
          <a:p>
            <a:r>
              <a:rPr lang="en-GB" dirty="0"/>
              <a:t>These groups will be allocated to a specific RWI Reading teacher.</a:t>
            </a:r>
          </a:p>
          <a:p>
            <a:r>
              <a:rPr lang="en-GB" dirty="0"/>
              <a:t>Children will be assessed every half-term and accelerated to a different group within the half-term if needed. </a:t>
            </a:r>
          </a:p>
          <a:p>
            <a:r>
              <a:rPr lang="en-GB" dirty="0"/>
              <a:t>Better differentiation within groups. </a:t>
            </a:r>
          </a:p>
          <a:p>
            <a:r>
              <a:rPr lang="en-GB" dirty="0"/>
              <a:t>More expertise from Teaching staff. </a:t>
            </a:r>
          </a:p>
        </p:txBody>
      </p:sp>
      <p:sp>
        <p:nvSpPr>
          <p:cNvPr id="4" name="Date Placeholder 3">
            <a:extLst>
              <a:ext uri="{FF2B5EF4-FFF2-40B4-BE49-F238E27FC236}">
                <a16:creationId xmlns:a16="http://schemas.microsoft.com/office/drawing/2014/main" id="{11BD4492-3214-4B47-A83A-D8EA3BE8D1C1}"/>
              </a:ext>
            </a:extLst>
          </p:cNvPr>
          <p:cNvSpPr>
            <a:spLocks noGrp="1"/>
          </p:cNvSpPr>
          <p:nvPr>
            <p:ph type="dt" sz="half" idx="10"/>
          </p:nvPr>
        </p:nvSpPr>
        <p:spPr/>
        <p:txBody>
          <a:bodyPr/>
          <a:lstStyle/>
          <a:p>
            <a:fld id="{CF1BEBC8-EB54-AB45-8E7B-C02B8F7E8AF9}" type="datetime2">
              <a:rPr lang="en-GB" smtClean="0"/>
              <a:pPr/>
              <a:t>Monday, 14 July 2025</a:t>
            </a:fld>
            <a:endParaRPr lang="en-US"/>
          </a:p>
        </p:txBody>
      </p:sp>
      <p:sp>
        <p:nvSpPr>
          <p:cNvPr id="5" name="Footer Placeholder 4">
            <a:extLst>
              <a:ext uri="{FF2B5EF4-FFF2-40B4-BE49-F238E27FC236}">
                <a16:creationId xmlns:a16="http://schemas.microsoft.com/office/drawing/2014/main" id="{826A820C-9458-48B4-8DD1-21010DA7F563}"/>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47AA5FE5-51B5-476E-9695-29A718F555CE}"/>
              </a:ext>
            </a:extLst>
          </p:cNvPr>
          <p:cNvSpPr>
            <a:spLocks noGrp="1"/>
          </p:cNvSpPr>
          <p:nvPr>
            <p:ph type="sldNum" sz="quarter" idx="12"/>
          </p:nvPr>
        </p:nvSpPr>
        <p:spPr/>
        <p:txBody>
          <a:bodyPr/>
          <a:lstStyle/>
          <a:p>
            <a:fld id="{E7AE6736-7996-1043-9B05-951A0EE68EA2}" type="slidenum">
              <a:rPr lang="en-US" smtClean="0"/>
              <a:pPr/>
              <a:t>8</a:t>
            </a:fld>
            <a:endParaRPr lang="en-US"/>
          </a:p>
        </p:txBody>
      </p:sp>
    </p:spTree>
    <p:extLst>
      <p:ext uri="{BB962C8B-B14F-4D97-AF65-F5344CB8AC3E}">
        <p14:creationId xmlns:p14="http://schemas.microsoft.com/office/powerpoint/2010/main" val="4156860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675659"/>
            <a:ext cx="9000344" cy="1325563"/>
          </a:xfrm>
        </p:spPr>
        <p:txBody>
          <a:bodyPr/>
          <a:lstStyle/>
          <a:p>
            <a:r>
              <a:rPr lang="en-GB" b="1" u="sng" dirty="0">
                <a:solidFill>
                  <a:srgbClr val="002060"/>
                </a:solidFill>
              </a:rPr>
              <a:t>Spelling</a:t>
            </a:r>
            <a:r>
              <a:rPr lang="en-GB" b="1" dirty="0"/>
              <a:t> 		</a:t>
            </a:r>
            <a:r>
              <a:rPr lang="en-GB" sz="3600" b="1" u="sng" dirty="0">
                <a:solidFill>
                  <a:srgbClr val="002060"/>
                </a:solidFill>
              </a:rPr>
              <a:t>Spelling test day - Monday</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506361" y="1844368"/>
            <a:ext cx="11742174" cy="4351338"/>
          </a:xfrm>
        </p:spPr>
        <p:txBody>
          <a:bodyPr>
            <a:normAutofit lnSpcReduction="10000"/>
          </a:bodyPr>
          <a:lstStyle/>
          <a:p>
            <a:pPr marL="0" indent="0">
              <a:buNone/>
            </a:pPr>
            <a:r>
              <a:rPr lang="en-GB" sz="2400" dirty="0">
                <a:solidFill>
                  <a:srgbClr val="002060"/>
                </a:solidFill>
              </a:rPr>
              <a:t>Each week, children will be taught a spelling pattern.</a:t>
            </a:r>
          </a:p>
          <a:p>
            <a:pPr marL="0" indent="0">
              <a:buNone/>
            </a:pPr>
            <a:r>
              <a:rPr lang="en-GB" sz="2400" dirty="0">
                <a:solidFill>
                  <a:srgbClr val="002060"/>
                </a:solidFill>
              </a:rPr>
              <a:t>For homework and in class, they will be given a sheet for written practice of 10 words containing this spelling pattern.</a:t>
            </a:r>
          </a:p>
          <a:p>
            <a:pPr marL="0" indent="0">
              <a:buNone/>
            </a:pPr>
            <a:r>
              <a:rPr lang="en-GB" sz="2400" dirty="0">
                <a:solidFill>
                  <a:srgbClr val="002060"/>
                </a:solidFill>
              </a:rPr>
              <a:t>It would be useful if you could help your child with learning spellings at home using whichever method they find most helpful to learn. For example, the ‘Look Say Cover Write Check’ method is just one way to learn to spell.  </a:t>
            </a:r>
          </a:p>
          <a:p>
            <a:r>
              <a:rPr lang="en-GB" sz="2400" b="1" dirty="0">
                <a:solidFill>
                  <a:srgbClr val="002060"/>
                </a:solidFill>
              </a:rPr>
              <a:t>New spellings will be given out on a Tuesday for a test on the following Monday.  </a:t>
            </a:r>
          </a:p>
          <a:p>
            <a:r>
              <a:rPr lang="en-GB" sz="2400" b="1" dirty="0">
                <a:solidFill>
                  <a:srgbClr val="002060"/>
                </a:solidFill>
              </a:rPr>
              <a:t>Please ensure your child is learning and practising their spellings regularly.  </a:t>
            </a:r>
          </a:p>
          <a:p>
            <a:r>
              <a:rPr lang="en-GB" sz="2400" b="1" dirty="0">
                <a:solidFill>
                  <a:srgbClr val="002060"/>
                </a:solidFill>
              </a:rPr>
              <a:t>Spelling homework should be returned to school on a Monday.</a:t>
            </a:r>
          </a:p>
          <a:p>
            <a:r>
              <a:rPr lang="en-GB" sz="2400" b="1" dirty="0">
                <a:solidFill>
                  <a:srgbClr val="002060"/>
                </a:solidFill>
              </a:rPr>
              <a:t>Spelling results will be sent home to keep you informed of your child’s                    attainment.</a:t>
            </a:r>
            <a:endParaRPr lang="en-GB" sz="2400" dirty="0">
              <a:solidFill>
                <a:srgbClr val="002060"/>
              </a:solidFill>
            </a:endParaRPr>
          </a:p>
          <a:p>
            <a:endParaRPr lang="en-GB" dirty="0"/>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Monday, 14 July 2025</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9</a:t>
            </a:fld>
            <a:endParaRPr lang="en-US"/>
          </a:p>
        </p:txBody>
      </p:sp>
    </p:spTree>
    <p:extLst>
      <p:ext uri="{BB962C8B-B14F-4D97-AF65-F5344CB8AC3E}">
        <p14:creationId xmlns:p14="http://schemas.microsoft.com/office/powerpoint/2010/main" val="41409965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3E1735-93B0-487D-A857-70CC2A698C67}"/>
              </a:ext>
            </a:extLst>
          </p:cNvPr>
          <p:cNvSpPr>
            <a:spLocks noGrp="1"/>
          </p:cNvSpPr>
          <p:nvPr>
            <p:ph idx="1"/>
          </p:nvPr>
        </p:nvSpPr>
        <p:spPr>
          <a:xfrm>
            <a:off x="4807974" y="298759"/>
            <a:ext cx="6998388" cy="4228997"/>
          </a:xfrm>
        </p:spPr>
        <p:txBody>
          <a:bodyPr>
            <a:noAutofit/>
          </a:bodyPr>
          <a:lstStyle/>
          <a:p>
            <a:pPr marL="0" indent="0">
              <a:buNone/>
            </a:pPr>
            <a:r>
              <a:rPr lang="en-GB" sz="1600" dirty="0">
                <a:solidFill>
                  <a:srgbClr val="002060"/>
                </a:solidFill>
              </a:rPr>
              <a:t>All children will have the opportunity to read a variety of texts during phonics and English lessons.</a:t>
            </a:r>
          </a:p>
          <a:p>
            <a:pPr marL="0" indent="0">
              <a:buNone/>
            </a:pPr>
            <a:r>
              <a:rPr lang="en-GB" sz="1600" dirty="0">
                <a:solidFill>
                  <a:srgbClr val="002060"/>
                </a:solidFill>
              </a:rPr>
              <a:t>Individual readers will also be heard and children will have the opportunity to read books of their own choice in class.  </a:t>
            </a:r>
          </a:p>
          <a:p>
            <a:pPr marL="0" indent="0">
              <a:buNone/>
            </a:pPr>
            <a:r>
              <a:rPr lang="en-GB" sz="1600" dirty="0">
                <a:solidFill>
                  <a:srgbClr val="002060"/>
                </a:solidFill>
              </a:rPr>
              <a:t>If they wish to bring in a book from home to read in class, this is welcomed.  </a:t>
            </a:r>
          </a:p>
          <a:p>
            <a:pPr marL="0" indent="0">
              <a:buNone/>
            </a:pPr>
            <a:r>
              <a:rPr lang="en-GB" sz="1600" dirty="0">
                <a:solidFill>
                  <a:srgbClr val="002060"/>
                </a:solidFill>
              </a:rPr>
              <a:t>There is an expectation that your child should read </a:t>
            </a:r>
            <a:r>
              <a:rPr lang="en-GB" sz="1600" b="1" dirty="0">
                <a:solidFill>
                  <a:srgbClr val="002060"/>
                </a:solidFill>
              </a:rPr>
              <a:t>at least 3 times a week </a:t>
            </a:r>
            <a:r>
              <a:rPr lang="en-GB" sz="1600" dirty="0">
                <a:solidFill>
                  <a:srgbClr val="002060"/>
                </a:solidFill>
              </a:rPr>
              <a:t>at home - this will be monitored and rewarded (a prize for every 50 reads and a raffle ticket for a draw at the end of the year).</a:t>
            </a:r>
          </a:p>
          <a:p>
            <a:pPr marL="0" indent="0">
              <a:buNone/>
            </a:pPr>
            <a:r>
              <a:rPr lang="en-GB" sz="1600" dirty="0">
                <a:solidFill>
                  <a:srgbClr val="002060"/>
                </a:solidFill>
              </a:rPr>
              <a:t>Please hear your child read, discussing the text and new vocabulary with them; fill in and sign the purple reading record to note their progress and any difficulties they may have.  </a:t>
            </a:r>
          </a:p>
          <a:p>
            <a:pPr marL="0" indent="0">
              <a:buNone/>
            </a:pPr>
            <a:r>
              <a:rPr lang="en-GB" sz="1600" dirty="0">
                <a:solidFill>
                  <a:srgbClr val="002060"/>
                </a:solidFill>
              </a:rPr>
              <a:t>We recommend a ‘3-read approach’ – </a:t>
            </a:r>
            <a:r>
              <a:rPr lang="en-GB" sz="1600" b="1" dirty="0">
                <a:solidFill>
                  <a:srgbClr val="002060"/>
                </a:solidFill>
              </a:rPr>
              <a:t>1. decoding 2. fluency 3. understanding</a:t>
            </a:r>
          </a:p>
          <a:p>
            <a:pPr marL="0" indent="0">
              <a:buNone/>
            </a:pPr>
            <a:r>
              <a:rPr lang="en-GB" sz="1600" dirty="0">
                <a:solidFill>
                  <a:srgbClr val="002060"/>
                </a:solidFill>
              </a:rPr>
              <a:t>Please ensure reading records are sent into school</a:t>
            </a:r>
            <a:r>
              <a:rPr lang="en-GB" sz="1600" b="1" dirty="0">
                <a:solidFill>
                  <a:srgbClr val="002060"/>
                </a:solidFill>
              </a:rPr>
              <a:t> daily </a:t>
            </a:r>
            <a:r>
              <a:rPr lang="en-GB" sz="1600" dirty="0">
                <a:solidFill>
                  <a:srgbClr val="002060"/>
                </a:solidFill>
              </a:rPr>
              <a:t>to help us with monitoring.  </a:t>
            </a:r>
          </a:p>
          <a:p>
            <a:pPr marL="0" indent="0">
              <a:buNone/>
            </a:pPr>
            <a:r>
              <a:rPr lang="en-GB" sz="1600" dirty="0">
                <a:solidFill>
                  <a:srgbClr val="002060"/>
                </a:solidFill>
              </a:rPr>
              <a:t>Children are encouraged to return and change a book on any day.                  </a:t>
            </a:r>
          </a:p>
          <a:p>
            <a:pPr marL="0" indent="0">
              <a:buNone/>
            </a:pPr>
            <a:r>
              <a:rPr lang="en-GB" sz="1600" dirty="0">
                <a:solidFill>
                  <a:srgbClr val="002060"/>
                </a:solidFill>
              </a:rPr>
              <a:t>If children fall behind with reading at home, there will be a                           discussion with parents/carers to help get them back on track. </a:t>
            </a:r>
          </a:p>
        </p:txBody>
      </p:sp>
      <p:sp>
        <p:nvSpPr>
          <p:cNvPr id="4" name="Date Placeholder 3">
            <a:extLst>
              <a:ext uri="{FF2B5EF4-FFF2-40B4-BE49-F238E27FC236}">
                <a16:creationId xmlns:a16="http://schemas.microsoft.com/office/drawing/2014/main" id="{7F233B45-3757-4D52-80E9-C28604639BBD}"/>
              </a:ext>
            </a:extLst>
          </p:cNvPr>
          <p:cNvSpPr>
            <a:spLocks noGrp="1"/>
          </p:cNvSpPr>
          <p:nvPr>
            <p:ph type="dt" sz="half" idx="10"/>
          </p:nvPr>
        </p:nvSpPr>
        <p:spPr/>
        <p:txBody>
          <a:bodyPr/>
          <a:lstStyle/>
          <a:p>
            <a:fld id="{CF1BEBC8-EB54-AB45-8E7B-C02B8F7E8AF9}" type="datetime2">
              <a:rPr lang="en-GB" smtClean="0"/>
              <a:pPr/>
              <a:t>Monday, 14 July 2025</a:t>
            </a:fld>
            <a:endParaRPr lang="en-US"/>
          </a:p>
        </p:txBody>
      </p:sp>
      <p:sp>
        <p:nvSpPr>
          <p:cNvPr id="5" name="Footer Placeholder 4">
            <a:extLst>
              <a:ext uri="{FF2B5EF4-FFF2-40B4-BE49-F238E27FC236}">
                <a16:creationId xmlns:a16="http://schemas.microsoft.com/office/drawing/2014/main" id="{04400303-A65C-4EE5-A4E8-463AD031FD8A}"/>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EA35DAA2-D022-4E26-B7C4-14A85A161973}"/>
              </a:ext>
            </a:extLst>
          </p:cNvPr>
          <p:cNvSpPr>
            <a:spLocks noGrp="1"/>
          </p:cNvSpPr>
          <p:nvPr>
            <p:ph type="sldNum" sz="quarter" idx="12"/>
          </p:nvPr>
        </p:nvSpPr>
        <p:spPr/>
        <p:txBody>
          <a:bodyPr/>
          <a:lstStyle/>
          <a:p>
            <a:fld id="{E7AE6736-7996-1043-9B05-951A0EE68EA2}" type="slidenum">
              <a:rPr lang="en-US" smtClean="0"/>
              <a:pPr/>
              <a:t>10</a:t>
            </a:fld>
            <a:endParaRPr lang="en-US"/>
          </a:p>
        </p:txBody>
      </p:sp>
      <p:pic>
        <p:nvPicPr>
          <p:cNvPr id="7" name="Picture 6">
            <a:extLst>
              <a:ext uri="{FF2B5EF4-FFF2-40B4-BE49-F238E27FC236}">
                <a16:creationId xmlns:a16="http://schemas.microsoft.com/office/drawing/2014/main" id="{B64EB9F9-DFAD-4AAF-BF06-BE64CB765702}"/>
              </a:ext>
            </a:extLst>
          </p:cNvPr>
          <p:cNvPicPr>
            <a:picLocks noChangeAspect="1"/>
          </p:cNvPicPr>
          <p:nvPr/>
        </p:nvPicPr>
        <p:blipFill>
          <a:blip r:embed="rId2"/>
          <a:stretch>
            <a:fillRect/>
          </a:stretch>
        </p:blipFill>
        <p:spPr>
          <a:xfrm>
            <a:off x="266700" y="136525"/>
            <a:ext cx="4541274" cy="5906759"/>
          </a:xfrm>
          <a:prstGeom prst="rect">
            <a:avLst/>
          </a:prstGeom>
        </p:spPr>
      </p:pic>
    </p:spTree>
    <p:extLst>
      <p:ext uri="{BB962C8B-B14F-4D97-AF65-F5344CB8AC3E}">
        <p14:creationId xmlns:p14="http://schemas.microsoft.com/office/powerpoint/2010/main" val="28206408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48156" y="-99093"/>
            <a:ext cx="9000344" cy="1325563"/>
          </a:xfrm>
        </p:spPr>
        <p:txBody>
          <a:bodyPr/>
          <a:lstStyle/>
          <a:p>
            <a:r>
              <a:rPr lang="en-GB" b="1" u="sng" dirty="0"/>
              <a:t>Maths in Y2</a:t>
            </a:r>
          </a:p>
        </p:txBody>
      </p:sp>
      <p:pic>
        <p:nvPicPr>
          <p:cNvPr id="3" name="Picture 2">
            <a:extLst>
              <a:ext uri="{FF2B5EF4-FFF2-40B4-BE49-F238E27FC236}">
                <a16:creationId xmlns:a16="http://schemas.microsoft.com/office/drawing/2014/main" id="{157659F1-CAAB-41A0-8895-DB3FB3C23EB2}"/>
              </a:ext>
            </a:extLst>
          </p:cNvPr>
          <p:cNvPicPr>
            <a:picLocks noChangeAspect="1"/>
          </p:cNvPicPr>
          <p:nvPr/>
        </p:nvPicPr>
        <p:blipFill>
          <a:blip r:embed="rId2"/>
          <a:stretch>
            <a:fillRect/>
          </a:stretch>
        </p:blipFill>
        <p:spPr>
          <a:xfrm>
            <a:off x="4741445" y="1059397"/>
            <a:ext cx="7450555" cy="4984215"/>
          </a:xfrm>
          <a:prstGeom prst="rect">
            <a:avLst/>
          </a:prstGeom>
        </p:spPr>
      </p:pic>
      <p:sp>
        <p:nvSpPr>
          <p:cNvPr id="4" name="TextBox 3">
            <a:extLst>
              <a:ext uri="{FF2B5EF4-FFF2-40B4-BE49-F238E27FC236}">
                <a16:creationId xmlns:a16="http://schemas.microsoft.com/office/drawing/2014/main" id="{A0BC6D6D-4FC6-4B4C-8C69-687BA9BACA3B}"/>
              </a:ext>
            </a:extLst>
          </p:cNvPr>
          <p:cNvSpPr txBox="1"/>
          <p:nvPr/>
        </p:nvSpPr>
        <p:spPr>
          <a:xfrm>
            <a:off x="770021" y="1812758"/>
            <a:ext cx="3577390" cy="923330"/>
          </a:xfrm>
          <a:prstGeom prst="rect">
            <a:avLst/>
          </a:prstGeom>
          <a:noFill/>
        </p:spPr>
        <p:txBody>
          <a:bodyPr wrap="square" rtlCol="0">
            <a:spAutoFit/>
          </a:bodyPr>
          <a:lstStyle/>
          <a:p>
            <a:r>
              <a:rPr lang="en-GB" dirty="0"/>
              <a:t>We use White Rose in maths and will continue to use the booklets in KS1.</a:t>
            </a:r>
          </a:p>
        </p:txBody>
      </p:sp>
      <p:sp>
        <p:nvSpPr>
          <p:cNvPr id="5" name="TextBox 4">
            <a:extLst>
              <a:ext uri="{FF2B5EF4-FFF2-40B4-BE49-F238E27FC236}">
                <a16:creationId xmlns:a16="http://schemas.microsoft.com/office/drawing/2014/main" id="{86DA2E15-D3F5-4EC1-BE8B-EF2183EFF727}"/>
              </a:ext>
            </a:extLst>
          </p:cNvPr>
          <p:cNvSpPr txBox="1"/>
          <p:nvPr/>
        </p:nvSpPr>
        <p:spPr>
          <a:xfrm>
            <a:off x="680786" y="2888488"/>
            <a:ext cx="4436645" cy="369332"/>
          </a:xfrm>
          <a:prstGeom prst="rect">
            <a:avLst/>
          </a:prstGeom>
          <a:noFill/>
        </p:spPr>
        <p:txBody>
          <a:bodyPr wrap="square" rtlCol="0">
            <a:spAutoFit/>
          </a:bodyPr>
          <a:lstStyle/>
          <a:p>
            <a:r>
              <a:rPr lang="en-GB" dirty="0"/>
              <a:t>TTRS is introduced: 2,5 and 10</a:t>
            </a:r>
          </a:p>
        </p:txBody>
      </p:sp>
      <p:sp>
        <p:nvSpPr>
          <p:cNvPr id="6" name="TextBox 5">
            <a:extLst>
              <a:ext uri="{FF2B5EF4-FFF2-40B4-BE49-F238E27FC236}">
                <a16:creationId xmlns:a16="http://schemas.microsoft.com/office/drawing/2014/main" id="{FFCEDA1C-F12A-4E4D-83F5-BE1CF34CD35B}"/>
              </a:ext>
            </a:extLst>
          </p:cNvPr>
          <p:cNvSpPr txBox="1"/>
          <p:nvPr/>
        </p:nvSpPr>
        <p:spPr>
          <a:xfrm>
            <a:off x="721955" y="3450375"/>
            <a:ext cx="4436645" cy="1200329"/>
          </a:xfrm>
          <a:prstGeom prst="rect">
            <a:avLst/>
          </a:prstGeom>
          <a:noFill/>
        </p:spPr>
        <p:txBody>
          <a:bodyPr wrap="square" rtlCol="0">
            <a:spAutoFit/>
          </a:bodyPr>
          <a:lstStyle/>
          <a:p>
            <a:r>
              <a:rPr lang="en-GB" dirty="0"/>
              <a:t>Hit the Button: number bonds to 10</a:t>
            </a:r>
          </a:p>
          <a:p>
            <a:r>
              <a:rPr lang="en-GB" dirty="0"/>
              <a:t>                           addition up to 10 and 20</a:t>
            </a:r>
          </a:p>
          <a:p>
            <a:r>
              <a:rPr lang="en-GB" dirty="0"/>
              <a:t>                            subtraction up to 10 and 20</a:t>
            </a:r>
          </a:p>
          <a:p>
            <a:r>
              <a:rPr lang="en-GB" dirty="0"/>
              <a:t>                           Double and halving up to 15</a:t>
            </a:r>
          </a:p>
        </p:txBody>
      </p:sp>
      <p:pic>
        <p:nvPicPr>
          <p:cNvPr id="7" name="Picture 6">
            <a:extLst>
              <a:ext uri="{FF2B5EF4-FFF2-40B4-BE49-F238E27FC236}">
                <a16:creationId xmlns:a16="http://schemas.microsoft.com/office/drawing/2014/main" id="{1A18705F-E5FB-4B95-9939-7D7732831398}"/>
              </a:ext>
            </a:extLst>
          </p:cNvPr>
          <p:cNvPicPr>
            <a:picLocks noChangeAspect="1"/>
          </p:cNvPicPr>
          <p:nvPr/>
        </p:nvPicPr>
        <p:blipFill>
          <a:blip r:embed="rId3"/>
          <a:stretch>
            <a:fillRect/>
          </a:stretch>
        </p:blipFill>
        <p:spPr>
          <a:xfrm>
            <a:off x="616618" y="4712802"/>
            <a:ext cx="1600200" cy="130492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650157"/>
            <a:ext cx="9000344" cy="1325563"/>
          </a:xfrm>
        </p:spPr>
        <p:txBody>
          <a:bodyPr/>
          <a:lstStyle/>
          <a:p>
            <a:r>
              <a:rPr lang="en-GB" b="1" u="sng" dirty="0">
                <a:solidFill>
                  <a:srgbClr val="002060"/>
                </a:solidFill>
              </a:rPr>
              <a:t>P.E. days - Tuesday and Wednesday</a:t>
            </a:r>
            <a:r>
              <a:rPr lang="en-GB" b="1" dirty="0">
                <a:solidFill>
                  <a:srgbClr val="002060"/>
                </a:solidFill>
              </a:rPr>
              <a:t> </a:t>
            </a:r>
            <a:r>
              <a:rPr lang="en-GB" b="1" dirty="0"/>
              <a:t>	</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449826" y="1825625"/>
            <a:ext cx="11742174" cy="4351338"/>
          </a:xfrm>
        </p:spPr>
        <p:txBody>
          <a:bodyPr>
            <a:normAutofit/>
          </a:bodyPr>
          <a:lstStyle/>
          <a:p>
            <a:pPr marL="0" indent="0">
              <a:buNone/>
            </a:pPr>
            <a:r>
              <a:rPr lang="en-GB" sz="2400" dirty="0">
                <a:solidFill>
                  <a:srgbClr val="002060"/>
                </a:solidFill>
              </a:rPr>
              <a:t>Children should come to school dressed in their P.E. kit on P.E days.</a:t>
            </a:r>
          </a:p>
          <a:p>
            <a:pPr marL="0" indent="0">
              <a:buNone/>
            </a:pPr>
            <a:endParaRPr lang="en-GB" sz="2400" dirty="0">
              <a:solidFill>
                <a:srgbClr val="002060"/>
              </a:solidFill>
            </a:endParaRPr>
          </a:p>
          <a:p>
            <a:pPr marL="0" indent="0">
              <a:buNone/>
            </a:pPr>
            <a:endParaRPr lang="en-GB" sz="2400" dirty="0">
              <a:solidFill>
                <a:srgbClr val="002060"/>
              </a:solidFill>
            </a:endParaRPr>
          </a:p>
          <a:p>
            <a:pPr marL="0" indent="0">
              <a:buNone/>
            </a:pPr>
            <a:endParaRPr lang="en-GB" sz="2400" dirty="0">
              <a:solidFill>
                <a:srgbClr val="002060"/>
              </a:solidFill>
            </a:endParaRPr>
          </a:p>
          <a:p>
            <a:pPr marL="0" indent="0">
              <a:buNone/>
            </a:pPr>
            <a:endParaRPr lang="en-GB" sz="2400" dirty="0">
              <a:solidFill>
                <a:srgbClr val="002060"/>
              </a:solidFill>
            </a:endParaRPr>
          </a:p>
          <a:p>
            <a:pPr marL="0" indent="0">
              <a:buNone/>
            </a:pPr>
            <a:endParaRPr lang="en-GB" sz="2400" dirty="0">
              <a:solidFill>
                <a:srgbClr val="002060"/>
              </a:solidFill>
            </a:endParaRPr>
          </a:p>
          <a:p>
            <a:pPr marL="0" indent="0">
              <a:buNone/>
            </a:pPr>
            <a:r>
              <a:rPr lang="en-GB" sz="2400" dirty="0">
                <a:solidFill>
                  <a:srgbClr val="002060"/>
                </a:solidFill>
              </a:rPr>
              <a:t>If your child is attending an after school sports club, they are permitted to wear                    their P.E. kit on that day also.</a:t>
            </a:r>
          </a:p>
          <a:p>
            <a:pPr marL="0" indent="0">
              <a:buNone/>
            </a:pPr>
            <a:r>
              <a:rPr lang="en-GB" sz="2400" dirty="0">
                <a:solidFill>
                  <a:srgbClr val="002060"/>
                </a:solidFill>
              </a:rPr>
              <a:t>Alternatively, they can bring a kit to get changed into after school.</a:t>
            </a:r>
          </a:p>
          <a:p>
            <a:endParaRPr lang="en-GB" sz="2400" dirty="0">
              <a:solidFill>
                <a:srgbClr val="002060"/>
              </a:solidFill>
            </a:endParaRPr>
          </a:p>
          <a:p>
            <a:endParaRPr lang="en-GB" sz="2400" dirty="0">
              <a:solidFill>
                <a:srgbClr val="002060"/>
              </a:solidFill>
            </a:endParaRPr>
          </a:p>
          <a:p>
            <a:endParaRPr lang="en-GB" dirty="0"/>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Monday, 14 July 2025</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12</a:t>
            </a:fld>
            <a:endParaRPr lang="en-US"/>
          </a:p>
        </p:txBody>
      </p:sp>
      <p:pic>
        <p:nvPicPr>
          <p:cNvPr id="7" name="Picture 6">
            <a:extLst>
              <a:ext uri="{FF2B5EF4-FFF2-40B4-BE49-F238E27FC236}">
                <a16:creationId xmlns:a16="http://schemas.microsoft.com/office/drawing/2014/main" id="{8722F7D4-6EFE-4BA3-9FB9-8F321C8FEFDB}"/>
              </a:ext>
            </a:extLst>
          </p:cNvPr>
          <p:cNvPicPr>
            <a:picLocks noChangeAspect="1"/>
          </p:cNvPicPr>
          <p:nvPr/>
        </p:nvPicPr>
        <p:blipFill>
          <a:blip r:embed="rId2"/>
          <a:stretch>
            <a:fillRect/>
          </a:stretch>
        </p:blipFill>
        <p:spPr>
          <a:xfrm>
            <a:off x="824851" y="2394824"/>
            <a:ext cx="10917323" cy="1852712"/>
          </a:xfrm>
          <a:prstGeom prst="rect">
            <a:avLst/>
          </a:prstGeom>
        </p:spPr>
      </p:pic>
    </p:spTree>
    <p:extLst>
      <p:ext uri="{BB962C8B-B14F-4D97-AF65-F5344CB8AC3E}">
        <p14:creationId xmlns:p14="http://schemas.microsoft.com/office/powerpoint/2010/main" val="27757443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678426"/>
            <a:ext cx="9000344" cy="1004272"/>
          </a:xfrm>
        </p:spPr>
        <p:txBody>
          <a:bodyPr/>
          <a:lstStyle/>
          <a:p>
            <a:r>
              <a:rPr lang="en-GB" b="1" u="sng" dirty="0">
                <a:solidFill>
                  <a:srgbClr val="002060"/>
                </a:solidFill>
              </a:rPr>
              <a:t>Behaviour System</a:t>
            </a:r>
            <a:r>
              <a:rPr lang="en-GB" b="1" dirty="0"/>
              <a:t>	</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224913" y="1503927"/>
            <a:ext cx="11742174" cy="4287273"/>
          </a:xfrm>
        </p:spPr>
        <p:txBody>
          <a:bodyPr>
            <a:normAutofit fontScale="55000" lnSpcReduction="20000"/>
          </a:bodyPr>
          <a:lstStyle/>
          <a:p>
            <a:pPr marL="0" indent="0" algn="ctr">
              <a:lnSpc>
                <a:spcPct val="100000"/>
              </a:lnSpc>
              <a:spcBef>
                <a:spcPts val="775"/>
              </a:spcBef>
              <a:buNone/>
              <a:tabLst>
                <a:tab pos="241935" algn="l"/>
              </a:tabLst>
            </a:pPr>
            <a:r>
              <a:rPr lang="en-GB" sz="4400" b="1" spc="-5" dirty="0">
                <a:solidFill>
                  <a:srgbClr val="002060"/>
                </a:solidFill>
                <a:cs typeface="Carlito"/>
              </a:rPr>
              <a:t>‘BE THE BEST THAT YOU CAN BE…BE PROUD.’</a:t>
            </a:r>
          </a:p>
          <a:p>
            <a:pPr marL="12065" indent="0">
              <a:lnSpc>
                <a:spcPct val="100000"/>
              </a:lnSpc>
              <a:spcBef>
                <a:spcPts val="675"/>
              </a:spcBef>
              <a:buNone/>
              <a:tabLst>
                <a:tab pos="241935" algn="l"/>
              </a:tabLst>
            </a:pPr>
            <a:r>
              <a:rPr lang="en-GB" sz="4400" b="1" spc="-15" dirty="0">
                <a:solidFill>
                  <a:srgbClr val="002060"/>
                </a:solidFill>
                <a:cs typeface="Carlito"/>
              </a:rPr>
              <a:t>Whole school rewards:</a:t>
            </a:r>
          </a:p>
          <a:p>
            <a:pPr marL="241300" indent="-229235">
              <a:lnSpc>
                <a:spcPct val="100000"/>
              </a:lnSpc>
              <a:spcBef>
                <a:spcPts val="675"/>
              </a:spcBef>
              <a:buFont typeface="Arial"/>
              <a:buChar char="•"/>
              <a:tabLst>
                <a:tab pos="241935" algn="l"/>
              </a:tabLst>
            </a:pPr>
            <a:r>
              <a:rPr lang="en-GB" sz="4400" spc="-15" dirty="0">
                <a:solidFill>
                  <a:srgbClr val="002060"/>
                </a:solidFill>
                <a:cs typeface="Carlito"/>
              </a:rPr>
              <a:t>Name in Lights for Melling values: </a:t>
            </a:r>
            <a:r>
              <a:rPr lang="en-GB" sz="4400" b="1" spc="-5" dirty="0">
                <a:solidFill>
                  <a:srgbClr val="002060"/>
                </a:solidFill>
                <a:cs typeface="Carlito"/>
              </a:rPr>
              <a:t>BE READY   BE RESPECTFUL   BE SAFE   BE KIND</a:t>
            </a:r>
            <a:endParaRPr lang="en-GB" sz="4400" b="1" dirty="0">
              <a:solidFill>
                <a:srgbClr val="002060"/>
              </a:solidFill>
              <a:cs typeface="Carlito"/>
            </a:endParaRPr>
          </a:p>
          <a:p>
            <a:pPr marL="241300" indent="-229235">
              <a:lnSpc>
                <a:spcPct val="100000"/>
              </a:lnSpc>
              <a:spcBef>
                <a:spcPts val="660"/>
              </a:spcBef>
              <a:buFont typeface="Arial"/>
              <a:buChar char="•"/>
              <a:tabLst>
                <a:tab pos="241935" algn="l"/>
              </a:tabLst>
            </a:pPr>
            <a:r>
              <a:rPr lang="en-GB" sz="4400" dirty="0">
                <a:solidFill>
                  <a:srgbClr val="002060"/>
                </a:solidFill>
                <a:cs typeface="Carlito"/>
              </a:rPr>
              <a:t>Cups – awarded in the weekly Friday assembly at 2:30. You will be invited in if your child wins.</a:t>
            </a:r>
          </a:p>
          <a:p>
            <a:pPr marL="241300" indent="-229235">
              <a:lnSpc>
                <a:spcPct val="100000"/>
              </a:lnSpc>
              <a:spcBef>
                <a:spcPts val="665"/>
              </a:spcBef>
              <a:buFont typeface="Arial"/>
              <a:buChar char="•"/>
              <a:tabLst>
                <a:tab pos="241935" algn="l"/>
              </a:tabLst>
            </a:pPr>
            <a:r>
              <a:rPr lang="en-GB" sz="4400" spc="-10" dirty="0">
                <a:solidFill>
                  <a:srgbClr val="002060"/>
                </a:solidFill>
                <a:cs typeface="Carlito"/>
              </a:rPr>
              <a:t>House</a:t>
            </a:r>
            <a:r>
              <a:rPr lang="en-GB" sz="4400" spc="10" dirty="0">
                <a:solidFill>
                  <a:srgbClr val="002060"/>
                </a:solidFill>
                <a:cs typeface="Carlito"/>
              </a:rPr>
              <a:t> </a:t>
            </a:r>
            <a:r>
              <a:rPr lang="en-GB" sz="4400" spc="-10" dirty="0">
                <a:solidFill>
                  <a:srgbClr val="002060"/>
                </a:solidFill>
                <a:cs typeface="Carlito"/>
              </a:rPr>
              <a:t>points – winners announced weekly and a chance to win a prize each half term.</a:t>
            </a:r>
          </a:p>
          <a:p>
            <a:pPr marL="241300" indent="-229235">
              <a:lnSpc>
                <a:spcPct val="100000"/>
              </a:lnSpc>
              <a:spcBef>
                <a:spcPts val="665"/>
              </a:spcBef>
              <a:buFont typeface="Arial"/>
              <a:buChar char="•"/>
              <a:tabLst>
                <a:tab pos="241935" algn="l"/>
              </a:tabLst>
            </a:pPr>
            <a:r>
              <a:rPr lang="en-GB" sz="4400" spc="-10" dirty="0">
                <a:solidFill>
                  <a:srgbClr val="002060"/>
                </a:solidFill>
                <a:cs typeface="Carlito"/>
              </a:rPr>
              <a:t>Gold stars – these are collected to earn a badge for your child’s school cap.</a:t>
            </a:r>
          </a:p>
          <a:p>
            <a:pPr marL="241300" indent="-229235">
              <a:lnSpc>
                <a:spcPct val="100000"/>
              </a:lnSpc>
              <a:spcBef>
                <a:spcPts val="665"/>
              </a:spcBef>
              <a:buFont typeface="Arial"/>
              <a:buChar char="•"/>
              <a:tabLst>
                <a:tab pos="241935" algn="l"/>
              </a:tabLst>
            </a:pPr>
            <a:r>
              <a:rPr lang="en-GB" sz="4400" spc="-10" dirty="0">
                <a:solidFill>
                  <a:srgbClr val="002060"/>
                </a:solidFill>
                <a:cs typeface="Carlito"/>
              </a:rPr>
              <a:t>Golden text – a very special award from Mrs Ainsworth.</a:t>
            </a:r>
          </a:p>
          <a:p>
            <a:pPr marL="241300" indent="-229235">
              <a:lnSpc>
                <a:spcPct val="100000"/>
              </a:lnSpc>
              <a:spcBef>
                <a:spcPts val="665"/>
              </a:spcBef>
              <a:buFont typeface="Arial"/>
              <a:buChar char="•"/>
              <a:tabLst>
                <a:tab pos="241935" algn="l"/>
              </a:tabLst>
            </a:pPr>
            <a:r>
              <a:rPr lang="en-GB" sz="4400" spc="-10" dirty="0">
                <a:solidFill>
                  <a:srgbClr val="002060"/>
                </a:solidFill>
                <a:cs typeface="Carlito"/>
              </a:rPr>
              <a:t>Roar the resilient lion – awarded to the child who shows resilience through the week.</a:t>
            </a:r>
          </a:p>
          <a:p>
            <a:pPr marL="241300" indent="-229235">
              <a:lnSpc>
                <a:spcPct val="100000"/>
              </a:lnSpc>
              <a:spcBef>
                <a:spcPts val="665"/>
              </a:spcBef>
              <a:buFont typeface="Arial"/>
              <a:buChar char="•"/>
              <a:tabLst>
                <a:tab pos="241935" algn="l"/>
              </a:tabLst>
            </a:pPr>
            <a:r>
              <a:rPr lang="en-GB" sz="4400" spc="-10" dirty="0">
                <a:solidFill>
                  <a:srgbClr val="002060"/>
                </a:solidFill>
                <a:cs typeface="Carlito"/>
              </a:rPr>
              <a:t>Tiny – Goes home with whoever has impressed most in maths.</a:t>
            </a:r>
          </a:p>
          <a:p>
            <a:pPr marL="0" indent="0">
              <a:buNone/>
            </a:pPr>
            <a:endParaRPr lang="en-GB" sz="2400" dirty="0">
              <a:solidFill>
                <a:srgbClr val="002060"/>
              </a:solidFill>
            </a:endParaRPr>
          </a:p>
          <a:p>
            <a:endParaRPr lang="en-GB" sz="2400" dirty="0">
              <a:solidFill>
                <a:srgbClr val="002060"/>
              </a:solidFill>
            </a:endParaRPr>
          </a:p>
          <a:p>
            <a:endParaRPr lang="en-GB" sz="2400" dirty="0">
              <a:solidFill>
                <a:srgbClr val="002060"/>
              </a:solidFill>
            </a:endParaRPr>
          </a:p>
          <a:p>
            <a:endParaRPr lang="en-GB" dirty="0"/>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Monday, 14 July 2025</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13</a:t>
            </a:fld>
            <a:endParaRPr lang="en-US"/>
          </a:p>
        </p:txBody>
      </p:sp>
    </p:spTree>
    <p:extLst>
      <p:ext uri="{BB962C8B-B14F-4D97-AF65-F5344CB8AC3E}">
        <p14:creationId xmlns:p14="http://schemas.microsoft.com/office/powerpoint/2010/main" val="42187552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50FA5-B4BD-42D5-ADFF-EBC1F92AD1FB}"/>
              </a:ext>
            </a:extLst>
          </p:cNvPr>
          <p:cNvSpPr>
            <a:spLocks noGrp="1"/>
          </p:cNvSpPr>
          <p:nvPr>
            <p:ph type="title"/>
          </p:nvPr>
        </p:nvSpPr>
        <p:spPr/>
        <p:txBody>
          <a:bodyPr/>
          <a:lstStyle/>
          <a:p>
            <a:r>
              <a:rPr lang="en-GB" b="1" u="sng" dirty="0">
                <a:solidFill>
                  <a:srgbClr val="002060"/>
                </a:solidFill>
              </a:rPr>
              <a:t>Reminder: Uniform</a:t>
            </a:r>
          </a:p>
        </p:txBody>
      </p:sp>
      <p:sp>
        <p:nvSpPr>
          <p:cNvPr id="4" name="Date Placeholder 3">
            <a:extLst>
              <a:ext uri="{FF2B5EF4-FFF2-40B4-BE49-F238E27FC236}">
                <a16:creationId xmlns:a16="http://schemas.microsoft.com/office/drawing/2014/main" id="{326417F6-F488-4467-92B8-E2F0D4394AA2}"/>
              </a:ext>
            </a:extLst>
          </p:cNvPr>
          <p:cNvSpPr>
            <a:spLocks noGrp="1"/>
          </p:cNvSpPr>
          <p:nvPr>
            <p:ph type="dt" sz="half" idx="10"/>
          </p:nvPr>
        </p:nvSpPr>
        <p:spPr/>
        <p:txBody>
          <a:bodyPr/>
          <a:lstStyle/>
          <a:p>
            <a:fld id="{CF1BEBC8-EB54-AB45-8E7B-C02B8F7E8AF9}" type="datetime2">
              <a:rPr lang="en-GB" smtClean="0"/>
              <a:pPr/>
              <a:t>Monday, 14 July 2025</a:t>
            </a:fld>
            <a:endParaRPr lang="en-US"/>
          </a:p>
        </p:txBody>
      </p:sp>
      <p:sp>
        <p:nvSpPr>
          <p:cNvPr id="5" name="Footer Placeholder 4">
            <a:extLst>
              <a:ext uri="{FF2B5EF4-FFF2-40B4-BE49-F238E27FC236}">
                <a16:creationId xmlns:a16="http://schemas.microsoft.com/office/drawing/2014/main" id="{DEECC88C-B983-46DD-B381-F97297871525}"/>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460F26EF-74A5-4280-9795-E9A9ED79225A}"/>
              </a:ext>
            </a:extLst>
          </p:cNvPr>
          <p:cNvSpPr>
            <a:spLocks noGrp="1"/>
          </p:cNvSpPr>
          <p:nvPr>
            <p:ph type="sldNum" sz="quarter" idx="12"/>
          </p:nvPr>
        </p:nvSpPr>
        <p:spPr/>
        <p:txBody>
          <a:bodyPr/>
          <a:lstStyle/>
          <a:p>
            <a:fld id="{E7AE6736-7996-1043-9B05-951A0EE68EA2}" type="slidenum">
              <a:rPr lang="en-US" smtClean="0"/>
              <a:pPr/>
              <a:t>14</a:t>
            </a:fld>
            <a:endParaRPr lang="en-US"/>
          </a:p>
        </p:txBody>
      </p:sp>
      <p:pic>
        <p:nvPicPr>
          <p:cNvPr id="3" name="Picture 2">
            <a:extLst>
              <a:ext uri="{FF2B5EF4-FFF2-40B4-BE49-F238E27FC236}">
                <a16:creationId xmlns:a16="http://schemas.microsoft.com/office/drawing/2014/main" id="{F5713CD7-201D-439E-84AD-D603CE69A34C}"/>
              </a:ext>
            </a:extLst>
          </p:cNvPr>
          <p:cNvPicPr>
            <a:picLocks noChangeAspect="1"/>
          </p:cNvPicPr>
          <p:nvPr/>
        </p:nvPicPr>
        <p:blipFill>
          <a:blip r:embed="rId2"/>
          <a:stretch>
            <a:fillRect/>
          </a:stretch>
        </p:blipFill>
        <p:spPr>
          <a:xfrm>
            <a:off x="1122947" y="1860300"/>
            <a:ext cx="10459454" cy="2367379"/>
          </a:xfrm>
          <a:prstGeom prst="rect">
            <a:avLst/>
          </a:prstGeom>
        </p:spPr>
      </p:pic>
    </p:spTree>
    <p:extLst>
      <p:ext uri="{BB962C8B-B14F-4D97-AF65-F5344CB8AC3E}">
        <p14:creationId xmlns:p14="http://schemas.microsoft.com/office/powerpoint/2010/main" val="3544061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598349"/>
            <a:ext cx="9000344" cy="1004272"/>
          </a:xfrm>
        </p:spPr>
        <p:txBody>
          <a:bodyPr/>
          <a:lstStyle/>
          <a:p>
            <a:r>
              <a:rPr lang="en-GB" b="1" u="sng" dirty="0">
                <a:solidFill>
                  <a:srgbClr val="002060"/>
                </a:solidFill>
              </a:rPr>
              <a:t>Reminder: Health and Safety</a:t>
            </a:r>
            <a:r>
              <a:rPr lang="en-GB" b="1" dirty="0"/>
              <a:t>	</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349659" y="1618060"/>
            <a:ext cx="11492681" cy="5238519"/>
          </a:xfrm>
        </p:spPr>
        <p:txBody>
          <a:bodyPr>
            <a:noAutofit/>
          </a:bodyPr>
          <a:lstStyle/>
          <a:p>
            <a:pPr marL="0" lvl="0" indent="0">
              <a:lnSpc>
                <a:spcPct val="120000"/>
              </a:lnSpc>
              <a:spcBef>
                <a:spcPts val="0"/>
              </a:spcBef>
              <a:buNone/>
            </a:pPr>
            <a:r>
              <a:rPr lang="en-GB" sz="2400" dirty="0">
                <a:solidFill>
                  <a:srgbClr val="002060"/>
                </a:solidFill>
              </a:rPr>
              <a:t>Children are encouraged to bring a bottle of still water to school to keep them hydrated throughout the day. Children must take their bottles home each day so that they can be washed, refilled and remain clean and fresh.  </a:t>
            </a:r>
          </a:p>
          <a:p>
            <a:pPr marL="0" lvl="0" indent="0">
              <a:lnSpc>
                <a:spcPct val="120000"/>
              </a:lnSpc>
              <a:buNone/>
            </a:pPr>
            <a:r>
              <a:rPr lang="en-GB" sz="2400" dirty="0">
                <a:solidFill>
                  <a:srgbClr val="002060"/>
                </a:solidFill>
              </a:rPr>
              <a:t>Snacks for playtime should be healthy choices. Sweets and chewing gum are not permitted.</a:t>
            </a:r>
          </a:p>
          <a:p>
            <a:pPr marL="0" lvl="0" indent="0">
              <a:lnSpc>
                <a:spcPct val="120000"/>
              </a:lnSpc>
              <a:buNone/>
            </a:pPr>
            <a:r>
              <a:rPr lang="en-GB" sz="2400" dirty="0">
                <a:solidFill>
                  <a:srgbClr val="002060"/>
                </a:solidFill>
              </a:rPr>
              <a:t>Children are encouraged to continue to practise good toilet and hand hygiene.  Please reinforce the importance of this with your child.</a:t>
            </a:r>
          </a:p>
          <a:p>
            <a:pPr marL="0" lvl="0" indent="0">
              <a:lnSpc>
                <a:spcPct val="120000"/>
              </a:lnSpc>
              <a:buNone/>
            </a:pPr>
            <a:r>
              <a:rPr lang="en-GB" sz="2400" dirty="0">
                <a:solidFill>
                  <a:srgbClr val="002060"/>
                </a:solidFill>
              </a:rPr>
              <a:t>Bags must be the size of a book bag or smaller.  No large bags/rucksacks as they                  are a tripping hazard; cloakrooms and corridors lead to fire exits; there is no                   space to accommodate large items in these spaces.</a:t>
            </a:r>
          </a:p>
          <a:p>
            <a:pPr marL="0" lvl="0" indent="0">
              <a:lnSpc>
                <a:spcPct val="120000"/>
              </a:lnSpc>
              <a:buNone/>
            </a:pPr>
            <a:endParaRPr lang="en-GB" sz="2400" dirty="0">
              <a:solidFill>
                <a:srgbClr val="002060"/>
              </a:solidFill>
            </a:endParaRPr>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Monday, 14 July 2025</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15</a:t>
            </a:fld>
            <a:endParaRPr lang="en-US"/>
          </a:p>
        </p:txBody>
      </p:sp>
    </p:spTree>
    <p:extLst>
      <p:ext uri="{BB962C8B-B14F-4D97-AF65-F5344CB8AC3E}">
        <p14:creationId xmlns:p14="http://schemas.microsoft.com/office/powerpoint/2010/main" val="35763051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1632902-66C3-4E2F-86AA-DA6C194A058C}"/>
              </a:ext>
            </a:extLst>
          </p:cNvPr>
          <p:cNvSpPr/>
          <p:nvPr/>
        </p:nvSpPr>
        <p:spPr>
          <a:xfrm>
            <a:off x="265472" y="4660489"/>
            <a:ext cx="9851922" cy="1378039"/>
          </a:xfrm>
          <a:prstGeom prst="rect">
            <a:avLst/>
          </a:prstGeom>
          <a:solidFill>
            <a:srgbClr val="599FCF"/>
          </a:solidFill>
          <a:ln>
            <a:solidFill>
              <a:srgbClr val="1C93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378215"/>
            <a:ext cx="9000344" cy="1004272"/>
          </a:xfrm>
        </p:spPr>
        <p:txBody>
          <a:bodyPr/>
          <a:lstStyle/>
          <a:p>
            <a:r>
              <a:rPr lang="en-GB" b="1" u="sng" dirty="0">
                <a:solidFill>
                  <a:srgbClr val="002060"/>
                </a:solidFill>
              </a:rPr>
              <a:t>Reminder: Health and Safety</a:t>
            </a:r>
            <a:r>
              <a:rPr lang="en-GB" b="1" dirty="0"/>
              <a:t>	</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2209800" y="891604"/>
            <a:ext cx="11492681" cy="1810940"/>
          </a:xfrm>
        </p:spPr>
        <p:txBody>
          <a:bodyPr>
            <a:noAutofit/>
          </a:bodyPr>
          <a:lstStyle/>
          <a:p>
            <a:pPr marL="0" lvl="0" indent="0">
              <a:lnSpc>
                <a:spcPct val="120000"/>
              </a:lnSpc>
              <a:buNone/>
            </a:pPr>
            <a:r>
              <a:rPr lang="en-GB" sz="2400" dirty="0">
                <a:solidFill>
                  <a:srgbClr val="002060"/>
                </a:solidFill>
              </a:rPr>
              <a:t>Children are not permitted to: </a:t>
            </a:r>
          </a:p>
          <a:p>
            <a:pPr>
              <a:lnSpc>
                <a:spcPct val="120000"/>
              </a:lnSpc>
            </a:pPr>
            <a:r>
              <a:rPr lang="en-GB" sz="2400" dirty="0">
                <a:solidFill>
                  <a:srgbClr val="002060"/>
                </a:solidFill>
              </a:rPr>
              <a:t>wear jewellery other than small stud earrings </a:t>
            </a:r>
          </a:p>
          <a:p>
            <a:pPr>
              <a:lnSpc>
                <a:spcPct val="120000"/>
              </a:lnSpc>
            </a:pPr>
            <a:r>
              <a:rPr lang="en-GB" sz="2400" dirty="0">
                <a:solidFill>
                  <a:srgbClr val="002060"/>
                </a:solidFill>
              </a:rPr>
              <a:t>wear nail varnish, false nails, tattoos or make up</a:t>
            </a:r>
          </a:p>
          <a:p>
            <a:pPr>
              <a:lnSpc>
                <a:spcPct val="120000"/>
              </a:lnSpc>
            </a:pPr>
            <a:r>
              <a:rPr lang="en-GB" sz="2400" dirty="0">
                <a:solidFill>
                  <a:srgbClr val="002060"/>
                </a:solidFill>
              </a:rPr>
              <a:t>wear smartwatches, or watches with games on</a:t>
            </a:r>
          </a:p>
          <a:p>
            <a:pPr>
              <a:lnSpc>
                <a:spcPct val="120000"/>
              </a:lnSpc>
            </a:pPr>
            <a:r>
              <a:rPr lang="en-GB" sz="2400" dirty="0">
                <a:solidFill>
                  <a:srgbClr val="002060"/>
                </a:solidFill>
              </a:rPr>
              <a:t>bring toys or other personal belongings, including pencil cases – everything                      the children need will be provided </a:t>
            </a:r>
          </a:p>
          <a:p>
            <a:pPr>
              <a:lnSpc>
                <a:spcPct val="120000"/>
              </a:lnSpc>
            </a:pPr>
            <a:r>
              <a:rPr lang="en-GB" sz="2400" dirty="0">
                <a:solidFill>
                  <a:srgbClr val="002060"/>
                </a:solidFill>
              </a:rPr>
              <a:t>Hair – shoulder length (boys and girls) must be tied back</a:t>
            </a:r>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Monday, 14 July 2025</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16</a:t>
            </a:fld>
            <a:endParaRPr lang="en-US"/>
          </a:p>
        </p:txBody>
      </p:sp>
      <p:sp>
        <p:nvSpPr>
          <p:cNvPr id="7" name="Rectangle 6">
            <a:extLst>
              <a:ext uri="{FF2B5EF4-FFF2-40B4-BE49-F238E27FC236}">
                <a16:creationId xmlns:a16="http://schemas.microsoft.com/office/drawing/2014/main" id="{60C0086F-896B-4453-80FC-3D1C44AC0CCC}"/>
              </a:ext>
            </a:extLst>
          </p:cNvPr>
          <p:cNvSpPr/>
          <p:nvPr/>
        </p:nvSpPr>
        <p:spPr>
          <a:xfrm>
            <a:off x="27039" y="4588409"/>
            <a:ext cx="10090355" cy="1392369"/>
          </a:xfrm>
          <a:prstGeom prst="rect">
            <a:avLst/>
          </a:prstGeom>
        </p:spPr>
        <p:txBody>
          <a:bodyPr wrap="square">
            <a:spAutoFit/>
          </a:bodyPr>
          <a:lstStyle/>
          <a:p>
            <a:pPr lvl="0" algn="ctr">
              <a:lnSpc>
                <a:spcPct val="120000"/>
              </a:lnSpc>
            </a:pPr>
            <a:r>
              <a:rPr lang="en-GB" sz="2400" b="1" dirty="0">
                <a:solidFill>
                  <a:srgbClr val="002060"/>
                </a:solidFill>
              </a:rPr>
              <a:t>Please make sure that your child’s clothing, lunch box and water bottle are clearly labelled with their name.  </a:t>
            </a:r>
          </a:p>
          <a:p>
            <a:pPr lvl="0" algn="ctr">
              <a:lnSpc>
                <a:spcPct val="120000"/>
              </a:lnSpc>
            </a:pPr>
            <a:r>
              <a:rPr lang="en-GB" sz="2400" b="1" dirty="0">
                <a:solidFill>
                  <a:srgbClr val="002060"/>
                </a:solidFill>
              </a:rPr>
              <a:t>This facilitates returning lost items.</a:t>
            </a:r>
          </a:p>
        </p:txBody>
      </p:sp>
    </p:spTree>
    <p:extLst>
      <p:ext uri="{BB962C8B-B14F-4D97-AF65-F5344CB8AC3E}">
        <p14:creationId xmlns:p14="http://schemas.microsoft.com/office/powerpoint/2010/main" val="24974892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209800" y="646818"/>
            <a:ext cx="9000344" cy="1004272"/>
          </a:xfrm>
        </p:spPr>
        <p:txBody>
          <a:bodyPr/>
          <a:lstStyle/>
          <a:p>
            <a:r>
              <a:rPr lang="en-GB" b="1" u="sng" dirty="0">
                <a:solidFill>
                  <a:srgbClr val="002060"/>
                </a:solidFill>
              </a:rPr>
              <a:t>Reminder: Communication</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357033" y="1651090"/>
            <a:ext cx="11477933" cy="3245375"/>
          </a:xfrm>
        </p:spPr>
        <p:txBody>
          <a:bodyPr>
            <a:noAutofit/>
          </a:bodyPr>
          <a:lstStyle/>
          <a:p>
            <a:pPr marL="0" lvl="0" indent="0">
              <a:lnSpc>
                <a:spcPct val="100000"/>
              </a:lnSpc>
              <a:spcBef>
                <a:spcPts val="0"/>
              </a:spcBef>
              <a:buNone/>
            </a:pPr>
            <a:r>
              <a:rPr lang="en-GB" sz="2400" dirty="0">
                <a:solidFill>
                  <a:srgbClr val="002060"/>
                </a:solidFill>
              </a:rPr>
              <a:t>Absence must be reported to the office on or before the day of absence. Please leave a message on the answering machine. This will be received and noted.</a:t>
            </a:r>
          </a:p>
          <a:p>
            <a:pPr marL="0" lvl="0" indent="0">
              <a:lnSpc>
                <a:spcPct val="100000"/>
              </a:lnSpc>
              <a:spcBef>
                <a:spcPts val="0"/>
              </a:spcBef>
              <a:buNone/>
            </a:pPr>
            <a:r>
              <a:rPr lang="en-GB" sz="2400" dirty="0">
                <a:solidFill>
                  <a:srgbClr val="002060"/>
                </a:solidFill>
              </a:rPr>
              <a:t>                     </a:t>
            </a:r>
          </a:p>
          <a:p>
            <a:pPr marL="0" lvl="0" indent="0">
              <a:lnSpc>
                <a:spcPct val="100000"/>
              </a:lnSpc>
              <a:spcBef>
                <a:spcPts val="0"/>
              </a:spcBef>
              <a:buNone/>
            </a:pPr>
            <a:r>
              <a:rPr lang="en-GB" sz="2400" dirty="0">
                <a:solidFill>
                  <a:srgbClr val="002060"/>
                </a:solidFill>
              </a:rPr>
              <a:t>Urgent information, questions or complaints should be communicated to the office. </a:t>
            </a:r>
          </a:p>
          <a:p>
            <a:pPr marL="0" lvl="0" indent="0">
              <a:lnSpc>
                <a:spcPct val="100000"/>
              </a:lnSpc>
              <a:spcBef>
                <a:spcPts val="0"/>
              </a:spcBef>
              <a:buNone/>
            </a:pPr>
            <a:endParaRPr lang="en-GB" sz="2400" dirty="0">
              <a:solidFill>
                <a:srgbClr val="002060"/>
              </a:solidFill>
            </a:endParaRPr>
          </a:p>
          <a:p>
            <a:pPr marL="0" lvl="0" indent="0">
              <a:lnSpc>
                <a:spcPct val="100000"/>
              </a:lnSpc>
              <a:spcBef>
                <a:spcPts val="0"/>
              </a:spcBef>
              <a:buNone/>
            </a:pPr>
            <a:r>
              <a:rPr lang="en-GB" sz="2400" dirty="0">
                <a:solidFill>
                  <a:srgbClr val="002060"/>
                </a:solidFill>
              </a:rPr>
              <a:t>Share information or news with us at </a:t>
            </a:r>
            <a:r>
              <a:rPr lang="en-GB" sz="2400" u="sng" dirty="0">
                <a:solidFill>
                  <a:srgbClr val="002060"/>
                </a:solidFill>
                <a:hlinkClick r:id="rId2">
                  <a:extLst>
                    <a:ext uri="{A12FA001-AC4F-418D-AE19-62706E023703}">
                      <ahyp:hlinkClr xmlns:ahyp="http://schemas.microsoft.com/office/drawing/2018/hyperlinkcolor" val="tx"/>
                    </a:ext>
                  </a:extLst>
                </a:hlinkClick>
              </a:rPr>
              <a:t>y2.melling@schools.sefton.gov.uk</a:t>
            </a:r>
            <a:r>
              <a:rPr lang="en-GB" sz="2400" dirty="0">
                <a:solidFill>
                  <a:srgbClr val="002060"/>
                </a:solidFill>
              </a:rPr>
              <a:t> Please remember that this may not be picked up straight away. Replies will only be sent between the hours of 8am and 6pm. You will be contacted by telephone should there be a concern regarding your child. </a:t>
            </a:r>
          </a:p>
          <a:p>
            <a:pPr marL="0" lvl="0" indent="0">
              <a:lnSpc>
                <a:spcPct val="100000"/>
              </a:lnSpc>
              <a:spcBef>
                <a:spcPts val="0"/>
              </a:spcBef>
              <a:buNone/>
            </a:pPr>
            <a:endParaRPr lang="en-GB" sz="2400" dirty="0">
              <a:solidFill>
                <a:srgbClr val="002060"/>
              </a:solidFill>
            </a:endParaRPr>
          </a:p>
          <a:p>
            <a:pPr marL="0" lvl="0" indent="0">
              <a:lnSpc>
                <a:spcPct val="100000"/>
              </a:lnSpc>
              <a:spcBef>
                <a:spcPts val="0"/>
              </a:spcBef>
              <a:buNone/>
            </a:pPr>
            <a:r>
              <a:rPr lang="en-GB" sz="2400" dirty="0">
                <a:solidFill>
                  <a:srgbClr val="002060"/>
                </a:solidFill>
              </a:rPr>
              <a:t>Check the class webpage, website and app regularly as these are our main                   sources of communication with you.</a:t>
            </a:r>
          </a:p>
          <a:p>
            <a:pPr marL="0" lvl="0" indent="0">
              <a:lnSpc>
                <a:spcPct val="100000"/>
              </a:lnSpc>
              <a:spcBef>
                <a:spcPts val="0"/>
              </a:spcBef>
              <a:buNone/>
            </a:pPr>
            <a:endParaRPr lang="en-GB" sz="2400" dirty="0">
              <a:solidFill>
                <a:srgbClr val="002060"/>
              </a:solidFill>
            </a:endParaRPr>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Monday, 14 July 2025</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17</a:t>
            </a:fld>
            <a:endParaRPr lang="en-US"/>
          </a:p>
        </p:txBody>
      </p:sp>
    </p:spTree>
    <p:extLst>
      <p:ext uri="{BB962C8B-B14F-4D97-AF65-F5344CB8AC3E}">
        <p14:creationId xmlns:p14="http://schemas.microsoft.com/office/powerpoint/2010/main" val="29922431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664BC-68EA-4805-8DDB-009D288A7B7C}"/>
              </a:ext>
            </a:extLst>
          </p:cNvPr>
          <p:cNvSpPr>
            <a:spLocks noGrp="1"/>
          </p:cNvSpPr>
          <p:nvPr>
            <p:ph type="title"/>
          </p:nvPr>
        </p:nvSpPr>
        <p:spPr>
          <a:xfrm>
            <a:off x="2344989" y="-28045"/>
            <a:ext cx="9000344" cy="1325563"/>
          </a:xfrm>
        </p:spPr>
        <p:txBody>
          <a:bodyPr/>
          <a:lstStyle/>
          <a:p>
            <a:r>
              <a:rPr lang="en-GB" b="1" u="sng" dirty="0">
                <a:solidFill>
                  <a:srgbClr val="002060"/>
                </a:solidFill>
              </a:rPr>
              <a:t>Reminder: Home-School Agreement  </a:t>
            </a:r>
          </a:p>
        </p:txBody>
      </p:sp>
      <p:sp>
        <p:nvSpPr>
          <p:cNvPr id="4" name="Date Placeholder 3">
            <a:extLst>
              <a:ext uri="{FF2B5EF4-FFF2-40B4-BE49-F238E27FC236}">
                <a16:creationId xmlns:a16="http://schemas.microsoft.com/office/drawing/2014/main" id="{DE0F7443-C927-4F85-958E-E313760C2863}"/>
              </a:ext>
            </a:extLst>
          </p:cNvPr>
          <p:cNvSpPr>
            <a:spLocks noGrp="1"/>
          </p:cNvSpPr>
          <p:nvPr>
            <p:ph type="dt" sz="half" idx="10"/>
          </p:nvPr>
        </p:nvSpPr>
        <p:spPr/>
        <p:txBody>
          <a:bodyPr/>
          <a:lstStyle/>
          <a:p>
            <a:fld id="{CF1BEBC8-EB54-AB45-8E7B-C02B8F7E8AF9}" type="datetime2">
              <a:rPr lang="en-GB" smtClean="0"/>
              <a:pPr/>
              <a:t>Monday, 14 July 2025</a:t>
            </a:fld>
            <a:endParaRPr lang="en-US"/>
          </a:p>
        </p:txBody>
      </p:sp>
      <p:sp>
        <p:nvSpPr>
          <p:cNvPr id="5" name="Footer Placeholder 4">
            <a:extLst>
              <a:ext uri="{FF2B5EF4-FFF2-40B4-BE49-F238E27FC236}">
                <a16:creationId xmlns:a16="http://schemas.microsoft.com/office/drawing/2014/main" id="{3A745349-763E-4FBC-8F8D-199DD276D06A}"/>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A02D741D-5326-4088-8075-00D728CFC27B}"/>
              </a:ext>
            </a:extLst>
          </p:cNvPr>
          <p:cNvSpPr>
            <a:spLocks noGrp="1"/>
          </p:cNvSpPr>
          <p:nvPr>
            <p:ph type="sldNum" sz="quarter" idx="12"/>
          </p:nvPr>
        </p:nvSpPr>
        <p:spPr/>
        <p:txBody>
          <a:bodyPr/>
          <a:lstStyle/>
          <a:p>
            <a:fld id="{E7AE6736-7996-1043-9B05-951A0EE68EA2}" type="slidenum">
              <a:rPr lang="en-US" smtClean="0"/>
              <a:pPr/>
              <a:t>18</a:t>
            </a:fld>
            <a:endParaRPr lang="en-US"/>
          </a:p>
        </p:txBody>
      </p:sp>
      <p:pic>
        <p:nvPicPr>
          <p:cNvPr id="8" name="Picture 7">
            <a:extLst>
              <a:ext uri="{FF2B5EF4-FFF2-40B4-BE49-F238E27FC236}">
                <a16:creationId xmlns:a16="http://schemas.microsoft.com/office/drawing/2014/main" id="{DA92422F-6F85-41CF-B874-A2660CF40ED1}"/>
              </a:ext>
            </a:extLst>
          </p:cNvPr>
          <p:cNvPicPr>
            <a:picLocks noChangeAspect="1"/>
          </p:cNvPicPr>
          <p:nvPr/>
        </p:nvPicPr>
        <p:blipFill>
          <a:blip r:embed="rId2"/>
          <a:stretch>
            <a:fillRect/>
          </a:stretch>
        </p:blipFill>
        <p:spPr>
          <a:xfrm>
            <a:off x="2611921" y="1026988"/>
            <a:ext cx="7150146" cy="5116173"/>
          </a:xfrm>
          <a:prstGeom prst="rect">
            <a:avLst/>
          </a:prstGeom>
        </p:spPr>
      </p:pic>
    </p:spTree>
    <p:extLst>
      <p:ext uri="{BB962C8B-B14F-4D97-AF65-F5344CB8AC3E}">
        <p14:creationId xmlns:p14="http://schemas.microsoft.com/office/powerpoint/2010/main" val="10231661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B78A4-500D-4D8F-BD6A-8911621D20D4}"/>
              </a:ext>
            </a:extLst>
          </p:cNvPr>
          <p:cNvSpPr>
            <a:spLocks noGrp="1"/>
          </p:cNvSpPr>
          <p:nvPr>
            <p:ph type="title"/>
          </p:nvPr>
        </p:nvSpPr>
        <p:spPr/>
        <p:txBody>
          <a:bodyPr/>
          <a:lstStyle/>
          <a:p>
            <a:r>
              <a:rPr lang="en-GB" b="1" u="sng" dirty="0">
                <a:solidFill>
                  <a:srgbClr val="002060"/>
                </a:solidFill>
              </a:rPr>
              <a:t>Be The Best That You Can Be…Be Proud</a:t>
            </a:r>
          </a:p>
        </p:txBody>
      </p:sp>
      <p:sp>
        <p:nvSpPr>
          <p:cNvPr id="4" name="Date Placeholder 3">
            <a:extLst>
              <a:ext uri="{FF2B5EF4-FFF2-40B4-BE49-F238E27FC236}">
                <a16:creationId xmlns:a16="http://schemas.microsoft.com/office/drawing/2014/main" id="{B26CD892-2905-40D3-B453-1273518586B1}"/>
              </a:ext>
            </a:extLst>
          </p:cNvPr>
          <p:cNvSpPr>
            <a:spLocks noGrp="1"/>
          </p:cNvSpPr>
          <p:nvPr>
            <p:ph type="dt" sz="half" idx="10"/>
          </p:nvPr>
        </p:nvSpPr>
        <p:spPr/>
        <p:txBody>
          <a:bodyPr/>
          <a:lstStyle/>
          <a:p>
            <a:fld id="{CF1BEBC8-EB54-AB45-8E7B-C02B8F7E8AF9}" type="datetime2">
              <a:rPr lang="en-GB" smtClean="0"/>
              <a:pPr/>
              <a:t>Monday, 14 July 2025</a:t>
            </a:fld>
            <a:endParaRPr lang="en-US"/>
          </a:p>
        </p:txBody>
      </p:sp>
      <p:sp>
        <p:nvSpPr>
          <p:cNvPr id="5" name="Footer Placeholder 4">
            <a:extLst>
              <a:ext uri="{FF2B5EF4-FFF2-40B4-BE49-F238E27FC236}">
                <a16:creationId xmlns:a16="http://schemas.microsoft.com/office/drawing/2014/main" id="{129D29CC-F23A-4C0E-886E-CCC6FC116A80}"/>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81162154-07F1-4B9B-8078-40C7F3569932}"/>
              </a:ext>
            </a:extLst>
          </p:cNvPr>
          <p:cNvSpPr>
            <a:spLocks noGrp="1"/>
          </p:cNvSpPr>
          <p:nvPr>
            <p:ph type="sldNum" sz="quarter" idx="12"/>
          </p:nvPr>
        </p:nvSpPr>
        <p:spPr/>
        <p:txBody>
          <a:bodyPr/>
          <a:lstStyle/>
          <a:p>
            <a:fld id="{E7AE6736-7996-1043-9B05-951A0EE68EA2}" type="slidenum">
              <a:rPr lang="en-US" smtClean="0"/>
              <a:pPr/>
              <a:t>19</a:t>
            </a:fld>
            <a:endParaRPr lang="en-US"/>
          </a:p>
        </p:txBody>
      </p:sp>
      <p:pic>
        <p:nvPicPr>
          <p:cNvPr id="9" name="Picture 8">
            <a:extLst>
              <a:ext uri="{FF2B5EF4-FFF2-40B4-BE49-F238E27FC236}">
                <a16:creationId xmlns:a16="http://schemas.microsoft.com/office/drawing/2014/main" id="{00371BC8-D392-4EA0-9B51-4CD62196F264}"/>
              </a:ext>
            </a:extLst>
          </p:cNvPr>
          <p:cNvPicPr>
            <a:picLocks noChangeAspect="1"/>
          </p:cNvPicPr>
          <p:nvPr/>
        </p:nvPicPr>
        <p:blipFill>
          <a:blip r:embed="rId2"/>
          <a:stretch>
            <a:fillRect/>
          </a:stretch>
        </p:blipFill>
        <p:spPr>
          <a:xfrm>
            <a:off x="572730" y="2372557"/>
            <a:ext cx="2705190" cy="3301923"/>
          </a:xfrm>
          <a:prstGeom prst="rect">
            <a:avLst/>
          </a:prstGeom>
        </p:spPr>
      </p:pic>
      <p:pic>
        <p:nvPicPr>
          <p:cNvPr id="10" name="Picture 9">
            <a:extLst>
              <a:ext uri="{FF2B5EF4-FFF2-40B4-BE49-F238E27FC236}">
                <a16:creationId xmlns:a16="http://schemas.microsoft.com/office/drawing/2014/main" id="{156080C5-8F02-43B4-BC47-4D51D7B87946}"/>
              </a:ext>
            </a:extLst>
          </p:cNvPr>
          <p:cNvPicPr>
            <a:picLocks noChangeAspect="1"/>
          </p:cNvPicPr>
          <p:nvPr/>
        </p:nvPicPr>
        <p:blipFill>
          <a:blip r:embed="rId3"/>
          <a:stretch>
            <a:fillRect/>
          </a:stretch>
        </p:blipFill>
        <p:spPr>
          <a:xfrm>
            <a:off x="3712140" y="1695916"/>
            <a:ext cx="3563142" cy="2344172"/>
          </a:xfrm>
          <a:prstGeom prst="rect">
            <a:avLst/>
          </a:prstGeom>
        </p:spPr>
      </p:pic>
      <p:pic>
        <p:nvPicPr>
          <p:cNvPr id="11" name="Picture 10">
            <a:extLst>
              <a:ext uri="{FF2B5EF4-FFF2-40B4-BE49-F238E27FC236}">
                <a16:creationId xmlns:a16="http://schemas.microsoft.com/office/drawing/2014/main" id="{0002FFDA-E97B-4674-BF62-0951312EEB7D}"/>
              </a:ext>
            </a:extLst>
          </p:cNvPr>
          <p:cNvPicPr>
            <a:picLocks noChangeAspect="1"/>
          </p:cNvPicPr>
          <p:nvPr/>
        </p:nvPicPr>
        <p:blipFill>
          <a:blip r:embed="rId4"/>
          <a:stretch>
            <a:fillRect/>
          </a:stretch>
        </p:blipFill>
        <p:spPr>
          <a:xfrm>
            <a:off x="4776019" y="4218038"/>
            <a:ext cx="4429743" cy="1705213"/>
          </a:xfrm>
          <a:prstGeom prst="rect">
            <a:avLst/>
          </a:prstGeom>
        </p:spPr>
      </p:pic>
      <p:pic>
        <p:nvPicPr>
          <p:cNvPr id="12" name="Picture 11">
            <a:extLst>
              <a:ext uri="{FF2B5EF4-FFF2-40B4-BE49-F238E27FC236}">
                <a16:creationId xmlns:a16="http://schemas.microsoft.com/office/drawing/2014/main" id="{8F8F009D-68D2-4E49-BC51-2CC639F0AFD0}"/>
              </a:ext>
            </a:extLst>
          </p:cNvPr>
          <p:cNvPicPr>
            <a:picLocks noChangeAspect="1"/>
          </p:cNvPicPr>
          <p:nvPr/>
        </p:nvPicPr>
        <p:blipFill>
          <a:blip r:embed="rId5"/>
          <a:stretch>
            <a:fillRect/>
          </a:stretch>
        </p:blipFill>
        <p:spPr>
          <a:xfrm>
            <a:off x="7709502" y="1646573"/>
            <a:ext cx="2353003" cy="2353003"/>
          </a:xfrm>
          <a:prstGeom prst="rect">
            <a:avLst/>
          </a:prstGeom>
        </p:spPr>
      </p:pic>
      <p:pic>
        <p:nvPicPr>
          <p:cNvPr id="13" name="Picture 12">
            <a:extLst>
              <a:ext uri="{FF2B5EF4-FFF2-40B4-BE49-F238E27FC236}">
                <a16:creationId xmlns:a16="http://schemas.microsoft.com/office/drawing/2014/main" id="{4ED8225B-ED68-4A45-B83F-5684A18843B8}"/>
              </a:ext>
            </a:extLst>
          </p:cNvPr>
          <p:cNvPicPr>
            <a:picLocks noChangeAspect="1"/>
          </p:cNvPicPr>
          <p:nvPr/>
        </p:nvPicPr>
        <p:blipFill>
          <a:blip r:embed="rId6"/>
          <a:stretch>
            <a:fillRect/>
          </a:stretch>
        </p:blipFill>
        <p:spPr>
          <a:xfrm>
            <a:off x="10342742" y="2496757"/>
            <a:ext cx="1632948" cy="1864485"/>
          </a:xfrm>
          <a:prstGeom prst="rect">
            <a:avLst/>
          </a:prstGeom>
        </p:spPr>
      </p:pic>
    </p:spTree>
    <p:extLst>
      <p:ext uri="{BB962C8B-B14F-4D97-AF65-F5344CB8AC3E}">
        <p14:creationId xmlns:p14="http://schemas.microsoft.com/office/powerpoint/2010/main" val="18483183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CF611-DCF9-4483-9694-611D3205D37F}"/>
              </a:ext>
            </a:extLst>
          </p:cNvPr>
          <p:cNvSpPr>
            <a:spLocks noGrp="1"/>
          </p:cNvSpPr>
          <p:nvPr>
            <p:ph type="title"/>
          </p:nvPr>
        </p:nvSpPr>
        <p:spPr/>
        <p:txBody>
          <a:bodyPr/>
          <a:lstStyle/>
          <a:p>
            <a:r>
              <a:rPr lang="en-GB" dirty="0"/>
              <a:t>THANK YOU FOR SUPPORT</a:t>
            </a:r>
          </a:p>
        </p:txBody>
      </p:sp>
      <p:sp>
        <p:nvSpPr>
          <p:cNvPr id="3" name="Content Placeholder 2">
            <a:extLst>
              <a:ext uri="{FF2B5EF4-FFF2-40B4-BE49-F238E27FC236}">
                <a16:creationId xmlns:a16="http://schemas.microsoft.com/office/drawing/2014/main" id="{528300C9-5CA4-45ED-A09A-BE34253A09A6}"/>
              </a:ext>
            </a:extLst>
          </p:cNvPr>
          <p:cNvSpPr>
            <a:spLocks noGrp="1"/>
          </p:cNvSpPr>
          <p:nvPr>
            <p:ph idx="1"/>
          </p:nvPr>
        </p:nvSpPr>
        <p:spPr/>
        <p:txBody>
          <a:bodyPr/>
          <a:lstStyle/>
          <a:p>
            <a:pPr marL="0" indent="0">
              <a:buNone/>
            </a:pPr>
            <a:r>
              <a:rPr lang="en-GB" dirty="0"/>
              <a:t>We are really looking forward to working with you all to ensure your children can ‘Be the best that they can be…be proud’</a:t>
            </a:r>
          </a:p>
          <a:p>
            <a:pPr marL="0" indent="0">
              <a:buNone/>
            </a:pPr>
            <a:endParaRPr lang="en-GB" dirty="0"/>
          </a:p>
          <a:p>
            <a:pPr marL="0" indent="0">
              <a:buNone/>
            </a:pPr>
            <a:endParaRPr lang="en-GB" dirty="0"/>
          </a:p>
        </p:txBody>
      </p:sp>
      <p:pic>
        <p:nvPicPr>
          <p:cNvPr id="5" name="Picture 4">
            <a:extLst>
              <a:ext uri="{FF2B5EF4-FFF2-40B4-BE49-F238E27FC236}">
                <a16:creationId xmlns:a16="http://schemas.microsoft.com/office/drawing/2014/main" id="{90240028-7603-4568-B5D2-D533E46F52B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744073" y="3480319"/>
            <a:ext cx="3063057" cy="2375049"/>
          </a:xfrm>
          <a:prstGeom prst="rect">
            <a:avLst/>
          </a:prstGeom>
        </p:spPr>
      </p:pic>
    </p:spTree>
    <p:extLst>
      <p:ext uri="{BB962C8B-B14F-4D97-AF65-F5344CB8AC3E}">
        <p14:creationId xmlns:p14="http://schemas.microsoft.com/office/powerpoint/2010/main" val="1847622066"/>
      </p:ext>
    </p:extLst>
  </p:cSld>
  <p:clrMapOvr>
    <a:masterClrMapping/>
  </p:clrMapOvr>
</p:sld>
</file>

<file path=ppt/theme/theme1.xml><?xml version="1.0" encoding="utf-8"?>
<a:theme xmlns:a="http://schemas.openxmlformats.org/drawingml/2006/main" name="Melling Primary Schoo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84785E4F-8D87-6C48-8AEC-C9EBE9F0B8E3}" vid="{3AFA93B4-56F0-AC49-8E23-967C54D446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Melling Primary School</Template>
  <TotalTime>906</TotalTime>
  <Words>1584</Words>
  <Application>Microsoft Office PowerPoint</Application>
  <PresentationFormat>Widescreen</PresentationFormat>
  <Paragraphs>169</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Carlito</vt:lpstr>
      <vt:lpstr>Times New Roman</vt:lpstr>
      <vt:lpstr>Melling Primary School</vt:lpstr>
      <vt:lpstr>PowerPoint Presentation</vt:lpstr>
      <vt:lpstr>PowerPoint Presentation</vt:lpstr>
      <vt:lpstr>Start and end of the day</vt:lpstr>
      <vt:lpstr>Please see the class page for the following documents detailing information on the curriculum:</vt:lpstr>
      <vt:lpstr>Homework in Y2</vt:lpstr>
      <vt:lpstr>Trips in Y2</vt:lpstr>
      <vt:lpstr>Read, Write, Inc Phonics</vt:lpstr>
      <vt:lpstr>RWI Banding </vt:lpstr>
      <vt:lpstr>Spelling   Spelling test day - Monday </vt:lpstr>
      <vt:lpstr>PowerPoint Presentation</vt:lpstr>
      <vt:lpstr>Maths in Y2</vt:lpstr>
      <vt:lpstr>P.E. days - Tuesday and Wednesday   </vt:lpstr>
      <vt:lpstr>Behaviour System  </vt:lpstr>
      <vt:lpstr>Reminder: Uniform</vt:lpstr>
      <vt:lpstr>Reminder: Health and Safety  </vt:lpstr>
      <vt:lpstr>Reminder: Health and Safety  </vt:lpstr>
      <vt:lpstr>Reminder: Communication </vt:lpstr>
      <vt:lpstr>Reminder: Home-School Agreement  </vt:lpstr>
      <vt:lpstr>Be The Best That You Can Be…Be Proud</vt:lpstr>
      <vt:lpstr>THANK YOU FOR SUPPORT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Tom Jambors</cp:lastModifiedBy>
  <cp:revision>109</cp:revision>
  <dcterms:created xsi:type="dcterms:W3CDTF">2021-09-06T15:49:12Z</dcterms:created>
  <dcterms:modified xsi:type="dcterms:W3CDTF">2025-07-14T16:00:26Z</dcterms:modified>
</cp:coreProperties>
</file>