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76" r:id="rId3"/>
    <p:sldId id="277" r:id="rId4"/>
    <p:sldId id="278" r:id="rId5"/>
    <p:sldId id="279" r:id="rId6"/>
    <p:sldId id="280" r:id="rId7"/>
    <p:sldId id="273" r:id="rId8"/>
    <p:sldId id="274" r:id="rId9"/>
    <p:sldId id="281" r:id="rId10"/>
    <p:sldId id="282" r:id="rId11"/>
    <p:sldId id="283" r:id="rId12"/>
    <p:sldId id="262" r:id="rId13"/>
    <p:sldId id="259" r:id="rId14"/>
    <p:sldId id="264" r:id="rId15"/>
    <p:sldId id="261" r:id="rId16"/>
    <p:sldId id="267" r:id="rId17"/>
    <p:sldId id="268" r:id="rId18"/>
    <p:sldId id="271" r:id="rId19"/>
    <p:sldId id="270" r:id="rId20"/>
    <p:sldId id="269" r:id="rId21"/>
    <p:sldId id="272" r:id="rId22"/>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10" d="100"/>
          <a:sy n="110" d="100"/>
        </p:scale>
        <p:origin x="-216" y="13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F7EB784-C431-4763-95E9-1069B57BB0EC}" type="datetimeFigureOut">
              <a:rPr lang="en-US" smtClean="0"/>
              <a:pPr/>
              <a:t>8/17/2021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4967ED3-785E-42C9-974A-C23119B7ADB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20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17/08/2021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495D8-72F5-4313-ACA7-F083D7931732}" type="datetimeFigureOut">
              <a:rPr lang="en-GB" smtClean="0"/>
              <a:pPr/>
              <a:t>17/08/2021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A07E7-1DE1-4D9B-AF1D-5C6D41EA6C6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780928"/>
            <a:ext cx="7772400" cy="1470025"/>
          </a:xfrm>
        </p:spPr>
        <p:txBody>
          <a:bodyPr/>
          <a:lstStyle/>
          <a:p>
            <a:r>
              <a:rPr lang="en-GB" dirty="0"/>
              <a:t>English Read to Write Journey</a:t>
            </a:r>
          </a:p>
        </p:txBody>
      </p:sp>
      <p:sp>
        <p:nvSpPr>
          <p:cNvPr id="3" name="Subtitle 2"/>
          <p:cNvSpPr>
            <a:spLocks noGrp="1"/>
          </p:cNvSpPr>
          <p:nvPr>
            <p:ph type="subTitle" idx="1"/>
          </p:nvPr>
        </p:nvSpPr>
        <p:spPr>
          <a:xfrm>
            <a:off x="1403648" y="4437112"/>
            <a:ext cx="6400800" cy="2088232"/>
          </a:xfrm>
        </p:spPr>
        <p:txBody>
          <a:bodyPr>
            <a:normAutofit/>
          </a:bodyPr>
          <a:lstStyle/>
          <a:p>
            <a:r>
              <a:rPr lang="en-GB" sz="4800">
                <a:solidFill>
                  <a:schemeClr val="tx1"/>
                </a:solidFill>
              </a:rPr>
              <a:t>Y2</a:t>
            </a:r>
            <a:endParaRPr lang="en-GB" sz="4800" dirty="0">
              <a:solidFill>
                <a:schemeClr val="tx1"/>
              </a:solidFill>
            </a:endParaRPr>
          </a:p>
        </p:txBody>
      </p:sp>
      <p:pic>
        <p:nvPicPr>
          <p:cNvPr id="1026" name="Picture 2"/>
          <p:cNvPicPr>
            <a:picLocks noChangeAspect="1" noChangeArrowheads="1"/>
          </p:cNvPicPr>
          <p:nvPr/>
        </p:nvPicPr>
        <p:blipFill>
          <a:blip r:embed="rId2" cstate="print"/>
          <a:srcRect/>
          <a:stretch>
            <a:fillRect/>
          </a:stretch>
        </p:blipFill>
        <p:spPr bwMode="auto">
          <a:xfrm>
            <a:off x="3203848" y="332656"/>
            <a:ext cx="2352675" cy="23717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428728" cy="6858000"/>
          </a:xfrm>
          <a:solidFill>
            <a:schemeClr val="accent1">
              <a:lumMod val="75000"/>
            </a:schemeClr>
          </a:solidFill>
        </p:spPr>
        <p:txBody>
          <a:bodyPr/>
          <a:lstStyle/>
          <a:p>
            <a:endParaRPr lang="en-US" dirty="0"/>
          </a:p>
        </p:txBody>
      </p:sp>
      <p:pic>
        <p:nvPicPr>
          <p:cNvPr id="1026" name="Picture 2" descr="C:\Users\Teacher\Pictures\OIPYA95Y4X4.jpg"/>
          <p:cNvPicPr>
            <a:picLocks noGrp="1" noChangeAspect="1" noChangeArrowheads="1"/>
          </p:cNvPicPr>
          <p:nvPr>
            <p:ph idx="1"/>
          </p:nvPr>
        </p:nvPicPr>
        <p:blipFill>
          <a:blip r:embed="rId2"/>
          <a:srcRect/>
          <a:stretch>
            <a:fillRect/>
          </a:stretch>
        </p:blipFill>
        <p:spPr bwMode="auto">
          <a:xfrm>
            <a:off x="1500166" y="0"/>
            <a:ext cx="6143668" cy="6858000"/>
          </a:xfrm>
          <a:prstGeom prst="rect">
            <a:avLst/>
          </a:prstGeom>
          <a:noFill/>
        </p:spPr>
      </p:pic>
      <p:sp>
        <p:nvSpPr>
          <p:cNvPr id="5" name="Rectangle 4"/>
          <p:cNvSpPr/>
          <p:nvPr/>
        </p:nvSpPr>
        <p:spPr>
          <a:xfrm>
            <a:off x="7858148" y="0"/>
            <a:ext cx="1285852" cy="685800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024974"/>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smtClean="0"/>
                        <a:t>The Way Home For Wolf</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873552">
                <a:tc>
                  <a:txBody>
                    <a:bodyPr/>
                    <a:lstStyle/>
                    <a:p>
                      <a:r>
                        <a:rPr lang="en-GB" sz="1200" u="sng" dirty="0"/>
                        <a:t>Lesson</a:t>
                      </a:r>
                      <a:r>
                        <a:rPr lang="en-GB" sz="1200" u="sng" baseline="0" dirty="0"/>
                        <a:t> 1:</a:t>
                      </a:r>
                    </a:p>
                    <a:p>
                      <a:r>
                        <a:rPr lang="en-GB" sz="1200" u="sng" baseline="0" dirty="0"/>
                        <a:t>WOW</a:t>
                      </a:r>
                      <a:r>
                        <a:rPr lang="en-GB" sz="800" u="none" baseline="0" dirty="0"/>
                        <a:t>: </a:t>
                      </a:r>
                      <a:r>
                        <a:rPr lang="en-US" sz="800" u="none" baseline="0" dirty="0" smtClean="0"/>
                        <a:t>Listen to a sound clip of a wolf howling. </a:t>
                      </a:r>
                      <a:r>
                        <a:rPr lang="en-US" sz="800" u="none" baseline="0" dirty="0" err="1" smtClean="0"/>
                        <a:t>Chn</a:t>
                      </a:r>
                      <a:r>
                        <a:rPr lang="en-US" sz="800" u="none" baseline="0" dirty="0" smtClean="0"/>
                        <a:t> predict what is making the noise. Discuss stories containing wolves and the impression given in each story.  Model a collection of words and phrases around a wolf picture. Display on the working wall.  Children to continue to record their chosen words and phrases around a picture of a wolf.</a:t>
                      </a:r>
                      <a:endParaRPr lang="en-GB" sz="800" u="none" baseline="0" dirty="0"/>
                    </a:p>
                    <a:p>
                      <a:r>
                        <a:rPr lang="en-GB" sz="1200" u="sng" baseline="0" dirty="0"/>
                        <a:t>Grammar</a:t>
                      </a:r>
                      <a:r>
                        <a:rPr lang="en-GB" sz="1200" u="none" baseline="0" dirty="0" smtClean="0"/>
                        <a:t>:</a:t>
                      </a:r>
                      <a:r>
                        <a:rPr lang="en-GB" sz="800" u="none" baseline="0" dirty="0" smtClean="0"/>
                        <a:t> NNG: </a:t>
                      </a:r>
                      <a:r>
                        <a:rPr lang="en-GB" sz="800" kern="1200" dirty="0" smtClean="0">
                          <a:solidFill>
                            <a:schemeClr val="dk1"/>
                          </a:solidFill>
                          <a:latin typeface="+mn-lt"/>
                          <a:ea typeface="+mn-ea"/>
                          <a:cs typeface="+mn-cs"/>
                        </a:rPr>
                        <a:t>Understand there are different types of sentences Activity 1c.2:Sort it!</a:t>
                      </a:r>
                      <a:endParaRPr lang="en-GB" sz="800" u="none" baseline="0" dirty="0"/>
                    </a:p>
                    <a:p>
                      <a:r>
                        <a:rPr lang="en-GB" sz="1200" u="sng" baseline="0" dirty="0" err="1"/>
                        <a:t>Oracy</a:t>
                      </a:r>
                      <a:r>
                        <a:rPr lang="en-GB" sz="1200" u="sng" baseline="0" dirty="0" smtClean="0"/>
                        <a:t>: </a:t>
                      </a:r>
                      <a:r>
                        <a:rPr lang="en-GB" sz="800" u="none" baseline="0" dirty="0" smtClean="0"/>
                        <a:t>Share predictions orally. Discuss experiences of wolves. </a:t>
                      </a:r>
                      <a:r>
                        <a:rPr lang="en-US" sz="800" u="none" baseline="0" dirty="0" smtClean="0"/>
                        <a:t>Sing together the song, Who’s Afraid of the Big Bad Wolf. </a:t>
                      </a:r>
                      <a:endParaRPr lang="en-GB" sz="800" u="none" baseline="0" dirty="0"/>
                    </a:p>
                    <a:p>
                      <a:r>
                        <a:rPr lang="en-GB" sz="1200" u="sng" dirty="0"/>
                        <a:t>Mighty Write: </a:t>
                      </a:r>
                      <a:r>
                        <a:rPr lang="en-US" sz="800" u="none" dirty="0" smtClean="0"/>
                        <a:t>Model how to create a poster about wolves based on your opinions from the wolf characters found in the stories. </a:t>
                      </a:r>
                      <a:r>
                        <a:rPr lang="en-US" sz="800" u="none" dirty="0" err="1" smtClean="0"/>
                        <a:t>Chn</a:t>
                      </a:r>
                      <a:r>
                        <a:rPr lang="en-US" sz="800" u="none" dirty="0" smtClean="0"/>
                        <a:t> to create their own wolf posters, drawing on some of the vocabulary discussed. </a:t>
                      </a:r>
                      <a:endParaRPr lang="en-GB" sz="800" u="none" dirty="0"/>
                    </a:p>
                    <a:p>
                      <a:r>
                        <a:rPr lang="en-GB" sz="1200" u="sng" baseline="0" dirty="0"/>
                        <a:t>Vocabulary</a:t>
                      </a:r>
                      <a:r>
                        <a:rPr lang="en-GB" sz="800" u="none" baseline="0" dirty="0"/>
                        <a:t>: </a:t>
                      </a:r>
                      <a:r>
                        <a:rPr lang="en-GB" sz="800" u="none" baseline="0" dirty="0" smtClean="0"/>
                        <a:t>Adjectives/ Verbs /Nouns to describe: </a:t>
                      </a:r>
                      <a:r>
                        <a:rPr lang="en-US" sz="800" u="none" baseline="0" dirty="0" smtClean="0"/>
                        <a:t>mean, kind, scheming, hungry, polite, dangerous, pounce, stalk etc.. </a:t>
                      </a:r>
                      <a:endParaRPr lang="en-GB" sz="800" u="none" baseline="0" dirty="0"/>
                    </a:p>
                    <a:p>
                      <a:endParaRPr lang="en-GB" sz="1400" u="sng" dirty="0"/>
                    </a:p>
                  </a:txBody>
                  <a:tcPr/>
                </a:tc>
                <a:tc>
                  <a:txBody>
                    <a:bodyPr/>
                    <a:lstStyle/>
                    <a:p>
                      <a:r>
                        <a:rPr lang="en-GB" sz="1200" u="sng" dirty="0"/>
                        <a:t>Lesson 2</a:t>
                      </a:r>
                      <a:r>
                        <a:rPr lang="en-GB" sz="1200" dirty="0"/>
                        <a:t>:</a:t>
                      </a:r>
                    </a:p>
                    <a:p>
                      <a:r>
                        <a:rPr lang="en-GB" sz="1200" u="sng" baseline="0" dirty="0"/>
                        <a:t>Intro: </a:t>
                      </a:r>
                      <a:r>
                        <a:rPr lang="en-GB" sz="800" u="none" baseline="0" dirty="0" smtClean="0"/>
                        <a:t>Discuss just the image on the front cover. Reveal title and make predictions.</a:t>
                      </a:r>
                      <a:r>
                        <a:rPr lang="en-US" sz="800" u="none" baseline="0" dirty="0" smtClean="0"/>
                        <a:t> Show and read together a note that the wolf has written: ‘Help! I’m lost! Can you help me find my way home?’ Shared read the blurb. Return to predictions and refine. Read pages 1 and 2 of the book. Discuss vocabulary . </a:t>
                      </a:r>
                      <a:endParaRPr lang="en-GB" sz="800" u="none" baseline="0" dirty="0"/>
                    </a:p>
                    <a:p>
                      <a:r>
                        <a:rPr lang="en-GB" sz="1200" u="sng" baseline="0" dirty="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Understand what a noun is in a sentence  Activity 2.5: Revise nouns</a:t>
                      </a:r>
                      <a:endParaRPr lang="en-GB" sz="800" u="none" baseline="0" dirty="0"/>
                    </a:p>
                    <a:p>
                      <a:r>
                        <a:rPr lang="en-GB" sz="1200" u="sng" baseline="0" dirty="0" err="1"/>
                        <a:t>Oracy</a:t>
                      </a:r>
                      <a:r>
                        <a:rPr lang="en-GB" sz="1200" u="sng" baseline="0" dirty="0" smtClean="0"/>
                        <a:t>: </a:t>
                      </a:r>
                      <a:r>
                        <a:rPr lang="en-US" sz="800" u="none" baseline="0" dirty="0" smtClean="0"/>
                        <a:t>Model reading using  tone, intonation and expression– </a:t>
                      </a:r>
                      <a:r>
                        <a:rPr lang="en-US" sz="800" u="none" baseline="0" dirty="0" err="1" smtClean="0"/>
                        <a:t>chn</a:t>
                      </a:r>
                      <a:r>
                        <a:rPr lang="en-US" sz="800" u="none" baseline="0" dirty="0" smtClean="0"/>
                        <a:t> copycat back. </a:t>
                      </a:r>
                      <a:endParaRPr lang="en-GB" sz="800" u="none" baseline="0" dirty="0"/>
                    </a:p>
                    <a:p>
                      <a:r>
                        <a:rPr lang="en-GB" sz="1200" u="sng" dirty="0"/>
                        <a:t>Mighty Write</a:t>
                      </a:r>
                      <a:r>
                        <a:rPr lang="en-GB" sz="1200" u="sng" dirty="0" smtClean="0"/>
                        <a:t>:</a:t>
                      </a:r>
                      <a:r>
                        <a:rPr lang="en-GB" sz="800" u="none" dirty="0" smtClean="0"/>
                        <a:t> Model write using</a:t>
                      </a:r>
                      <a:r>
                        <a:rPr lang="en-GB" sz="800" u="none" baseline="0" dirty="0" smtClean="0"/>
                        <a:t> </a:t>
                      </a:r>
                      <a:r>
                        <a:rPr lang="en-GB" sz="800" u="none" dirty="0" smtClean="0"/>
                        <a:t>the vocabulary to write</a:t>
                      </a:r>
                      <a:r>
                        <a:rPr lang="en-GB" sz="800" u="none" baseline="0" dirty="0" smtClean="0"/>
                        <a:t>  a short descriptive story opening. </a:t>
                      </a:r>
                      <a:r>
                        <a:rPr lang="en-GB" sz="800" u="none" baseline="0" dirty="0" err="1" smtClean="0"/>
                        <a:t>Eg</a:t>
                      </a:r>
                      <a:r>
                        <a:rPr lang="en-GB" sz="800" u="none" baseline="0" dirty="0" smtClean="0"/>
                        <a:t>: The stars flickered and the whistling wind whipped around a shimmering moon. A pack of wolves howled in the night. </a:t>
                      </a:r>
                      <a:r>
                        <a:rPr lang="en-US" sz="800" u="none" baseline="0" dirty="0" smtClean="0"/>
                        <a:t>Say, write and punctuate simple and compound sentences using the joining words and, but, so and or (coordination</a:t>
                      </a:r>
                      <a:endParaRPr lang="en-GB" sz="800" u="none" dirty="0"/>
                    </a:p>
                    <a:p>
                      <a:r>
                        <a:rPr lang="en-GB" sz="1200" u="sng" baseline="0" dirty="0"/>
                        <a:t>Vocabulary</a:t>
                      </a:r>
                      <a:r>
                        <a:rPr lang="en-GB" sz="1200" u="sng" baseline="0" dirty="0" smtClean="0"/>
                        <a:t>: </a:t>
                      </a:r>
                      <a:r>
                        <a:rPr lang="en-GB" sz="800" u="none" baseline="0" dirty="0" smtClean="0"/>
                        <a:t>rainbow  flickered  dusting  diamonds  desert  wild  whipping  shimmering</a:t>
                      </a:r>
                      <a:endParaRPr lang="en-GB" sz="800" u="none" dirty="0"/>
                    </a:p>
                    <a:p>
                      <a:endParaRPr lang="en-GB" dirty="0"/>
                    </a:p>
                  </a:txBody>
                  <a:tcPr/>
                </a:tc>
                <a:tc>
                  <a:txBody>
                    <a:bodyPr/>
                    <a:lstStyle/>
                    <a:p>
                      <a:r>
                        <a:rPr lang="en-GB" sz="1200" u="sng" dirty="0"/>
                        <a:t>Lesson 3</a:t>
                      </a:r>
                      <a:r>
                        <a:rPr lang="en-GB" sz="1200" dirty="0"/>
                        <a:t>:</a:t>
                      </a:r>
                    </a:p>
                    <a:p>
                      <a:r>
                        <a:rPr lang="en-GB" sz="1200" u="sng" baseline="0" dirty="0"/>
                        <a:t>Intro</a:t>
                      </a:r>
                      <a:r>
                        <a:rPr lang="en-GB" sz="1200" u="sng" baseline="0" dirty="0" smtClean="0"/>
                        <a:t>: </a:t>
                      </a:r>
                      <a:r>
                        <a:rPr lang="en-GB" sz="800" u="none" baseline="0" dirty="0" smtClean="0"/>
                        <a:t>Read pages 3-8. </a:t>
                      </a:r>
                      <a:r>
                        <a:rPr lang="en-GB" sz="800" u="none" baseline="0" dirty="0" err="1" smtClean="0"/>
                        <a:t>Chn</a:t>
                      </a:r>
                      <a:r>
                        <a:rPr lang="en-GB" sz="800" u="none" baseline="0" dirty="0" smtClean="0"/>
                        <a:t> make predictions. Begin a story map. Read pages 8-10. Predict what will happen next. Begin </a:t>
                      </a:r>
                      <a:r>
                        <a:rPr lang="en-US" sz="800" u="none" baseline="0" dirty="0" smtClean="0"/>
                        <a:t>to create a role-on-the wall about  </a:t>
                      </a:r>
                      <a:r>
                        <a:rPr lang="en-US" sz="800" u="none" baseline="0" dirty="0" err="1" smtClean="0"/>
                        <a:t>Wilf</a:t>
                      </a:r>
                      <a:r>
                        <a:rPr lang="en-US" sz="800" u="none" baseline="0" dirty="0" smtClean="0"/>
                        <a:t>. Explain how the author can tell us literally or through inference( </a:t>
                      </a:r>
                      <a:r>
                        <a:rPr lang="en-US" sz="800" u="none" baseline="0" dirty="0" err="1" smtClean="0"/>
                        <a:t>Wilf’s</a:t>
                      </a:r>
                      <a:r>
                        <a:rPr lang="en-US" sz="800" u="none" baseline="0" dirty="0" smtClean="0"/>
                        <a:t> actions, thoughts and speech)</a:t>
                      </a:r>
                      <a:endParaRPr lang="en-GB" sz="800" u="none" baseline="0" dirty="0"/>
                    </a:p>
                    <a:p>
                      <a:r>
                        <a:rPr lang="en-GB" sz="1200" u="sng" baseline="0" dirty="0"/>
                        <a:t>Grammar</a:t>
                      </a:r>
                      <a:r>
                        <a:rPr lang="en-GB" sz="1200" u="none" baseline="0" dirty="0" smtClean="0"/>
                        <a:t>: </a:t>
                      </a:r>
                      <a:r>
                        <a:rPr lang="en-GB" sz="800" u="none" baseline="0" dirty="0" smtClean="0"/>
                        <a:t>Exclamation marks- identify the purpose of the exclamation mark on pages 4 , 5, 6. Make a poster for the working wall.</a:t>
                      </a:r>
                    </a:p>
                    <a:p>
                      <a:r>
                        <a:rPr lang="en-GB" sz="1200" u="sng" baseline="0" dirty="0" err="1" smtClean="0"/>
                        <a:t>Oracy</a:t>
                      </a:r>
                      <a:r>
                        <a:rPr lang="en-GB" sz="1200" u="sng" baseline="0" dirty="0" smtClean="0"/>
                        <a:t>: </a:t>
                      </a:r>
                      <a:r>
                        <a:rPr lang="en-US" sz="800" u="none" baseline="0" dirty="0" smtClean="0"/>
                        <a:t>In small groups, </a:t>
                      </a:r>
                      <a:r>
                        <a:rPr lang="en-US" sz="800" u="none" baseline="0" dirty="0" err="1" smtClean="0"/>
                        <a:t>chn</a:t>
                      </a:r>
                      <a:r>
                        <a:rPr lang="en-US" sz="800" u="none" baseline="0" dirty="0" smtClean="0"/>
                        <a:t> mime the part of the story where </a:t>
                      </a:r>
                      <a:r>
                        <a:rPr lang="en-US" sz="800" u="none" baseline="0" dirty="0" err="1" smtClean="0"/>
                        <a:t>Wilf</a:t>
                      </a:r>
                      <a:r>
                        <a:rPr lang="en-US" sz="800" u="none" baseline="0" dirty="0" smtClean="0"/>
                        <a:t> gets lost from the pack, whilst the teacher narrates this section of story over the top. Freeze frame the part where </a:t>
                      </a:r>
                      <a:r>
                        <a:rPr lang="en-US" sz="800" u="none" baseline="0" dirty="0" err="1" smtClean="0"/>
                        <a:t>Wilf</a:t>
                      </a:r>
                      <a:r>
                        <a:rPr lang="en-US" sz="800" u="none" baseline="0" dirty="0" smtClean="0"/>
                        <a:t> turns around to find no one is behind him. Use the magic mirror, magic microphone technique to interview </a:t>
                      </a:r>
                      <a:r>
                        <a:rPr lang="en-US" sz="800" u="none" baseline="0" dirty="0" err="1" smtClean="0"/>
                        <a:t>Wilf</a:t>
                      </a:r>
                      <a:r>
                        <a:rPr lang="en-US" sz="800" u="none" baseline="0" dirty="0" smtClean="0"/>
                        <a:t> at this point in the story.</a:t>
                      </a:r>
                      <a:endParaRPr lang="en-GB" sz="800" u="none" baseline="0" dirty="0"/>
                    </a:p>
                    <a:p>
                      <a:r>
                        <a:rPr lang="en-GB" sz="1200" u="sng" dirty="0"/>
                        <a:t>Mighty Write</a:t>
                      </a:r>
                      <a:r>
                        <a:rPr lang="en-GB" sz="1200" u="sng" dirty="0" smtClean="0"/>
                        <a:t>: </a:t>
                      </a:r>
                      <a:r>
                        <a:rPr lang="en-US" sz="800" u="none" dirty="0" smtClean="0"/>
                        <a:t>Model how to use the</a:t>
                      </a:r>
                      <a:r>
                        <a:rPr lang="en-US" sz="800" u="none" baseline="0" dirty="0" smtClean="0"/>
                        <a:t> role on the wall</a:t>
                      </a:r>
                      <a:r>
                        <a:rPr lang="en-US" sz="800" u="none" dirty="0" smtClean="0"/>
                        <a:t> to formulate sentences orally and then in writing to form a short character description of </a:t>
                      </a:r>
                      <a:r>
                        <a:rPr lang="en-US" sz="800" u="none" dirty="0" err="1" smtClean="0"/>
                        <a:t>Wilf</a:t>
                      </a:r>
                      <a:r>
                        <a:rPr lang="en-US" sz="800" u="none" dirty="0" smtClean="0"/>
                        <a: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echoing  throng  fierce  prowl   practised  folks  shelter  advised  elder  struggled  scaled  pace  strong-willed clamber  journeyed  exhausted  breathless  strayed  blizzard</a:t>
                      </a:r>
                      <a:endParaRPr lang="en-GB" sz="800" u="none" baseline="0" dirty="0"/>
                    </a:p>
                  </a:txBody>
                  <a:tcPr/>
                </a:tc>
                <a:extLst>
                  <a:ext uri="{0D108BD9-81ED-4DB2-BD59-A6C34878D82A}">
                    <a16:rowId xmlns="" xmlns:a16="http://schemas.microsoft.com/office/drawing/2014/main" val="10001"/>
                  </a:ext>
                </a:extLst>
              </a:tr>
              <a:tr h="257176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r>
                        <a:rPr lang="en-GB" sz="1200" u="sng" baseline="0" dirty="0"/>
                        <a:t>Intro</a:t>
                      </a:r>
                      <a:r>
                        <a:rPr lang="en-GB" sz="1200" u="sng" baseline="0" dirty="0" smtClean="0"/>
                        <a:t>:  </a:t>
                      </a:r>
                      <a:r>
                        <a:rPr lang="en-GB" sz="800" u="none" baseline="0" dirty="0" smtClean="0"/>
                        <a:t>Read pages 12- 16. Make predictions. Read pages 16-20. Review their prediction. Continue story map and character role -on -the wall</a:t>
                      </a:r>
                      <a:endParaRPr lang="en-GB" sz="800" u="none" baseline="0" dirty="0"/>
                    </a:p>
                    <a:p>
                      <a:r>
                        <a:rPr lang="en-GB" sz="1200" u="sng" baseline="0" dirty="0"/>
                        <a:t>Grammar</a:t>
                      </a:r>
                      <a:r>
                        <a:rPr lang="en-GB" sz="1200" u="none" baseline="0" dirty="0" smtClean="0"/>
                        <a:t>: </a:t>
                      </a:r>
                      <a:r>
                        <a:rPr lang="en-GB" sz="800" u="none" baseline="0" dirty="0" smtClean="0"/>
                        <a:t>Give sentences from the text. </a:t>
                      </a:r>
                      <a:r>
                        <a:rPr lang="en-GB" sz="800" u="none" baseline="0" dirty="0" err="1" smtClean="0"/>
                        <a:t>Chn</a:t>
                      </a:r>
                      <a:r>
                        <a:rPr lang="en-GB" sz="800" u="none" baseline="0" dirty="0" smtClean="0"/>
                        <a:t> highlight verbs. Invent actions for the verbs.</a:t>
                      </a:r>
                      <a:endParaRPr lang="en-GB" sz="800" u="none" baseline="0" dirty="0"/>
                    </a:p>
                    <a:p>
                      <a:r>
                        <a:rPr lang="en-GB" sz="1200" u="sng" baseline="0" dirty="0" err="1" smtClean="0"/>
                        <a:t>Oracy</a:t>
                      </a:r>
                      <a:r>
                        <a:rPr lang="en-GB" sz="1200" u="sng" baseline="0" dirty="0" smtClean="0"/>
                        <a:t>: </a:t>
                      </a:r>
                      <a:r>
                        <a:rPr lang="en-GB" sz="800" u="none" baseline="0" dirty="0" smtClean="0"/>
                        <a:t>Hot-seating – </a:t>
                      </a:r>
                      <a:r>
                        <a:rPr lang="en-GB" sz="800" u="none" baseline="0" dirty="0" err="1" smtClean="0"/>
                        <a:t>Wilf</a:t>
                      </a:r>
                      <a:r>
                        <a:rPr lang="en-GB" sz="800" u="none" baseline="0" dirty="0" smtClean="0"/>
                        <a:t> as the interviewee</a:t>
                      </a:r>
                      <a:endParaRPr lang="en-GB" sz="800" u="none" baseline="0" dirty="0"/>
                    </a:p>
                    <a:p>
                      <a:r>
                        <a:rPr lang="en-GB" sz="1200" u="sng" dirty="0"/>
                        <a:t>Mighty Write</a:t>
                      </a:r>
                      <a:r>
                        <a:rPr lang="en-GB" sz="1200" u="sng" dirty="0" smtClean="0"/>
                        <a:t>: </a:t>
                      </a:r>
                      <a:r>
                        <a:rPr lang="en-GB" sz="800" u="none" dirty="0" smtClean="0"/>
                        <a:t>Model write a short  paragraph as</a:t>
                      </a:r>
                      <a:r>
                        <a:rPr lang="en-GB" sz="800" u="none" baseline="0" dirty="0" smtClean="0"/>
                        <a:t> </a:t>
                      </a:r>
                      <a:r>
                        <a:rPr lang="en-GB" sz="800" u="none" baseline="0" dirty="0" err="1" smtClean="0"/>
                        <a:t>Wilf</a:t>
                      </a:r>
                      <a:r>
                        <a:rPr lang="en-GB" sz="800" u="none" baseline="0" dirty="0" smtClean="0"/>
                        <a:t> describing how you were rescued by the sea unicorn.  </a:t>
                      </a:r>
                      <a:r>
                        <a:rPr lang="en-GB" sz="800" u="none" baseline="0" dirty="0" err="1" smtClean="0"/>
                        <a:t>Chn</a:t>
                      </a:r>
                      <a:r>
                        <a:rPr lang="en-GB" sz="800" u="none" baseline="0" dirty="0" smtClean="0"/>
                        <a:t> work in pairs to write their own.</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holler  hoarse  proud  tundra  blanket  deafening  shriek limb   heeded  swooped  beneath  majestic  magical  pride  brow  </a:t>
                      </a:r>
                      <a:r>
                        <a:rPr lang="en-GB" sz="800" u="none" baseline="0" dirty="0" err="1" smtClean="0"/>
                        <a:t>tusky</a:t>
                      </a:r>
                      <a:r>
                        <a:rPr lang="en-GB" sz="800" u="none" baseline="0" dirty="0" smtClean="0"/>
                        <a:t>  bellow  proclaimed  </a:t>
                      </a:r>
                      <a:r>
                        <a:rPr lang="en-GB" sz="800" u="none" baseline="0" dirty="0" err="1" smtClean="0"/>
                        <a:t>waftings</a:t>
                      </a:r>
                      <a:r>
                        <a:rPr lang="en-GB" sz="800" u="none" baseline="0" dirty="0" smtClean="0"/>
                        <a:t> </a:t>
                      </a:r>
                      <a:endParaRPr lang="en-GB" sz="800" u="none" dirty="0"/>
                    </a:p>
                  </a:txBody>
                  <a:tcPr/>
                </a:tc>
                <a:tc>
                  <a:txBody>
                    <a:bodyPr/>
                    <a:lstStyle/>
                    <a:p>
                      <a:r>
                        <a:rPr lang="en-GB" sz="1200" u="sng" dirty="0"/>
                        <a:t>Lesson 5</a:t>
                      </a:r>
                      <a:r>
                        <a:rPr lang="en-GB" sz="1200" dirty="0"/>
                        <a:t>:</a:t>
                      </a:r>
                    </a:p>
                    <a:p>
                      <a:r>
                        <a:rPr lang="en-GB" sz="1200" u="sng" baseline="0" dirty="0"/>
                        <a:t>Intro</a:t>
                      </a:r>
                      <a:r>
                        <a:rPr lang="en-GB" sz="800" u="none" baseline="0" dirty="0"/>
                        <a:t>: </a:t>
                      </a:r>
                      <a:r>
                        <a:rPr lang="en-GB" sz="800" u="none" baseline="0" dirty="0" smtClean="0"/>
                        <a:t>  Read pages 21-29. Continue story map and character role -on -the wall.</a:t>
                      </a:r>
                      <a:endParaRPr lang="en-GB" sz="800" u="none" baseline="0" dirty="0"/>
                    </a:p>
                    <a:p>
                      <a:r>
                        <a:rPr lang="en-GB" sz="1200" u="sng" baseline="0" dirty="0"/>
                        <a:t>Grammar</a:t>
                      </a:r>
                      <a:r>
                        <a:rPr lang="en-GB" sz="1200" u="none" baseline="0" dirty="0" smtClean="0"/>
                        <a:t>: </a:t>
                      </a:r>
                      <a:r>
                        <a:rPr lang="en-US" sz="800" u="none" baseline="0" dirty="0" smtClean="0"/>
                        <a:t>Collect  words/ phrases indicating </a:t>
                      </a:r>
                      <a:r>
                        <a:rPr lang="en-US" sz="800" u="none" baseline="0" dirty="0" err="1" smtClean="0"/>
                        <a:t>Wilf’s</a:t>
                      </a:r>
                      <a:r>
                        <a:rPr lang="en-US" sz="800" u="none" baseline="0" dirty="0" smtClean="0"/>
                        <a:t> movement. Model physically how </a:t>
                      </a:r>
                      <a:r>
                        <a:rPr lang="en-US" sz="800" u="none" baseline="0" dirty="0" err="1" smtClean="0"/>
                        <a:t>Wilf</a:t>
                      </a:r>
                      <a:r>
                        <a:rPr lang="en-US" sz="800" u="none" baseline="0" dirty="0" smtClean="0"/>
                        <a:t> might have moved in the different ways – how he gave his all to keep pace, how he might have struggled through snow, how he might have been exhausted and breathless and strayed off the track etc. Write up as speech and thought bubbles as you walk around observing. </a:t>
                      </a:r>
                      <a:endParaRPr lang="en-GB" sz="800" u="none" baseline="0" dirty="0"/>
                    </a:p>
                    <a:p>
                      <a:r>
                        <a:rPr lang="en-GB" sz="1200" u="sng" baseline="0" dirty="0" err="1"/>
                        <a:t>Oracy</a:t>
                      </a:r>
                      <a:r>
                        <a:rPr lang="en-GB" sz="1200" u="sng" baseline="0" dirty="0" smtClean="0"/>
                        <a:t>: </a:t>
                      </a:r>
                      <a:r>
                        <a:rPr lang="en-US" sz="800" u="none" baseline="0" dirty="0" smtClean="0"/>
                        <a:t>Discuss in small groups how the animals  are described e.g. </a:t>
                      </a:r>
                      <a:r>
                        <a:rPr lang="en-US" sz="800" u="none" baseline="0" dirty="0" err="1" smtClean="0"/>
                        <a:t>Mr</a:t>
                      </a:r>
                      <a:r>
                        <a:rPr lang="en-US" sz="800" u="none" baseline="0" dirty="0" smtClean="0"/>
                        <a:t> Walrus is a huge animal with big tusks and whiskers. He likes to bellow.  </a:t>
                      </a:r>
                      <a:endParaRPr lang="en-GB" sz="800" u="none" baseline="0" dirty="0"/>
                    </a:p>
                    <a:p>
                      <a:r>
                        <a:rPr lang="en-GB" sz="1200" u="sng" dirty="0"/>
                        <a:t>Mighty Write</a:t>
                      </a:r>
                      <a:r>
                        <a:rPr lang="en-GB" sz="1200" u="sng" dirty="0" smtClean="0"/>
                        <a:t>: </a:t>
                      </a:r>
                      <a:r>
                        <a:rPr lang="en-GB" sz="800" u="none" baseline="0" dirty="0" err="1" smtClean="0"/>
                        <a:t>Chn</a:t>
                      </a:r>
                      <a:r>
                        <a:rPr lang="en-GB" sz="800" u="none" baseline="0" dirty="0" smtClean="0"/>
                        <a:t> work in groups to write a short description about each animal.</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a:t>: </a:t>
                      </a:r>
                      <a:r>
                        <a:rPr lang="en-GB" sz="800" u="none" baseline="0" dirty="0" smtClean="0"/>
                        <a:t> ridge  arctic  honking guided  twilight  pursuit  27. flittering  fluttering  rejoined  darkest  weather  bowed  strayed  guiding  handful</a:t>
                      </a:r>
                      <a:endParaRPr lang="en-GB" sz="800" u="none" dirty="0"/>
                    </a:p>
                  </a:txBody>
                  <a:tcPr/>
                </a:tc>
                <a:tc>
                  <a:txBody>
                    <a:bodyPr/>
                    <a:lstStyle/>
                    <a:p>
                      <a:r>
                        <a:rPr lang="en-GB" sz="1200" u="sng" dirty="0"/>
                        <a:t>Lesson 6</a:t>
                      </a:r>
                      <a:r>
                        <a:rPr lang="en-GB" sz="1200" dirty="0"/>
                        <a:t>: </a:t>
                      </a:r>
                    </a:p>
                    <a:p>
                      <a:r>
                        <a:rPr lang="en-GB" sz="1200" u="sng" baseline="0" dirty="0"/>
                        <a:t>Intro</a:t>
                      </a:r>
                      <a:r>
                        <a:rPr lang="en-GB" sz="1200" u="sng" baseline="0" dirty="0" smtClean="0"/>
                        <a:t>: </a:t>
                      </a:r>
                      <a:r>
                        <a:rPr lang="en-GB" sz="800" u="none" baseline="0" dirty="0" smtClean="0"/>
                        <a:t>Reread whole book. Omit words for </a:t>
                      </a:r>
                      <a:r>
                        <a:rPr lang="en-GB" sz="800" u="none" baseline="0" dirty="0" err="1" smtClean="0"/>
                        <a:t>chn</a:t>
                      </a:r>
                      <a:r>
                        <a:rPr lang="en-GB" sz="800" u="none" baseline="0" dirty="0" smtClean="0"/>
                        <a:t> to join in with and act out a word as you move through the story. Work together to plan a new version  of the story. </a:t>
                      </a:r>
                      <a:endParaRPr lang="en-GB" sz="800" u="none" baseline="0" dirty="0"/>
                    </a:p>
                    <a:p>
                      <a:r>
                        <a:rPr lang="en-GB" sz="1200" u="sng" baseline="0" dirty="0"/>
                        <a:t>Grammar</a:t>
                      </a:r>
                      <a:r>
                        <a:rPr lang="en-GB" sz="1200" u="none" baseline="0" dirty="0"/>
                        <a:t>: </a:t>
                      </a:r>
                      <a:r>
                        <a:rPr lang="en-GB" sz="800" u="none" baseline="0" dirty="0" smtClean="0"/>
                        <a:t>Revise apostrophe for omission. Identify contracted word on pages 5, 6, 16,17, 19. Teach contractions for Y2. </a:t>
                      </a:r>
                      <a:endParaRPr lang="en-GB" sz="800" u="none" baseline="0" dirty="0"/>
                    </a:p>
                    <a:p>
                      <a:r>
                        <a:rPr lang="en-GB" sz="1200" u="sng" baseline="0" dirty="0" err="1"/>
                        <a:t>Oracy</a:t>
                      </a:r>
                      <a:r>
                        <a:rPr lang="en-GB" sz="1200" u="sng" baseline="0" dirty="0" smtClean="0"/>
                        <a:t>: </a:t>
                      </a:r>
                      <a:r>
                        <a:rPr lang="en-GB" sz="800" u="none" baseline="0" dirty="0" err="1" smtClean="0"/>
                        <a:t>Chn</a:t>
                      </a:r>
                      <a:r>
                        <a:rPr lang="en-GB" sz="800" u="none" baseline="0" dirty="0" smtClean="0"/>
                        <a:t> summarise the story to a partner using the story map and then swap over.</a:t>
                      </a:r>
                      <a:endParaRPr lang="en-GB" sz="800" u="none" baseline="0" dirty="0"/>
                    </a:p>
                    <a:p>
                      <a:r>
                        <a:rPr lang="en-GB" sz="1200" u="sng" dirty="0"/>
                        <a:t>Extended Write</a:t>
                      </a:r>
                      <a:r>
                        <a:rPr lang="en-GB" sz="1200" u="sng" dirty="0" smtClean="0"/>
                        <a:t>: </a:t>
                      </a:r>
                      <a:r>
                        <a:rPr lang="en-GB" sz="800" u="none" dirty="0" smtClean="0"/>
                        <a:t>Model write planning the</a:t>
                      </a:r>
                      <a:r>
                        <a:rPr lang="en-GB" sz="800" u="none" baseline="0" dirty="0" smtClean="0"/>
                        <a:t> start of the story. </a:t>
                      </a:r>
                      <a:r>
                        <a:rPr lang="en-US" sz="800" u="none" dirty="0" smtClean="0"/>
                        <a:t>Model, using </a:t>
                      </a:r>
                      <a:r>
                        <a:rPr lang="en-US" sz="800" u="none" baseline="0" dirty="0" smtClean="0"/>
                        <a:t> the class </a:t>
                      </a:r>
                      <a:r>
                        <a:rPr lang="en-US" sz="800" u="none" dirty="0" smtClean="0"/>
                        <a:t>plan, how to begin the story and expand and extend from note form. </a:t>
                      </a:r>
                      <a:r>
                        <a:rPr lang="en-US" sz="800" u="none" dirty="0" err="1" smtClean="0"/>
                        <a:t>Chn</a:t>
                      </a:r>
                      <a:r>
                        <a:rPr lang="en-US" sz="800" u="none" dirty="0" smtClean="0"/>
                        <a:t> use their plans to write the</a:t>
                      </a:r>
                      <a:r>
                        <a:rPr lang="en-US" sz="800" u="none" baseline="0" dirty="0" smtClean="0"/>
                        <a:t> start</a:t>
                      </a:r>
                      <a:r>
                        <a:rPr lang="en-US" sz="800" u="none" dirty="0" smtClean="0"/>
                        <a:t> in full sentences which include reference to emotions, expanded noun phrases and conjunctions to extend sentences.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r>
                        <a:rPr lang="en-US" sz="800" u="none" baseline="0" dirty="0" smtClean="0"/>
                        <a:t>Contractions: </a:t>
                      </a:r>
                      <a:endParaRPr lang="en-GB" sz="800" dirty="0"/>
                    </a:p>
                  </a:txBody>
                  <a:tcPr/>
                </a:tc>
                <a:extLst>
                  <a:ext uri="{0D108BD9-81ED-4DB2-BD59-A6C34878D82A}">
                    <a16:rowId xmlns="" xmlns:a16="http://schemas.microsoft.com/office/drawing/2014/main" val="10002"/>
                  </a:ext>
                </a:extLst>
              </a:tr>
              <a:tr h="1745684">
                <a:tc>
                  <a:txBody>
                    <a:bodyPr/>
                    <a:lstStyle/>
                    <a:p>
                      <a:r>
                        <a:rPr lang="en-GB" sz="1200" u="sng" dirty="0"/>
                        <a:t>Lesson </a:t>
                      </a:r>
                      <a:r>
                        <a:rPr lang="en-GB" sz="1200" u="sng" dirty="0" smtClean="0"/>
                        <a:t>7:</a:t>
                      </a:r>
                      <a:endParaRPr lang="en-GB" sz="1200" u="sng" dirty="0"/>
                    </a:p>
                    <a:p>
                      <a:r>
                        <a:rPr lang="en-GB" sz="1200" u="sng" baseline="0" dirty="0"/>
                        <a:t>Intro</a:t>
                      </a:r>
                      <a:r>
                        <a:rPr lang="en-GB" sz="1200" u="sng" baseline="0" dirty="0" smtClean="0"/>
                        <a:t>: </a:t>
                      </a:r>
                      <a:r>
                        <a:rPr lang="en-GB" sz="800" u="none" baseline="0" dirty="0" smtClean="0"/>
                        <a:t>Read successful story starts. Discuss strengths. Address any issues which have arisen from marking. </a:t>
                      </a:r>
                      <a:endParaRPr lang="en-GB" sz="800" u="none" baseline="0" dirty="0"/>
                    </a:p>
                    <a:p>
                      <a:r>
                        <a:rPr lang="en-GB" sz="1200" u="sng" baseline="0" dirty="0"/>
                        <a:t>Grammar</a:t>
                      </a:r>
                      <a:r>
                        <a:rPr lang="en-GB" sz="1200" u="sng" baseline="0" dirty="0" smtClean="0"/>
                        <a:t>: </a:t>
                      </a:r>
                      <a:r>
                        <a:rPr lang="en-GB" sz="800" u="none" baseline="0" dirty="0" smtClean="0"/>
                        <a:t>Revise key features for a story. Look at assessment toolkit checklist and give examples.</a:t>
                      </a:r>
                      <a:endParaRPr lang="en-GB" sz="800" u="none" baseline="0" dirty="0"/>
                    </a:p>
                    <a:p>
                      <a:r>
                        <a:rPr lang="en-GB" sz="1200" u="sng" baseline="0" dirty="0" err="1"/>
                        <a:t>Oracy</a:t>
                      </a:r>
                      <a:r>
                        <a:rPr lang="en-GB" sz="1200" u="sng" baseline="0" dirty="0" smtClean="0"/>
                        <a:t>: </a:t>
                      </a:r>
                      <a:r>
                        <a:rPr lang="en-GB" sz="800" u="none" baseline="0" dirty="0" smtClean="0"/>
                        <a:t>Read their story start to a partner before and after editing. </a:t>
                      </a:r>
                      <a:endParaRPr lang="en-GB" sz="800" u="none" baseline="0" dirty="0"/>
                    </a:p>
                    <a:p>
                      <a:r>
                        <a:rPr lang="en-GB" sz="1200" u="sng" dirty="0" smtClean="0"/>
                        <a:t>Extended</a:t>
                      </a:r>
                      <a:r>
                        <a:rPr lang="en-GB" sz="1200" u="sng" baseline="0" dirty="0" smtClean="0"/>
                        <a:t> </a:t>
                      </a:r>
                      <a:r>
                        <a:rPr lang="en-GB" sz="1200" u="sng" dirty="0" smtClean="0"/>
                        <a:t>Write</a:t>
                      </a:r>
                      <a:r>
                        <a:rPr lang="en-GB" sz="800" u="sng" dirty="0" smtClean="0"/>
                        <a:t>:  </a:t>
                      </a:r>
                      <a:r>
                        <a:rPr lang="en-GB" sz="800" u="none" dirty="0" smtClean="0"/>
                        <a:t>Model write the</a:t>
                      </a:r>
                      <a:r>
                        <a:rPr lang="en-GB" sz="800" u="none" baseline="0" dirty="0" smtClean="0"/>
                        <a:t> </a:t>
                      </a:r>
                      <a:r>
                        <a:rPr lang="en-GB" sz="800" u="none" dirty="0" smtClean="0"/>
                        <a:t>first encounter</a:t>
                      </a:r>
                      <a:r>
                        <a:rPr lang="en-GB" sz="800" u="none" baseline="0" dirty="0" smtClean="0"/>
                        <a:t> </a:t>
                      </a:r>
                      <a:r>
                        <a:rPr lang="en-GB" sz="800" u="none" dirty="0" smtClean="0"/>
                        <a:t>with a </a:t>
                      </a:r>
                      <a:r>
                        <a:rPr lang="en-GB" sz="800" u="none" baseline="0" dirty="0" smtClean="0"/>
                        <a:t> person/ animal who helps. </a:t>
                      </a:r>
                      <a:r>
                        <a:rPr lang="en-GB" sz="800" u="none" baseline="0" dirty="0" err="1" smtClean="0"/>
                        <a:t>Chn</a:t>
                      </a:r>
                      <a:r>
                        <a:rPr lang="en-GB" sz="800" u="none" baseline="0" dirty="0" smtClean="0"/>
                        <a:t> continue their story.  </a:t>
                      </a:r>
                      <a:endParaRPr lang="en-GB" sz="12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all  adjectives and verbs</a:t>
                      </a:r>
                      <a:endParaRPr lang="en-GB" sz="800" u="none"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8:</a:t>
                      </a:r>
                      <a:endParaRPr lang="en-GB" sz="1200" u="sng" dirty="0"/>
                    </a:p>
                    <a:p>
                      <a:r>
                        <a:rPr lang="en-GB" sz="1200" u="sng" baseline="0" dirty="0" smtClean="0"/>
                        <a:t>Intro: </a:t>
                      </a:r>
                      <a:r>
                        <a:rPr lang="en-GB" sz="800" u="none" baseline="0" dirty="0" smtClean="0"/>
                        <a:t>Read successful story starts. Discuss strengths. Address any issues which have arisen from marking. </a:t>
                      </a:r>
                      <a:endParaRPr lang="en-GB" sz="800" u="sng" baseline="0" dirty="0"/>
                    </a:p>
                    <a:p>
                      <a:r>
                        <a:rPr lang="en-GB" sz="1200" u="sng" baseline="0" dirty="0"/>
                        <a:t>Grammar</a:t>
                      </a:r>
                      <a:r>
                        <a:rPr lang="en-GB" sz="1200" u="none" baseline="0" dirty="0" smtClean="0"/>
                        <a:t>: </a:t>
                      </a:r>
                      <a:r>
                        <a:rPr lang="en-GB" sz="800" u="none" baseline="0" dirty="0" smtClean="0"/>
                        <a:t>Use a piece of writing to revise key features/ checklist</a:t>
                      </a:r>
                      <a:endParaRPr lang="en-GB" sz="800" u="none" baseline="0" dirty="0"/>
                    </a:p>
                    <a:p>
                      <a:r>
                        <a:rPr lang="en-GB" sz="1200" u="sng" baseline="0" dirty="0" err="1"/>
                        <a:t>Oracy</a:t>
                      </a:r>
                      <a:r>
                        <a:rPr lang="en-GB" sz="1200" u="sng" baseline="0" dirty="0" smtClean="0"/>
                        <a:t>: </a:t>
                      </a:r>
                      <a:r>
                        <a:rPr lang="en-GB" sz="800" u="none" baseline="0" dirty="0" smtClean="0"/>
                        <a:t>Perform their story – Opportunity for </a:t>
                      </a:r>
                      <a:r>
                        <a:rPr lang="en-GB" sz="800" u="none" baseline="0" dirty="0" err="1" smtClean="0"/>
                        <a:t>oracy</a:t>
                      </a:r>
                      <a:r>
                        <a:rPr lang="en-GB" sz="800" u="none" baseline="0" dirty="0" smtClean="0"/>
                        <a:t> assessment. </a:t>
                      </a:r>
                      <a:endParaRPr lang="en-GB" sz="800" u="none" baseline="0" dirty="0"/>
                    </a:p>
                    <a:p>
                      <a:r>
                        <a:rPr lang="en-GB" sz="1200" u="sng" dirty="0" smtClean="0"/>
                        <a:t>Extended Write: </a:t>
                      </a:r>
                      <a:r>
                        <a:rPr lang="en-GB" sz="800" u="none" dirty="0" smtClean="0"/>
                        <a:t>Model write the ending to the</a:t>
                      </a:r>
                      <a:r>
                        <a:rPr lang="en-GB" sz="800" u="none" baseline="0" dirty="0" smtClean="0"/>
                        <a:t> story. </a:t>
                      </a:r>
                      <a:r>
                        <a:rPr lang="en-GB" sz="800" u="none" baseline="0" dirty="0" err="1" smtClean="0"/>
                        <a:t>Chn</a:t>
                      </a:r>
                      <a:r>
                        <a:rPr lang="en-GB" sz="800" u="none" baseline="0" dirty="0" smtClean="0"/>
                        <a:t> finish their story.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all</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714480" cy="6858000"/>
          </a:xfrm>
          <a:solidFill>
            <a:srgbClr val="A50021"/>
          </a:solidFill>
        </p:spPr>
        <p:txBody>
          <a:bodyPr/>
          <a:lstStyle/>
          <a:p>
            <a:endParaRPr lang="en-US" dirty="0"/>
          </a:p>
        </p:txBody>
      </p:sp>
      <p:pic>
        <p:nvPicPr>
          <p:cNvPr id="1027" name="Picture 3" descr="C:\Users\Teacher\Pictures\9780751351217.jpg"/>
          <p:cNvPicPr>
            <a:picLocks noGrp="1" noChangeAspect="1" noChangeArrowheads="1"/>
          </p:cNvPicPr>
          <p:nvPr>
            <p:ph idx="1"/>
          </p:nvPr>
        </p:nvPicPr>
        <p:blipFill>
          <a:blip r:embed="rId2"/>
          <a:srcRect/>
          <a:stretch>
            <a:fillRect/>
          </a:stretch>
        </p:blipFill>
        <p:spPr bwMode="auto">
          <a:xfrm>
            <a:off x="1643042" y="0"/>
            <a:ext cx="5857916" cy="6858000"/>
          </a:xfrm>
          <a:prstGeom prst="rect">
            <a:avLst/>
          </a:prstGeom>
          <a:noFill/>
        </p:spPr>
      </p:pic>
      <p:sp>
        <p:nvSpPr>
          <p:cNvPr id="6" name="Rectangle 5"/>
          <p:cNvSpPr/>
          <p:nvPr/>
        </p:nvSpPr>
        <p:spPr>
          <a:xfrm>
            <a:off x="7429520" y="0"/>
            <a:ext cx="1714480" cy="6858000"/>
          </a:xfrm>
          <a:prstGeom prst="rect">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33484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500044">
                <a:tc gridSpan="3">
                  <a:txBody>
                    <a:bodyPr/>
                    <a:lstStyle/>
                    <a:p>
                      <a:r>
                        <a:rPr lang="en-GB" sz="2400" dirty="0"/>
                        <a:t>English Text: </a:t>
                      </a:r>
                      <a:r>
                        <a:rPr lang="en-GB" sz="2400" dirty="0" smtClean="0"/>
                        <a:t>Instructions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207676">
                <a:tc>
                  <a:txBody>
                    <a:bodyPr/>
                    <a:lstStyle/>
                    <a:p>
                      <a:r>
                        <a:rPr lang="en-GB" sz="1200" u="sng" dirty="0"/>
                        <a:t>Lesson</a:t>
                      </a:r>
                      <a:r>
                        <a:rPr lang="en-GB" sz="1200" u="sng" baseline="0" dirty="0"/>
                        <a:t> 1:</a:t>
                      </a:r>
                    </a:p>
                    <a:p>
                      <a:pPr lvl="0"/>
                      <a:r>
                        <a:rPr lang="en-GB" sz="1200" u="sng" baseline="0" dirty="0"/>
                        <a:t>WOW</a:t>
                      </a:r>
                      <a:r>
                        <a:rPr lang="en-GB" sz="800" u="none" baseline="0" dirty="0" smtClean="0"/>
                        <a:t>:  Make a piece of toast  in the wrong order with the wrong equipment. Children correct you as you make more and more mistakes. Discuss the need for a recipe to instruct exactly to prevent mistakes! </a:t>
                      </a:r>
                      <a:r>
                        <a:rPr lang="en-GB" sz="800" kern="1200" dirty="0" smtClean="0">
                          <a:solidFill>
                            <a:schemeClr val="dk1"/>
                          </a:solidFill>
                          <a:latin typeface="+mn-lt"/>
                          <a:ea typeface="+mn-ea"/>
                          <a:cs typeface="+mn-cs"/>
                        </a:rPr>
                        <a:t>Display the front cover of </a:t>
                      </a:r>
                      <a:r>
                        <a:rPr lang="en-GB" sz="800" b="1" kern="1200" dirty="0" smtClean="0">
                          <a:solidFill>
                            <a:schemeClr val="dk1"/>
                          </a:solidFill>
                          <a:latin typeface="+mn-lt"/>
                          <a:ea typeface="+mn-ea"/>
                          <a:cs typeface="+mn-cs"/>
                        </a:rPr>
                        <a:t>The Children's Step-by-Step Cookbook. </a:t>
                      </a:r>
                      <a:r>
                        <a:rPr lang="en-GB" sz="800" b="1" kern="1200" baseline="0" dirty="0" smtClean="0">
                          <a:solidFill>
                            <a:schemeClr val="dk1"/>
                          </a:solidFill>
                          <a:latin typeface="+mn-lt"/>
                          <a:ea typeface="+mn-ea"/>
                          <a:cs typeface="+mn-cs"/>
                        </a:rPr>
                        <a:t> </a:t>
                      </a:r>
                      <a:r>
                        <a:rPr lang="en-GB" sz="800" b="0" kern="1200" baseline="0" dirty="0" smtClean="0">
                          <a:solidFill>
                            <a:schemeClr val="dk1"/>
                          </a:solidFill>
                          <a:latin typeface="+mn-lt"/>
                          <a:ea typeface="+mn-ea"/>
                          <a:cs typeface="+mn-cs"/>
                        </a:rPr>
                        <a:t>Discuss text type- audience, purpose</a:t>
                      </a:r>
                      <a:r>
                        <a:rPr lang="en-GB" sz="800" kern="1200" dirty="0" smtClean="0">
                          <a:solidFill>
                            <a:schemeClr val="dk1"/>
                          </a:solidFill>
                          <a:latin typeface="+mn-lt"/>
                          <a:ea typeface="+mn-ea"/>
                          <a:cs typeface="+mn-cs"/>
                        </a:rPr>
                        <a:t>. Read and enjoy a selection of recipes, from the cookbook. Which would the children like to make (or eat!)? Display a simple recipe, e.g. </a:t>
                      </a:r>
                      <a:r>
                        <a:rPr lang="en-GB" sz="800" i="1" kern="1200" dirty="0" smtClean="0">
                          <a:solidFill>
                            <a:schemeClr val="dk1"/>
                          </a:solidFill>
                          <a:latin typeface="+mn-lt"/>
                          <a:ea typeface="+mn-ea"/>
                          <a:cs typeface="+mn-cs"/>
                        </a:rPr>
                        <a:t>Snacks on Sticks, page 14 or Finger Bites, page 18 . </a:t>
                      </a:r>
                      <a:r>
                        <a:rPr lang="en-GB" sz="800" kern="1200" dirty="0" smtClean="0">
                          <a:solidFill>
                            <a:schemeClr val="dk1"/>
                          </a:solidFill>
                          <a:latin typeface="+mn-lt"/>
                          <a:ea typeface="+mn-ea"/>
                          <a:cs typeface="+mn-cs"/>
                        </a:rPr>
                        <a:t>Identify each textual feature and where it is located, e.g. </a:t>
                      </a:r>
                      <a:r>
                        <a:rPr lang="en-GB" sz="800" i="1" kern="1200" dirty="0" smtClean="0">
                          <a:solidFill>
                            <a:schemeClr val="dk1"/>
                          </a:solidFill>
                          <a:latin typeface="+mn-lt"/>
                          <a:ea typeface="+mn-ea"/>
                          <a:cs typeface="+mn-cs"/>
                        </a:rPr>
                        <a:t>title, utensils, ingredients</a:t>
                      </a:r>
                      <a:r>
                        <a:rPr lang="en-GB" sz="800" kern="1200" dirty="0" smtClean="0">
                          <a:solidFill>
                            <a:schemeClr val="dk1"/>
                          </a:solidFill>
                          <a:latin typeface="+mn-lt"/>
                          <a:ea typeface="+mn-ea"/>
                          <a:cs typeface="+mn-cs"/>
                        </a:rPr>
                        <a:t>. Consider how each feature helps the reader to use the recipe successfully.</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Identify each textual feature and where it is located, e.g. </a:t>
                      </a:r>
                      <a:r>
                        <a:rPr lang="en-GB" sz="800" i="1" kern="1200" dirty="0" smtClean="0">
                          <a:solidFill>
                            <a:schemeClr val="dk1"/>
                          </a:solidFill>
                          <a:latin typeface="+mn-lt"/>
                          <a:ea typeface="+mn-ea"/>
                          <a:cs typeface="+mn-cs"/>
                        </a:rPr>
                        <a:t>title, utensils, ingredients</a:t>
                      </a:r>
                      <a:r>
                        <a:rPr lang="en-GB" sz="800" kern="1200" dirty="0" smtClean="0">
                          <a:solidFill>
                            <a:schemeClr val="dk1"/>
                          </a:solidFill>
                          <a:latin typeface="+mn-lt"/>
                          <a:ea typeface="+mn-ea"/>
                          <a:cs typeface="+mn-cs"/>
                        </a:rPr>
                        <a:t>.</a:t>
                      </a:r>
                      <a:endParaRPr lang="en-GB" sz="800" u="none" baseline="0" dirty="0"/>
                    </a:p>
                    <a:p>
                      <a:r>
                        <a:rPr lang="en-GB" sz="1200" u="sng" baseline="0" dirty="0" err="1"/>
                        <a:t>Oracy</a:t>
                      </a:r>
                      <a:r>
                        <a:rPr lang="en-GB" sz="1200" u="sng" baseline="0" dirty="0" smtClean="0"/>
                        <a:t>: </a:t>
                      </a:r>
                      <a:r>
                        <a:rPr lang="en-GB" sz="800" u="none" baseline="0" dirty="0" smtClean="0"/>
                        <a:t>Justify their choices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Give each pair a jumbled recipe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 and a recipe template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).Children cut out and read each section of text. They put the text in the correct position on the recipe template and then reread it to check that it makes sense.</a:t>
                      </a:r>
                      <a:endParaRPr lang="en-US" sz="800" kern="1200" dirty="0" smtClean="0">
                        <a:solidFill>
                          <a:schemeClr val="dk1"/>
                        </a:solidFill>
                        <a:latin typeface="+mn-lt"/>
                        <a:ea typeface="+mn-ea"/>
                        <a:cs typeface="+mn-cs"/>
                      </a:endParaRPr>
                    </a:p>
                    <a:p>
                      <a:r>
                        <a:rPr lang="en-GB" sz="1200" u="sng" baseline="0" dirty="0" smtClean="0"/>
                        <a:t>Vocabulary</a:t>
                      </a:r>
                      <a:r>
                        <a:rPr lang="en-GB" sz="800" u="none" baseline="0" dirty="0" smtClean="0"/>
                        <a:t>:</a:t>
                      </a:r>
                      <a:endParaRPr lang="en-GB" sz="800" u="none" baseline="0" dirty="0"/>
                    </a:p>
                  </a:txBody>
                  <a:tcPr/>
                </a:tc>
                <a:tc>
                  <a:txBody>
                    <a:bodyPr/>
                    <a:lstStyle/>
                    <a:p>
                      <a:r>
                        <a:rPr lang="en-GB" sz="1200" u="sng" dirty="0"/>
                        <a:t>Lesson 2</a:t>
                      </a:r>
                      <a:r>
                        <a:rPr lang="en-GB" sz="1200" dirty="0"/>
                        <a:t>:</a:t>
                      </a:r>
                    </a:p>
                    <a:p>
                      <a:pPr lvl="0"/>
                      <a:r>
                        <a:rPr lang="en-GB" sz="1200" u="sng" baseline="0" dirty="0"/>
                        <a:t>Intro</a:t>
                      </a:r>
                      <a:r>
                        <a:rPr lang="en-GB" sz="1200" u="sng" baseline="0" dirty="0" smtClean="0"/>
                        <a: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Identify simple hygiene routines and discuss why they are important, e.g. </a:t>
                      </a:r>
                      <a:r>
                        <a:rPr lang="en-GB" sz="800" i="1" kern="1200" dirty="0" smtClean="0">
                          <a:solidFill>
                            <a:schemeClr val="dk1"/>
                          </a:solidFill>
                          <a:latin typeface="+mn-lt"/>
                          <a:ea typeface="+mn-ea"/>
                          <a:cs typeface="+mn-cs"/>
                        </a:rPr>
                        <a:t>washing hands keeps them clean; wearing an apron will stop clothes from getting dirty. </a:t>
                      </a:r>
                      <a:r>
                        <a:rPr lang="en-GB" sz="800" kern="1200" dirty="0" smtClean="0">
                          <a:solidFill>
                            <a:schemeClr val="dk1"/>
                          </a:solidFill>
                          <a:latin typeface="+mn-lt"/>
                          <a:ea typeface="+mn-ea"/>
                          <a:cs typeface="+mn-cs"/>
                        </a:rPr>
                        <a:t>Select and display a recipe, e.g. </a:t>
                      </a:r>
                      <a:r>
                        <a:rPr lang="en-GB" sz="800" i="1" kern="1200" dirty="0" smtClean="0">
                          <a:solidFill>
                            <a:schemeClr val="dk1"/>
                          </a:solidFill>
                          <a:latin typeface="+mn-lt"/>
                          <a:ea typeface="+mn-ea"/>
                          <a:cs typeface="+mn-cs"/>
                        </a:rPr>
                        <a:t>Milkshakes, page 24 </a:t>
                      </a:r>
                      <a:r>
                        <a:rPr lang="en-GB" sz="800" kern="1200" dirty="0" smtClean="0">
                          <a:solidFill>
                            <a:schemeClr val="dk1"/>
                          </a:solidFill>
                          <a:latin typeface="+mn-lt"/>
                          <a:ea typeface="+mn-ea"/>
                          <a:cs typeface="+mn-cs"/>
                        </a:rPr>
                        <a:t>or </a:t>
                      </a:r>
                      <a:r>
                        <a:rPr lang="en-GB" sz="800" i="1" kern="1200" dirty="0" smtClean="0">
                          <a:solidFill>
                            <a:schemeClr val="dk1"/>
                          </a:solidFill>
                          <a:latin typeface="+mn-lt"/>
                          <a:ea typeface="+mn-ea"/>
                          <a:cs typeface="+mn-cs"/>
                        </a:rPr>
                        <a:t>Pizza Feast, page 50of </a:t>
                      </a:r>
                      <a:r>
                        <a:rPr lang="en-GB" sz="800" b="1" i="1" kern="1200" dirty="0" smtClean="0">
                          <a:solidFill>
                            <a:schemeClr val="dk1"/>
                          </a:solidFill>
                          <a:latin typeface="+mn-lt"/>
                          <a:ea typeface="+mn-ea"/>
                          <a:cs typeface="+mn-cs"/>
                        </a:rPr>
                        <a:t>The Children's Step-by-Step Cookbook</a:t>
                      </a:r>
                      <a:r>
                        <a:rPr lang="en-GB" sz="800" i="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Read the recipe aloud several times.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Discuss text features which will help you follow the recipe.</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Identify the ingredients and equipment and discuss each of the sequenced instructions.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word classes in each sentence: noun,  verb,  adjective,  adverb </a:t>
                      </a:r>
                      <a:endParaRPr lang="en-GB" sz="800" u="none" baseline="0" dirty="0"/>
                    </a:p>
                    <a:p>
                      <a:r>
                        <a:rPr lang="en-GB" sz="1200" u="sng" baseline="0" dirty="0" err="1"/>
                        <a:t>Oracy</a:t>
                      </a:r>
                      <a:r>
                        <a:rPr lang="en-GB" sz="1200" u="sng" baseline="0" dirty="0" smtClean="0"/>
                        <a:t>: </a:t>
                      </a:r>
                      <a:r>
                        <a:rPr lang="en-GB" sz="800" u="sng" kern="1200" baseline="0" dirty="0" smtClean="0">
                          <a:solidFill>
                            <a:schemeClr val="dk1"/>
                          </a:solidFill>
                          <a:latin typeface="+mn-lt"/>
                          <a:ea typeface="+mn-ea"/>
                          <a:cs typeface="+mn-cs"/>
                        </a:rPr>
                        <a:t>W</a:t>
                      </a:r>
                      <a:r>
                        <a:rPr lang="en-GB" sz="800" kern="1200" dirty="0" smtClean="0">
                          <a:solidFill>
                            <a:schemeClr val="dk1"/>
                          </a:solidFill>
                          <a:latin typeface="+mn-lt"/>
                          <a:ea typeface="+mn-ea"/>
                          <a:cs typeface="+mn-cs"/>
                        </a:rPr>
                        <a:t>ork collaboratively to read ,follow  and write a recipe. Discuss how the recipe could be improved to make it easier to use.</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a:t>
                      </a:r>
                      <a:r>
                        <a:rPr lang="en-GB" sz="1200" u="sng" dirty="0" smtClean="0"/>
                        <a:t>: </a:t>
                      </a:r>
                      <a:r>
                        <a:rPr lang="en-GB" sz="800" kern="1200" dirty="0" smtClean="0">
                          <a:solidFill>
                            <a:schemeClr val="dk1"/>
                          </a:solidFill>
                          <a:latin typeface="+mn-lt"/>
                          <a:ea typeface="+mn-ea"/>
                          <a:cs typeface="+mn-cs"/>
                        </a:rPr>
                        <a:t>Give each group a copy of the recipe used in the Input, along with the ingredients and utensils they need to complete the recipe. Children follow the instructions to complete the recipe and enjoy what they have made. Take</a:t>
                      </a:r>
                      <a:r>
                        <a:rPr lang="en-GB" sz="800" kern="1200" baseline="0" dirty="0" smtClean="0">
                          <a:solidFill>
                            <a:schemeClr val="dk1"/>
                          </a:solidFill>
                          <a:latin typeface="+mn-lt"/>
                          <a:ea typeface="+mn-ea"/>
                          <a:cs typeface="+mn-cs"/>
                        </a:rPr>
                        <a:t> recipe away and children work in groups to rewrite the recipe with the photos of them as illustrations.</a:t>
                      </a:r>
                      <a:endParaRPr lang="en-US" sz="800" kern="1200" dirty="0" smtClean="0">
                        <a:solidFill>
                          <a:schemeClr val="dk1"/>
                        </a:solidFill>
                        <a:latin typeface="+mn-lt"/>
                        <a:ea typeface="+mn-ea"/>
                        <a:cs typeface="+mn-cs"/>
                      </a:endParaRPr>
                    </a:p>
                    <a:p>
                      <a:r>
                        <a:rPr lang="en-GB" sz="1200" u="sng" baseline="0" dirty="0" smtClean="0"/>
                        <a:t>Vocabulary:</a:t>
                      </a:r>
                      <a:endParaRPr lang="en-GB" sz="800" u="none" dirty="0"/>
                    </a:p>
                  </a:txBody>
                  <a:tcPr/>
                </a:tc>
                <a:tc>
                  <a:txBody>
                    <a:bodyPr/>
                    <a:lstStyle/>
                    <a:p>
                      <a:r>
                        <a:rPr lang="en-GB" sz="1200" u="sng" dirty="0"/>
                        <a:t>Lesson 3</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and read a recipe, e.g. </a:t>
                      </a:r>
                      <a:r>
                        <a:rPr lang="en-GB" sz="800" i="1" kern="1200" dirty="0" smtClean="0">
                          <a:solidFill>
                            <a:schemeClr val="dk1"/>
                          </a:solidFill>
                          <a:latin typeface="+mn-lt"/>
                          <a:ea typeface="+mn-ea"/>
                          <a:cs typeface="+mn-cs"/>
                        </a:rPr>
                        <a:t>Scrambled Eggs, page 30 from </a:t>
                      </a:r>
                      <a:r>
                        <a:rPr lang="en-GB" sz="800" b="1" i="1" kern="1200" dirty="0" smtClean="0">
                          <a:solidFill>
                            <a:schemeClr val="dk1"/>
                          </a:solidFill>
                          <a:latin typeface="+mn-lt"/>
                          <a:ea typeface="+mn-ea"/>
                          <a:cs typeface="+mn-cs"/>
                        </a:rPr>
                        <a:t>The Children’s Step-by-Step Cookbook </a:t>
                      </a:r>
                      <a:r>
                        <a:rPr lang="en-GB" sz="800" kern="1200" dirty="0" smtClean="0">
                          <a:solidFill>
                            <a:schemeClr val="dk1"/>
                          </a:solidFill>
                          <a:latin typeface="+mn-lt"/>
                          <a:ea typeface="+mn-ea"/>
                          <a:cs typeface="+mn-cs"/>
                        </a:rPr>
                        <a:t>OR </a:t>
                      </a:r>
                      <a:r>
                        <a:rPr lang="en-GB" sz="800" i="1" kern="1200" dirty="0" smtClean="0">
                          <a:solidFill>
                            <a:schemeClr val="dk1"/>
                          </a:solidFill>
                          <a:latin typeface="+mn-lt"/>
                          <a:ea typeface="+mn-ea"/>
                          <a:cs typeface="+mn-cs"/>
                        </a:rPr>
                        <a:t>Scrambled Eggs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Say that some sentences give information and that others tell readers what to do. Remind the children that some sentences also seek to discover new information. Locate and read examples of each type of sentence in the recipe. Write out examples under the headings ‘statement’ and ‘command’. </a:t>
                      </a:r>
                      <a:r>
                        <a:rPr lang="en-GB" sz="800" i="1" kern="1200" dirty="0" smtClean="0">
                          <a:solidFill>
                            <a:schemeClr val="dk1"/>
                          </a:solidFill>
                          <a:latin typeface="+mn-lt"/>
                          <a:ea typeface="+mn-ea"/>
                          <a:cs typeface="+mn-cs"/>
                        </a:rPr>
                        <a:t>Can children read them aloud in informative and bossy voices?</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Give each pair a set of sentences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Read and sort the sentences into three groups, </a:t>
                      </a:r>
                      <a:r>
                        <a:rPr lang="en-GB" sz="800" kern="1200" dirty="0" err="1" smtClean="0">
                          <a:solidFill>
                            <a:schemeClr val="dk1"/>
                          </a:solidFill>
                          <a:latin typeface="+mn-lt"/>
                          <a:ea typeface="+mn-ea"/>
                          <a:cs typeface="+mn-cs"/>
                        </a:rPr>
                        <a:t>i.e.</a:t>
                      </a:r>
                      <a:r>
                        <a:rPr lang="en-GB" sz="800" i="1" kern="1200" dirty="0" err="1" smtClean="0">
                          <a:solidFill>
                            <a:schemeClr val="dk1"/>
                          </a:solidFill>
                          <a:latin typeface="+mn-lt"/>
                          <a:ea typeface="+mn-ea"/>
                          <a:cs typeface="+mn-cs"/>
                        </a:rPr>
                        <a:t>statements</a:t>
                      </a:r>
                      <a:r>
                        <a:rPr lang="en-GB" sz="800" i="1" kern="1200" dirty="0" smtClean="0">
                          <a:solidFill>
                            <a:schemeClr val="dk1"/>
                          </a:solidFill>
                          <a:latin typeface="+mn-lt"/>
                          <a:ea typeface="+mn-ea"/>
                          <a:cs typeface="+mn-cs"/>
                        </a:rPr>
                        <a:t>, commands and questions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Read commands and statements in an appropriate tone</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Give each pair a selection of statements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).They read the statements aloud and then orally convert them into commands. Children use correct punctuation to write each command sentence. Underline/highlight the verb in each command.</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a:t>
                      </a:r>
                      <a:endParaRPr lang="en-GB" sz="800" u="none" baseline="0" dirty="0"/>
                    </a:p>
                  </a:txBody>
                  <a:tcPr/>
                </a:tc>
                <a:extLst>
                  <a:ext uri="{0D108BD9-81ED-4DB2-BD59-A6C34878D82A}">
                    <a16:rowId xmlns:a16="http://schemas.microsoft.com/office/drawing/2014/main" xmlns=""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lvl="0"/>
                      <a:r>
                        <a:rPr lang="en-GB" sz="1200" u="sng" baseline="0" dirty="0"/>
                        <a:t>Intro</a:t>
                      </a:r>
                      <a:r>
                        <a:rPr lang="en-GB" sz="1200" u="sng" baseline="0" dirty="0" smtClean="0"/>
                        <a: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Display and identify a small range of common cooking utensils, e.g. </a:t>
                      </a:r>
                      <a:r>
                        <a:rPr lang="en-GB" sz="800" i="1" kern="1200" dirty="0" smtClean="0">
                          <a:solidFill>
                            <a:schemeClr val="dk1"/>
                          </a:solidFill>
                          <a:latin typeface="+mn-lt"/>
                          <a:ea typeface="+mn-ea"/>
                          <a:cs typeface="+mn-cs"/>
                        </a:rPr>
                        <a:t>chopping board, spoon, knife, grater, garlic press, tin opener, whisk, skewer. </a:t>
                      </a:r>
                      <a:r>
                        <a:rPr lang="en-GB" sz="800" kern="1200" dirty="0" smtClean="0">
                          <a:solidFill>
                            <a:schemeClr val="dk1"/>
                          </a:solidFill>
                          <a:latin typeface="+mn-lt"/>
                          <a:ea typeface="+mn-ea"/>
                          <a:cs typeface="+mn-cs"/>
                        </a:rPr>
                        <a:t>Tell the children you will write a sentence that includes a list of the equipment. Orally prepare, refine and rehearse an appropriate sentence. Write the sentence but do not use any commas yet, e.g. </a:t>
                      </a:r>
                      <a:r>
                        <a:rPr lang="en-GB" sz="800" i="1" kern="1200" dirty="0" smtClean="0">
                          <a:solidFill>
                            <a:schemeClr val="dk1"/>
                          </a:solidFill>
                          <a:latin typeface="+mn-lt"/>
                          <a:ea typeface="+mn-ea"/>
                          <a:cs typeface="+mn-cs"/>
                        </a:rPr>
                        <a:t>I have</a:t>
                      </a:r>
                      <a:r>
                        <a:rPr lang="en-GB" sz="800" kern="1200" dirty="0" smtClean="0">
                          <a:solidFill>
                            <a:schemeClr val="dk1"/>
                          </a:solidFill>
                          <a:latin typeface="+mn-lt"/>
                          <a:ea typeface="+mn-ea"/>
                          <a:cs typeface="+mn-cs"/>
                        </a:rPr>
                        <a:t> a </a:t>
                      </a:r>
                      <a:r>
                        <a:rPr lang="en-GB" sz="800" i="1" kern="1200" dirty="0" smtClean="0">
                          <a:solidFill>
                            <a:schemeClr val="dk1"/>
                          </a:solidFill>
                          <a:latin typeface="+mn-lt"/>
                          <a:ea typeface="+mn-ea"/>
                          <a:cs typeface="+mn-cs"/>
                        </a:rPr>
                        <a:t>chopping board spoon knife grater garlic press tin opener whisk and skewer. </a:t>
                      </a:r>
                      <a:r>
                        <a:rPr lang="en-GB" sz="800" kern="1200" dirty="0" smtClean="0">
                          <a:solidFill>
                            <a:schemeClr val="dk1"/>
                          </a:solidFill>
                          <a:latin typeface="+mn-lt"/>
                          <a:ea typeface="+mn-ea"/>
                          <a:cs typeface="+mn-cs"/>
                        </a:rPr>
                        <a:t>Read the sentence without pauses. Make a joke of the confusion this causes. </a:t>
                      </a:r>
                      <a:r>
                        <a:rPr lang="en-GB" sz="800" i="1" kern="1200" dirty="0" smtClean="0">
                          <a:solidFill>
                            <a:schemeClr val="dk1"/>
                          </a:solidFill>
                          <a:latin typeface="+mn-lt"/>
                          <a:ea typeface="+mn-ea"/>
                          <a:cs typeface="+mn-cs"/>
                        </a:rPr>
                        <a:t>What is a spoon knife? Is there such as thing as an opener whisk?!</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Explain</a:t>
                      </a:r>
                      <a:r>
                        <a:rPr lang="en-GB" sz="800" kern="1200" baseline="0" dirty="0" smtClean="0">
                          <a:solidFill>
                            <a:schemeClr val="dk1"/>
                          </a:solidFill>
                          <a:latin typeface="+mn-lt"/>
                          <a:ea typeface="+mn-ea"/>
                          <a:cs typeface="+mn-cs"/>
                        </a:rPr>
                        <a:t> the use of a comma</a:t>
                      </a:r>
                      <a:r>
                        <a:rPr lang="en-GB" sz="800" kern="1200" dirty="0" smtClean="0">
                          <a:solidFill>
                            <a:schemeClr val="dk1"/>
                          </a:solidFill>
                          <a:latin typeface="+mn-lt"/>
                          <a:ea typeface="+mn-ea"/>
                          <a:cs typeface="+mn-cs"/>
                        </a:rPr>
                        <a:t>. Ask the children to help you decide where to add commas. Reread the improved list – much clearer with commas!</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re-read their writing using an appropriate intonation, listening to the impact of the commas they have added.</a:t>
                      </a:r>
                      <a:endParaRPr lang="en-GB" sz="800" u="none" dirty="0" smtClean="0"/>
                    </a:p>
                    <a:p>
                      <a:pPr lvl="0"/>
                      <a:r>
                        <a:rPr lang="en-GB" sz="1200" u="sng" dirty="0" smtClean="0"/>
                        <a:t>Mighty </a:t>
                      </a:r>
                      <a:r>
                        <a:rPr lang="en-GB" sz="1200" u="sng" dirty="0"/>
                        <a:t>Write</a:t>
                      </a:r>
                      <a:r>
                        <a:rPr lang="en-GB" sz="1200" u="sng" dirty="0" smtClean="0"/>
                        <a:t>: </a:t>
                      </a:r>
                      <a:r>
                        <a:rPr lang="en-GB" sz="800" kern="1200" dirty="0" smtClean="0">
                          <a:solidFill>
                            <a:schemeClr val="dk1"/>
                          </a:solidFill>
                          <a:latin typeface="+mn-lt"/>
                          <a:ea typeface="+mn-ea"/>
                          <a:cs typeface="+mn-cs"/>
                        </a:rPr>
                        <a:t>Give each pair a selection of sentences with missing commas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 They read each sentence and add commas in the correct position.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endParaRPr lang="en-GB" sz="800" u="none" dirty="0"/>
                    </a:p>
                  </a:txBody>
                  <a:tcPr/>
                </a:tc>
                <a:tc>
                  <a:txBody>
                    <a:bodyPr/>
                    <a:lstStyle/>
                    <a:p>
                      <a:r>
                        <a:rPr lang="en-GB" sz="1200" u="sng" dirty="0"/>
                        <a:t>Lesson 5</a:t>
                      </a:r>
                      <a:r>
                        <a:rPr lang="en-GB" sz="1200" dirty="0"/>
                        <a:t>:</a:t>
                      </a:r>
                    </a:p>
                    <a:p>
                      <a:pPr lvl="0"/>
                      <a:r>
                        <a:rPr lang="en-GB" sz="1200" u="sng" baseline="0" dirty="0"/>
                        <a:t>Intro</a:t>
                      </a:r>
                      <a:r>
                        <a:rPr lang="en-GB" sz="800" u="none" baseline="0" dirty="0" smtClean="0"/>
                        <a:t>: </a:t>
                      </a:r>
                      <a:r>
                        <a:rPr lang="en-GB" sz="800" kern="1200" dirty="0" smtClean="0">
                          <a:solidFill>
                            <a:schemeClr val="dk1"/>
                          </a:solidFill>
                          <a:latin typeface="+mn-lt"/>
                          <a:ea typeface="+mn-ea"/>
                          <a:cs typeface="+mn-cs"/>
                        </a:rPr>
                        <a:t>Ask the children who likes to cook. Then ask children who likes to eat what they have made! Explain that if you are cooking for others, it is a good idea to do some research: we can find out what types of food and flavours are popular. Today the children will do research to discover people’s preferences. Select a particular type of food and ask which children enjoy eating it. Orally prepare a sentence, e.g. </a:t>
                      </a:r>
                      <a:r>
                        <a:rPr lang="en-GB" sz="800" i="1" kern="1200" dirty="0" smtClean="0">
                          <a:solidFill>
                            <a:schemeClr val="dk1"/>
                          </a:solidFill>
                          <a:latin typeface="+mn-lt"/>
                          <a:ea typeface="+mn-ea"/>
                          <a:cs typeface="+mn-cs"/>
                        </a:rPr>
                        <a:t>Sari, </a:t>
                      </a:r>
                      <a:r>
                        <a:rPr lang="en-GB" sz="800" i="1" kern="1200" dirty="0" err="1" smtClean="0">
                          <a:solidFill>
                            <a:schemeClr val="dk1"/>
                          </a:solidFill>
                          <a:latin typeface="+mn-lt"/>
                          <a:ea typeface="+mn-ea"/>
                          <a:cs typeface="+mn-cs"/>
                        </a:rPr>
                        <a:t>Sanji</a:t>
                      </a:r>
                      <a:r>
                        <a:rPr lang="en-GB" sz="800" i="1" kern="1200" dirty="0" smtClean="0">
                          <a:solidFill>
                            <a:schemeClr val="dk1"/>
                          </a:solidFill>
                          <a:latin typeface="+mn-lt"/>
                          <a:ea typeface="+mn-ea"/>
                          <a:cs typeface="+mn-cs"/>
                        </a:rPr>
                        <a:t>, Mina and Sam like eating oranges.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Use correct punctuation to write the sentence. Notice the list of people. Identify the position and purpose of each comma. </a:t>
                      </a:r>
                      <a:r>
                        <a:rPr lang="en-GB" sz="800" i="1" kern="1200" dirty="0" smtClean="0">
                          <a:solidFill>
                            <a:schemeClr val="dk1"/>
                          </a:solidFill>
                          <a:latin typeface="+mn-lt"/>
                          <a:ea typeface="+mn-ea"/>
                          <a:cs typeface="+mn-cs"/>
                        </a:rPr>
                        <a:t>We definitely need commas, or we might think that </a:t>
                      </a:r>
                      <a:r>
                        <a:rPr lang="en-GB" sz="800" i="1" kern="1200" dirty="0" err="1" smtClean="0">
                          <a:solidFill>
                            <a:schemeClr val="dk1"/>
                          </a:solidFill>
                          <a:latin typeface="+mn-lt"/>
                          <a:ea typeface="+mn-ea"/>
                          <a:cs typeface="+mn-cs"/>
                        </a:rPr>
                        <a:t>Sanji</a:t>
                      </a:r>
                      <a:r>
                        <a:rPr lang="en-GB" sz="800" i="1" kern="1200" dirty="0" smtClean="0">
                          <a:solidFill>
                            <a:schemeClr val="dk1"/>
                          </a:solidFill>
                          <a:latin typeface="+mn-lt"/>
                          <a:ea typeface="+mn-ea"/>
                          <a:cs typeface="+mn-cs"/>
                        </a:rPr>
                        <a:t>  Mina is the same person with a longer name!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commas to separate items in an inventory</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re-read their writing using an appropriate intonation, listening to the impact of the commas they have added.</a:t>
                      </a:r>
                      <a:endParaRPr lang="en-GB" sz="800" u="none" baseline="0" dirty="0"/>
                    </a:p>
                    <a:p>
                      <a:pPr lvl="0"/>
                      <a:r>
                        <a:rPr lang="en-GB" sz="1200" u="sng" dirty="0"/>
                        <a:t>Mighty Write</a:t>
                      </a:r>
                      <a:r>
                        <a:rPr lang="en-GB" sz="1200" u="sng" dirty="0" smtClean="0"/>
                        <a:t>: </a:t>
                      </a:r>
                      <a:r>
                        <a:rPr lang="en-GB" sz="800" b="1" kern="1200" dirty="0" smtClean="0">
                          <a:solidFill>
                            <a:schemeClr val="dk1"/>
                          </a:solidFill>
                          <a:latin typeface="+mn-lt"/>
                          <a:ea typeface="+mn-ea"/>
                          <a:cs typeface="+mn-cs"/>
                        </a:rPr>
                        <a:t>Research 1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 read each prompt and ask their peers for the information they need to complete it.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orally prepare</a:t>
                      </a:r>
                      <a:r>
                        <a:rPr lang="en-GB" sz="800" kern="1200" baseline="0" dirty="0" smtClean="0">
                          <a:solidFill>
                            <a:schemeClr val="dk1"/>
                          </a:solidFill>
                          <a:latin typeface="+mn-lt"/>
                          <a:ea typeface="+mn-ea"/>
                          <a:cs typeface="+mn-cs"/>
                        </a:rPr>
                        <a:t> and</a:t>
                      </a:r>
                      <a:r>
                        <a:rPr lang="en-GB" sz="800" kern="1200" dirty="0" smtClean="0">
                          <a:solidFill>
                            <a:schemeClr val="dk1"/>
                          </a:solidFill>
                          <a:latin typeface="+mn-lt"/>
                          <a:ea typeface="+mn-ea"/>
                          <a:cs typeface="+mn-cs"/>
                        </a:rPr>
                        <a:t> use correct punctuation to write each sentence.  Resource 2 -Compose own questions and</a:t>
                      </a:r>
                      <a:r>
                        <a:rPr lang="en-GB" sz="800" kern="1200" baseline="0" dirty="0" smtClean="0">
                          <a:solidFill>
                            <a:schemeClr val="dk1"/>
                          </a:solidFill>
                          <a:latin typeface="+mn-lt"/>
                          <a:ea typeface="+mn-ea"/>
                          <a:cs typeface="+mn-cs"/>
                        </a:rPr>
                        <a:t> write responses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a:t>
                      </a:r>
                      <a:endParaRPr lang="en-GB" sz="800" u="none" dirty="0"/>
                    </a:p>
                  </a:txBody>
                  <a:tcPr/>
                </a:tc>
                <a:tc>
                  <a:txBody>
                    <a:bodyPr/>
                    <a:lstStyle/>
                    <a:p>
                      <a:r>
                        <a:rPr lang="en-GB" sz="1200" u="sng" dirty="0"/>
                        <a:t>Lesson 6</a:t>
                      </a:r>
                      <a:r>
                        <a:rPr lang="en-GB" sz="1200" dirty="0"/>
                        <a:t>: </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the front cover of </a:t>
                      </a:r>
                      <a:r>
                        <a:rPr lang="en-GB" sz="800" b="1" kern="1200" dirty="0" smtClean="0">
                          <a:solidFill>
                            <a:schemeClr val="dk1"/>
                          </a:solidFill>
                          <a:latin typeface="+mn-lt"/>
                          <a:ea typeface="+mn-ea"/>
                          <a:cs typeface="+mn-cs"/>
                        </a:rPr>
                        <a:t>Animal Recipes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).This is a recipe book. What sort of recipes do the children think will be inside? Children use the strategies from the Input to read a selection of recipes. Children identify features/patterns common to each recipe. Can they think of ways to improve the recipes?</a:t>
                      </a:r>
                      <a:r>
                        <a:rPr lang="en-GB" sz="800" i="1" kern="1200" dirty="0" smtClean="0">
                          <a:solidFill>
                            <a:schemeClr val="dk1"/>
                          </a:solidFill>
                          <a:latin typeface="+mn-lt"/>
                          <a:ea typeface="+mn-ea"/>
                          <a:cs typeface="+mn-cs"/>
                        </a:rPr>
                        <a:t> Could they be clearer? Would diagrams help? Do the recipes look tempting?</a:t>
                      </a:r>
                      <a:endParaRPr lang="en-GB" sz="800" u="none"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Display the recipe for </a:t>
                      </a:r>
                      <a:r>
                        <a:rPr lang="en-GB" sz="800" i="1" kern="1200" dirty="0" smtClean="0">
                          <a:solidFill>
                            <a:schemeClr val="dk1"/>
                          </a:solidFill>
                          <a:latin typeface="+mn-lt"/>
                          <a:ea typeface="+mn-ea"/>
                          <a:cs typeface="+mn-cs"/>
                        </a:rPr>
                        <a:t>How to make burgers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 Identify mistakes and edit. Revise sentence forms and word classes.</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18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Each child identifies the recipe they would most like to use. They use </a:t>
                      </a:r>
                      <a:r>
                        <a:rPr lang="en-GB" sz="800" i="1" kern="1200" dirty="0" smtClean="0">
                          <a:solidFill>
                            <a:schemeClr val="dk1"/>
                          </a:solidFill>
                          <a:latin typeface="+mn-lt"/>
                          <a:ea typeface="+mn-ea"/>
                          <a:cs typeface="+mn-cs"/>
                        </a:rPr>
                        <a:t>because </a:t>
                      </a:r>
                      <a:r>
                        <a:rPr lang="en-GB" sz="800" kern="1200" dirty="0" smtClean="0">
                          <a:solidFill>
                            <a:schemeClr val="dk1"/>
                          </a:solidFill>
                          <a:latin typeface="+mn-lt"/>
                          <a:ea typeface="+mn-ea"/>
                          <a:cs typeface="+mn-cs"/>
                        </a:rPr>
                        <a:t>to justify their choice. Invite children to share the recipe they have chosen and their reason for choosing it. </a:t>
                      </a:r>
                      <a:endParaRPr lang="en-US" sz="800" kern="1200" dirty="0" smtClean="0">
                        <a:solidFill>
                          <a:schemeClr val="dk1"/>
                        </a:solidFill>
                        <a:latin typeface="+mn-lt"/>
                        <a:ea typeface="+mn-ea"/>
                        <a:cs typeface="+mn-cs"/>
                      </a:endParaRPr>
                    </a:p>
                    <a:p>
                      <a:endParaRPr lang="en-GB" sz="800" u="none" baseline="0" dirty="0"/>
                    </a:p>
                    <a:p>
                      <a:pPr lvl="0"/>
                      <a:r>
                        <a:rPr lang="en-GB" sz="1200" u="sng" dirty="0" smtClean="0"/>
                        <a:t>Mighty</a:t>
                      </a:r>
                      <a:r>
                        <a:rPr lang="en-GB" sz="1200" u="sng" baseline="0" dirty="0" smtClean="0"/>
                        <a:t> </a:t>
                      </a:r>
                      <a:r>
                        <a:rPr lang="en-GB" sz="1200" u="sng" dirty="0" smtClean="0"/>
                        <a:t> </a:t>
                      </a:r>
                      <a:r>
                        <a:rPr lang="en-GB" sz="1200" u="sng" dirty="0"/>
                        <a:t>Write</a:t>
                      </a:r>
                      <a:r>
                        <a:rPr lang="en-GB" sz="1200" u="sng" dirty="0" smtClean="0"/>
                        <a:t>: </a:t>
                      </a:r>
                      <a:r>
                        <a:rPr lang="en-GB" sz="800" kern="1200" dirty="0" smtClean="0">
                          <a:solidFill>
                            <a:schemeClr val="dk1"/>
                          </a:solidFill>
                          <a:latin typeface="+mn-lt"/>
                          <a:ea typeface="+mn-ea"/>
                          <a:cs typeface="+mn-cs"/>
                        </a:rPr>
                        <a:t>Give each pair a recipe, instructing how to make kebabs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).They read the recipe several times, explaining their understanding and discussing how to improve it.</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Children edit the recipe to reflect their best ideas.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US" sz="14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479748">
                <a:tc gridSpan="3">
                  <a:txBody>
                    <a:bodyPr/>
                    <a:lstStyle/>
                    <a:p>
                      <a:r>
                        <a:rPr lang="en-GB" sz="2400" dirty="0"/>
                        <a:t>English Text: </a:t>
                      </a:r>
                      <a:r>
                        <a:rPr lang="en-GB" sz="2400" dirty="0" smtClean="0"/>
                        <a:t>Instructions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365871">
                <a:tc>
                  <a:txBody>
                    <a:bodyPr/>
                    <a:lstStyle/>
                    <a:p>
                      <a:r>
                        <a:rPr lang="en-GB" sz="1200" u="sng" dirty="0"/>
                        <a:t>Lesson</a:t>
                      </a:r>
                      <a:r>
                        <a:rPr lang="en-GB" sz="1200" u="sng" baseline="0" dirty="0"/>
                        <a:t> </a:t>
                      </a:r>
                      <a:r>
                        <a:rPr lang="en-GB" sz="1200" u="sng" baseline="0" dirty="0" smtClean="0"/>
                        <a:t>7:</a:t>
                      </a:r>
                      <a:endParaRPr lang="en-GB" sz="1200" u="sng" baseline="0" dirty="0"/>
                    </a:p>
                    <a:p>
                      <a:pPr lvl="0"/>
                      <a:r>
                        <a:rPr lang="en-GB" sz="1200" u="sng" baseline="0" dirty="0" smtClean="0"/>
                        <a:t>Intro</a:t>
                      </a:r>
                      <a:r>
                        <a:rPr lang="en-GB" sz="800" u="none" baseline="0" dirty="0" smtClean="0"/>
                        <a:t>: </a:t>
                      </a:r>
                      <a:r>
                        <a:rPr lang="en-GB" sz="800" kern="1200" dirty="0" smtClean="0">
                          <a:solidFill>
                            <a:schemeClr val="dk1"/>
                          </a:solidFill>
                          <a:latin typeface="+mn-lt"/>
                          <a:ea typeface="+mn-ea"/>
                          <a:cs typeface="+mn-cs"/>
                        </a:rPr>
                        <a:t>Read and enjoy </a:t>
                      </a:r>
                      <a:r>
                        <a:rPr lang="en-GB" sz="800" b="1" kern="1200" dirty="0" smtClean="0">
                          <a:solidFill>
                            <a:schemeClr val="dk1"/>
                          </a:solidFill>
                          <a:latin typeface="+mn-lt"/>
                          <a:ea typeface="+mn-ea"/>
                          <a:cs typeface="+mn-cs"/>
                        </a:rPr>
                        <a:t>Animal Recipes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Agree that the </a:t>
                      </a:r>
                      <a:r>
                        <a:rPr lang="en-GB" sz="800" strike="sngStrike" kern="1200" dirty="0" smtClean="0">
                          <a:solidFill>
                            <a:schemeClr val="dk1"/>
                          </a:solidFill>
                          <a:latin typeface="+mn-lt"/>
                          <a:ea typeface="+mn-ea"/>
                          <a:cs typeface="+mn-cs"/>
                        </a:rPr>
                        <a:t>b</a:t>
                      </a:r>
                      <a:r>
                        <a:rPr lang="en-GB" sz="800" kern="1200" dirty="0" smtClean="0">
                          <a:solidFill>
                            <a:schemeClr val="dk1"/>
                          </a:solidFill>
                          <a:latin typeface="+mn-lt"/>
                          <a:ea typeface="+mn-ea"/>
                          <a:cs typeface="+mn-cs"/>
                        </a:rPr>
                        <a:t>ook is funny, but would the animals really enjoy those dishes? </a:t>
                      </a:r>
                      <a:r>
                        <a:rPr lang="en-GB" sz="800" i="1" kern="1200" dirty="0" smtClean="0">
                          <a:solidFill>
                            <a:schemeClr val="dk1"/>
                          </a:solidFill>
                          <a:latin typeface="+mn-lt"/>
                          <a:ea typeface="+mn-ea"/>
                          <a:cs typeface="+mn-cs"/>
                        </a:rPr>
                        <a:t>Do zebras really drink </a:t>
                      </a:r>
                      <a:r>
                        <a:rPr lang="en-GB" sz="800" i="1" kern="1200" dirty="0" err="1" smtClean="0">
                          <a:solidFill>
                            <a:schemeClr val="dk1"/>
                          </a:solidFill>
                          <a:latin typeface="+mn-lt"/>
                          <a:ea typeface="+mn-ea"/>
                          <a:cs typeface="+mn-cs"/>
                        </a:rPr>
                        <a:t>smoothies</a:t>
                      </a:r>
                      <a:r>
                        <a:rPr lang="en-GB" sz="800" i="1" kern="1200" dirty="0" smtClean="0">
                          <a:solidFill>
                            <a:schemeClr val="dk1"/>
                          </a:solidFill>
                          <a:latin typeface="+mn-lt"/>
                          <a:ea typeface="+mn-ea"/>
                          <a:cs typeface="+mn-cs"/>
                        </a:rPr>
                        <a:t> and frogs really eat jelly?!</a:t>
                      </a:r>
                      <a:r>
                        <a:rPr lang="en-GB" sz="800" kern="1200" dirty="0" smtClean="0">
                          <a:solidFill>
                            <a:schemeClr val="dk1"/>
                          </a:solidFill>
                          <a:latin typeface="+mn-lt"/>
                          <a:ea typeface="+mn-ea"/>
                          <a:cs typeface="+mn-cs"/>
                        </a:rPr>
                        <a:t>Tell the children they will write a recipe for an animal which they would actually eat. Display and read a recipe for a salad, e.g. </a:t>
                      </a:r>
                      <a:r>
                        <a:rPr lang="en-GB" sz="800" i="1" kern="1200" dirty="0" smtClean="0">
                          <a:solidFill>
                            <a:schemeClr val="dk1"/>
                          </a:solidFill>
                          <a:latin typeface="+mn-lt"/>
                          <a:ea typeface="+mn-ea"/>
                          <a:cs typeface="+mn-cs"/>
                        </a:rPr>
                        <a:t>Salad Time, page 56 – 57 of </a:t>
                      </a:r>
                      <a:r>
                        <a:rPr lang="en-GB" sz="800" b="1" i="1" kern="1200" dirty="0" smtClean="0">
                          <a:solidFill>
                            <a:schemeClr val="dk1"/>
                          </a:solidFill>
                          <a:latin typeface="+mn-lt"/>
                          <a:ea typeface="+mn-ea"/>
                          <a:cs typeface="+mn-cs"/>
                        </a:rPr>
                        <a:t>The Children’s Step-by-Step Cookbook</a:t>
                      </a:r>
                      <a:r>
                        <a:rPr lang="en-GB" sz="800" i="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Notice the features of the recipe, emphasise the precise language and command sentences.  Identify which animals would enjoy eating a salad, e.g. </a:t>
                      </a:r>
                      <a:r>
                        <a:rPr lang="en-GB" sz="800" i="1" kern="1200" dirty="0" smtClean="0">
                          <a:solidFill>
                            <a:schemeClr val="dk1"/>
                          </a:solidFill>
                          <a:latin typeface="+mn-lt"/>
                          <a:ea typeface="+mn-ea"/>
                          <a:cs typeface="+mn-cs"/>
                        </a:rPr>
                        <a:t>rabbit, tortoise, gorilla.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all key features, comma usage and sentence forms.</a:t>
                      </a:r>
                      <a:endParaRPr lang="en-GB" sz="800" u="none" baseline="0" dirty="0"/>
                    </a:p>
                    <a:p>
                      <a:r>
                        <a:rPr lang="en-GB" sz="1200" u="sng" baseline="0" dirty="0" err="1"/>
                        <a:t>Oracy</a:t>
                      </a:r>
                      <a:r>
                        <a:rPr lang="en-GB" sz="1200" u="sng" baseline="0" dirty="0" smtClean="0"/>
                        <a:t>: </a:t>
                      </a:r>
                      <a:r>
                        <a:rPr lang="en-GB" sz="800" u="none" baseline="0" dirty="0" smtClean="0"/>
                        <a:t>Read their recipe aloud / Edit with a partner</a:t>
                      </a:r>
                      <a:endParaRPr lang="en-GB" sz="800" u="none" baseline="0" dirty="0"/>
                    </a:p>
                    <a:p>
                      <a:pPr lvl="0"/>
                      <a:r>
                        <a:rPr lang="en-GB" sz="1200" u="sng" dirty="0" smtClean="0"/>
                        <a:t>Extended</a:t>
                      </a:r>
                      <a:r>
                        <a:rPr lang="en-GB" sz="1200" u="sng" baseline="0" dirty="0" smtClean="0"/>
                        <a:t> </a:t>
                      </a:r>
                      <a:r>
                        <a:rPr lang="en-GB" sz="1200" u="sng" dirty="0" smtClean="0"/>
                        <a:t>Write:  </a:t>
                      </a:r>
                      <a:r>
                        <a:rPr lang="en-GB" sz="800" u="none" dirty="0" smtClean="0"/>
                        <a:t>Model write a recipe using the template (see resources)</a:t>
                      </a:r>
                      <a:r>
                        <a:rPr lang="en-GB" sz="800" u="none" baseline="0" dirty="0" smtClean="0"/>
                        <a:t>  </a:t>
                      </a:r>
                      <a:r>
                        <a:rPr lang="en-GB" sz="800" u="none" kern="1200" dirty="0" smtClean="0">
                          <a:solidFill>
                            <a:schemeClr val="dk1"/>
                          </a:solidFill>
                          <a:latin typeface="+mn-lt"/>
                          <a:ea typeface="+mn-ea"/>
                          <a:cs typeface="+mn-cs"/>
                        </a:rPr>
                        <a:t>Give each pair of children a recipe template, enlarged from A4 to A3 (</a:t>
                      </a:r>
                      <a:r>
                        <a:rPr lang="en-GB" sz="800" i="1" u="none" kern="1200" dirty="0" smtClean="0">
                          <a:solidFill>
                            <a:schemeClr val="dk1"/>
                          </a:solidFill>
                          <a:latin typeface="+mn-lt"/>
                          <a:ea typeface="+mn-ea"/>
                          <a:cs typeface="+mn-cs"/>
                        </a:rPr>
                        <a:t>resources</a:t>
                      </a:r>
                      <a:r>
                        <a:rPr lang="en-GB" sz="800" u="none" kern="1200" dirty="0" smtClean="0">
                          <a:solidFill>
                            <a:schemeClr val="dk1"/>
                          </a:solidFill>
                          <a:latin typeface="+mn-lt"/>
                          <a:ea typeface="+mn-ea"/>
                          <a:cs typeface="+mn-cs"/>
                        </a:rPr>
                        <a:t>). In pairs/groups they select an animal from the list and orally compose, refine and rehearse a suitable recipe. Encourage the children to re-read their writing and to edit it, if necessary.</a:t>
                      </a:r>
                      <a:endParaRPr lang="en-US" sz="800" u="none" kern="1200" dirty="0" smtClean="0">
                        <a:solidFill>
                          <a:schemeClr val="dk1"/>
                        </a:solidFill>
                        <a:latin typeface="+mn-lt"/>
                        <a:ea typeface="+mn-ea"/>
                        <a:cs typeface="+mn-cs"/>
                      </a:endParaRPr>
                    </a:p>
                    <a:p>
                      <a:r>
                        <a:rPr lang="en-GB" sz="1200" u="sng" baseline="0" dirty="0" smtClean="0"/>
                        <a:t>Vocabulary</a:t>
                      </a:r>
                      <a:r>
                        <a:rPr lang="en-GB" sz="800" u="none" baseline="0" dirty="0" smtClean="0"/>
                        <a:t>:</a:t>
                      </a:r>
                      <a:endParaRPr lang="en-GB" sz="800" u="none" baseline="0" dirty="0"/>
                    </a:p>
                    <a:p>
                      <a:endParaRPr lang="en-GB" sz="1400" u="sng" dirty="0"/>
                    </a:p>
                  </a:txBody>
                  <a:tcPr/>
                </a:tc>
                <a:tc>
                  <a:txBody>
                    <a:bodyPr/>
                    <a:lstStyle/>
                    <a:p>
                      <a:r>
                        <a:rPr lang="en-GB" sz="1200" u="sng" dirty="0"/>
                        <a:t>Lesson </a:t>
                      </a:r>
                      <a:r>
                        <a:rPr lang="en-GB" sz="1200" u="sng" dirty="0" smtClean="0"/>
                        <a:t>8</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Identify special family or favourite recipes.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Notice that the same food can taste differently depending on what recipe has been used. Agree that many recipes are adapted and changed by the cook. Say that now we are great at making pizzas, we can adapt a recipe to suit our tastes. Each child will plan a new topping for a pizza recipe. Share a pizza recipe, e.g. </a:t>
                      </a:r>
                      <a:r>
                        <a:rPr lang="en-GB" sz="800" i="1" kern="1200" dirty="0" smtClean="0">
                          <a:solidFill>
                            <a:schemeClr val="dk1"/>
                          </a:solidFill>
                          <a:latin typeface="+mn-lt"/>
                          <a:ea typeface="+mn-ea"/>
                          <a:cs typeface="+mn-cs"/>
                        </a:rPr>
                        <a:t>page 50, from </a:t>
                      </a:r>
                      <a:r>
                        <a:rPr lang="en-GB" sz="800" b="1" i="1" kern="1200" dirty="0" smtClean="0">
                          <a:solidFill>
                            <a:schemeClr val="dk1"/>
                          </a:solidFill>
                          <a:latin typeface="+mn-lt"/>
                          <a:ea typeface="+mn-ea"/>
                          <a:cs typeface="+mn-cs"/>
                        </a:rPr>
                        <a:t>The Children’s Step-by-</a:t>
                      </a:r>
                      <a:r>
                        <a:rPr lang="en-GB" sz="800" b="1" i="1" kern="1200" dirty="0" err="1" smtClean="0">
                          <a:solidFill>
                            <a:schemeClr val="dk1"/>
                          </a:solidFill>
                          <a:latin typeface="+mn-lt"/>
                          <a:ea typeface="+mn-ea"/>
                          <a:cs typeface="+mn-cs"/>
                        </a:rPr>
                        <a:t>StepCookbook</a:t>
                      </a:r>
                      <a:r>
                        <a:rPr lang="en-GB" sz="800" kern="1200" dirty="0" smtClean="0">
                          <a:solidFill>
                            <a:schemeClr val="dk1"/>
                          </a:solidFill>
                          <a:latin typeface="+mn-lt"/>
                          <a:ea typeface="+mn-ea"/>
                          <a:cs typeface="+mn-cs"/>
                        </a:rPr>
                        <a:t>. Consider which toppings are the children’s favourites. List them.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Revise commas in lists. Using specific vocabulary  (adjectives) when writing the labels </a:t>
                      </a:r>
                      <a:r>
                        <a:rPr lang="en-GB" sz="800" kern="1200" dirty="0" err="1" smtClean="0">
                          <a:solidFill>
                            <a:schemeClr val="dk1"/>
                          </a:solidFill>
                          <a:latin typeface="+mn-lt"/>
                          <a:ea typeface="+mn-ea"/>
                          <a:cs typeface="+mn-cs"/>
                        </a:rPr>
                        <a:t>eg</a:t>
                      </a:r>
                      <a:r>
                        <a:rPr lang="en-GB" sz="800" kern="1200" dirty="0" smtClean="0">
                          <a:solidFill>
                            <a:schemeClr val="dk1"/>
                          </a:solidFill>
                          <a:latin typeface="+mn-lt"/>
                          <a:ea typeface="+mn-ea"/>
                          <a:cs typeface="+mn-cs"/>
                        </a:rPr>
                        <a:t>: green olives</a:t>
                      </a:r>
                      <a:endParaRPr lang="en-GB" sz="800" u="none" baseline="0" dirty="0"/>
                    </a:p>
                    <a:p>
                      <a:pPr lvl="0"/>
                      <a:r>
                        <a:rPr lang="en-GB" sz="1200" u="sng" baseline="0" dirty="0" err="1"/>
                        <a:t>Oracy</a:t>
                      </a:r>
                      <a:r>
                        <a:rPr lang="en-GB" sz="1200" u="sng" baseline="0" dirty="0" smtClean="0"/>
                        <a:t>: </a:t>
                      </a:r>
                      <a:r>
                        <a:rPr lang="en-GB" sz="800" kern="1200" dirty="0" smtClean="0">
                          <a:solidFill>
                            <a:schemeClr val="dk1"/>
                          </a:solidFill>
                          <a:latin typeface="+mn-lt"/>
                          <a:ea typeface="+mn-ea"/>
                          <a:cs typeface="+mn-cs"/>
                        </a:rPr>
                        <a:t>Children use the prompts to help facilitate a discussion about their favourite pizza topping. They discuss as a group but plan their own topping.</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smtClean="0"/>
                        <a:t>Mighty </a:t>
                      </a:r>
                      <a:r>
                        <a:rPr lang="en-GB" sz="1200" u="sng" dirty="0"/>
                        <a:t>Write</a:t>
                      </a:r>
                      <a:r>
                        <a:rPr lang="en-GB" sz="1200" u="sng" dirty="0" smtClean="0"/>
                        <a:t>: </a:t>
                      </a:r>
                      <a:r>
                        <a:rPr lang="en-GB" sz="800" kern="1200" dirty="0" smtClean="0">
                          <a:solidFill>
                            <a:schemeClr val="dk1"/>
                          </a:solidFill>
                          <a:latin typeface="+mn-lt"/>
                          <a:ea typeface="+mn-ea"/>
                          <a:cs typeface="+mn-cs"/>
                        </a:rPr>
                        <a:t>Demonstrate how to draw and label a pizza.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Children draw and label their pizza. Ensure that each pizza topping in the group is different. </a:t>
                      </a:r>
                      <a:endParaRPr lang="en-GB" sz="800" u="none" dirty="0"/>
                    </a:p>
                    <a:p>
                      <a:r>
                        <a:rPr lang="en-GB" sz="1200" u="sng" baseline="0" dirty="0"/>
                        <a:t>Vocabulary</a:t>
                      </a:r>
                      <a:r>
                        <a:rPr lang="en-GB" sz="1200" u="sng" baseline="0" dirty="0" smtClean="0"/>
                        <a:t>:</a:t>
                      </a:r>
                      <a:endParaRPr lang="en-GB" sz="800" u="none" dirty="0"/>
                    </a:p>
                    <a:p>
                      <a:endParaRPr lang="en-GB" dirty="0"/>
                    </a:p>
                  </a:txBody>
                  <a:tcPr/>
                </a:tc>
                <a:tc>
                  <a:txBody>
                    <a:bodyPr/>
                    <a:lstStyle/>
                    <a:p>
                      <a:r>
                        <a:rPr lang="en-GB" sz="1200" u="sng" dirty="0"/>
                        <a:t>Lesson </a:t>
                      </a:r>
                      <a:r>
                        <a:rPr lang="en-GB" sz="1200" u="sng" dirty="0" smtClean="0"/>
                        <a:t>9</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t>
                      </a:r>
                      <a:r>
                        <a:rPr lang="en-GB" sz="800" kern="1200" baseline="0" dirty="0" smtClean="0">
                          <a:solidFill>
                            <a:schemeClr val="dk1"/>
                          </a:solidFill>
                          <a:latin typeface="+mn-lt"/>
                          <a:ea typeface="+mn-ea"/>
                          <a:cs typeface="+mn-cs"/>
                        </a:rPr>
                        <a:t> your </a:t>
                      </a:r>
                      <a:r>
                        <a:rPr lang="en-GB" sz="800" kern="1200" dirty="0" smtClean="0">
                          <a:solidFill>
                            <a:schemeClr val="dk1"/>
                          </a:solidFill>
                          <a:latin typeface="+mn-lt"/>
                          <a:ea typeface="+mn-ea"/>
                          <a:cs typeface="+mn-cs"/>
                        </a:rPr>
                        <a:t>labelled pizza drawing, from Day 8. Identify the toppings. Say the children will write instructions to add the toppings to a pizza base. Model write  title, ingredients and which utensils are needed. Model write, refine and rehearse sequenced commands (</a:t>
                      </a:r>
                      <a:r>
                        <a:rPr lang="en-GB" sz="800" i="1" kern="1200" dirty="0" smtClean="0">
                          <a:solidFill>
                            <a:schemeClr val="dk1"/>
                          </a:solidFill>
                          <a:latin typeface="+mn-lt"/>
                          <a:ea typeface="+mn-ea"/>
                          <a:cs typeface="+mn-cs"/>
                        </a:rPr>
                        <a:t>example in resources</a:t>
                      </a:r>
                      <a:r>
                        <a:rPr lang="en-GB" sz="800" kern="1200" dirty="0" smtClean="0">
                          <a:solidFill>
                            <a:schemeClr val="dk1"/>
                          </a:solidFill>
                          <a:latin typeface="+mn-lt"/>
                          <a:ea typeface="+mn-ea"/>
                          <a:cs typeface="+mn-cs"/>
                        </a:rPr>
                        <a:t>).Use correct punctuation to write each sentence onto a recipe template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 Re-read the recipe and edit it needed.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punctuation. Remind children they must use Think, Say, Write, Read, Edit  method.</a:t>
                      </a:r>
                    </a:p>
                    <a:p>
                      <a:r>
                        <a:rPr lang="en-GB" sz="1200" u="sng" baseline="0" dirty="0" err="1" smtClean="0"/>
                        <a:t>Oracy</a:t>
                      </a:r>
                      <a:r>
                        <a:rPr lang="en-GB" sz="1200" u="sng" baseline="0" dirty="0" smtClean="0"/>
                        <a:t>: </a:t>
                      </a:r>
                      <a:r>
                        <a:rPr lang="en-GB" sz="800" i="0" kern="1200" dirty="0" smtClean="0">
                          <a:solidFill>
                            <a:schemeClr val="dk1"/>
                          </a:solidFill>
                          <a:latin typeface="+mn-lt"/>
                          <a:ea typeface="+mn-ea"/>
                          <a:cs typeface="+mn-cs"/>
                        </a:rPr>
                        <a:t>Say out loud what they are going to write about; Encapsulate what they want to say, sentence by sentence</a:t>
                      </a:r>
                      <a:r>
                        <a:rPr lang="en-GB" sz="800" i="1" kern="1200" dirty="0" smtClean="0">
                          <a:solidFill>
                            <a:schemeClr val="dk1"/>
                          </a:solidFill>
                          <a:latin typeface="+mn-lt"/>
                          <a:ea typeface="+mn-ea"/>
                          <a:cs typeface="+mn-cs"/>
                        </a:rPr>
                        <a:t>.</a:t>
                      </a:r>
                      <a:endParaRPr lang="en-GB" sz="800" u="none" baseline="0" dirty="0"/>
                    </a:p>
                    <a:p>
                      <a:pPr lvl="0"/>
                      <a:r>
                        <a:rPr lang="en-GB" sz="1200" u="sng" dirty="0" smtClean="0"/>
                        <a:t>Extended </a:t>
                      </a:r>
                      <a:r>
                        <a:rPr lang="en-GB" sz="1200" u="sng" dirty="0"/>
                        <a:t>Write</a:t>
                      </a:r>
                      <a:r>
                        <a:rPr lang="en-GB" sz="1200" u="sng" dirty="0" smtClean="0"/>
                        <a:t>: </a:t>
                      </a:r>
                      <a:r>
                        <a:rPr lang="en-GB" sz="800" kern="1200" dirty="0" smtClean="0">
                          <a:solidFill>
                            <a:schemeClr val="dk1"/>
                          </a:solidFill>
                          <a:latin typeface="+mn-lt"/>
                          <a:ea typeface="+mn-ea"/>
                          <a:cs typeface="+mn-cs"/>
                        </a:rPr>
                        <a:t>Give each child a recipe template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 and their plan. Write a title for the recipe and a helpful hint or tip (</a:t>
                      </a:r>
                      <a:r>
                        <a:rPr lang="en-GB" sz="800" i="1" kern="1200" dirty="0" smtClean="0">
                          <a:solidFill>
                            <a:schemeClr val="dk1"/>
                          </a:solidFill>
                          <a:latin typeface="+mn-lt"/>
                          <a:ea typeface="+mn-ea"/>
                          <a:cs typeface="+mn-cs"/>
                        </a:rPr>
                        <a:t>example in resources</a:t>
                      </a:r>
                      <a:r>
                        <a:rPr lang="en-GB" sz="800" kern="1200" dirty="0" smtClean="0">
                          <a:solidFill>
                            <a:schemeClr val="dk1"/>
                          </a:solidFill>
                          <a:latin typeface="+mn-lt"/>
                          <a:ea typeface="+mn-ea"/>
                          <a:cs typeface="+mn-cs"/>
                        </a:rPr>
                        <a:t>).Identify the ingredients and which utensils are necessary. List them. They orally compose, refine and rehearse instructions to add a topping to a pizza base. Children use correct punctuation to write a set of numbered instructions.</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Encourage the children to re-read and check the whole recipe and edit it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a:t>
                      </a:r>
                      <a:endParaRPr lang="en-GB" sz="800" u="none" baseline="0" dirty="0"/>
                    </a:p>
                  </a:txBody>
                  <a:tcPr/>
                </a:tc>
                <a:extLst>
                  <a:ext uri="{0D108BD9-81ED-4DB2-BD59-A6C34878D82A}">
                    <a16:rowId xmlns:a16="http://schemas.microsoft.com/office/drawing/2014/main" xmlns="" val="10001"/>
                  </a:ext>
                </a:extLst>
              </a:tr>
              <a:tr h="30123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10:</a:t>
                      </a:r>
                      <a:endParaRPr lang="en-GB" sz="1200" dirty="0"/>
                    </a:p>
                    <a:p>
                      <a:pPr lvl="0"/>
                      <a:r>
                        <a:rPr lang="en-GB" sz="1200" u="sng" baseline="0" dirty="0"/>
                        <a:t>Intro</a:t>
                      </a:r>
                      <a:r>
                        <a:rPr lang="en-GB" sz="1200" u="sng" baseline="0" dirty="0" smtClean="0"/>
                        <a:t>:  </a:t>
                      </a:r>
                      <a:r>
                        <a:rPr lang="en-GB" sz="800" b="0" u="none" baseline="0" dirty="0" smtClean="0"/>
                        <a:t>Share an excellent example of a recipe. Celebrate their work. </a:t>
                      </a:r>
                      <a:r>
                        <a:rPr lang="en-GB" sz="800" b="0" u="none" kern="1200" dirty="0" smtClean="0">
                          <a:solidFill>
                            <a:schemeClr val="dk1"/>
                          </a:solidFill>
                          <a:latin typeface="+mn-lt"/>
                          <a:ea typeface="+mn-ea"/>
                          <a:cs typeface="+mn-cs"/>
                        </a:rPr>
                        <a:t>Address any issues from marking. Say the children will edit and improve their writing, before publishing it.</a:t>
                      </a:r>
                      <a:endParaRPr lang="en-US" sz="800" b="0" u="none"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Address issues from marking work.</a:t>
                      </a:r>
                      <a:endParaRPr lang="en-GB" sz="800" u="none" baseline="0" dirty="0"/>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Each child takes a turn to share, read aloud and celebrate their recipe. </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Give each child the recipe template and a blank recipe template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).They re-read their writing and check that the spellings, grammar, punctuation and vocabulary are accurate. If necessary, they edit and improve their </a:t>
                      </a:r>
                      <a:r>
                        <a:rPr lang="en-GB" sz="800" kern="1200" dirty="0" err="1" smtClean="0">
                          <a:solidFill>
                            <a:schemeClr val="dk1"/>
                          </a:solidFill>
                          <a:latin typeface="+mn-lt"/>
                          <a:ea typeface="+mn-ea"/>
                          <a:cs typeface="+mn-cs"/>
                        </a:rPr>
                        <a:t>writing.Children</a:t>
                      </a:r>
                      <a:r>
                        <a:rPr lang="en-GB" sz="800" kern="1200" dirty="0" smtClean="0">
                          <a:solidFill>
                            <a:schemeClr val="dk1"/>
                          </a:solidFill>
                          <a:latin typeface="+mn-lt"/>
                          <a:ea typeface="+mn-ea"/>
                          <a:cs typeface="+mn-cs"/>
                        </a:rPr>
                        <a:t> use a neat and fluent style of handwriting to re-write the recipe.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Children make their pizza and enjoy it- could invite parents to share their pizza and recipes.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a:t>
                      </a:r>
                      <a:endParaRPr lang="en-GB" sz="800" u="none" dirty="0"/>
                    </a:p>
                  </a:txBody>
                  <a:tcPr/>
                </a:tc>
                <a:tc>
                  <a:txBody>
                    <a:bodyPr/>
                    <a:lstStyle/>
                    <a:p>
                      <a:endParaRPr lang="en-GB" sz="8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smtClean="0"/>
                        <a:t> </a:t>
                      </a:r>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00166" cy="6858000"/>
          </a:xfrm>
          <a:solidFill>
            <a:schemeClr val="tx2">
              <a:lumMod val="60000"/>
              <a:lumOff val="40000"/>
            </a:schemeClr>
          </a:solidFill>
        </p:spPr>
        <p:txBody>
          <a:bodyPr/>
          <a:lstStyle/>
          <a:p>
            <a:endParaRPr lang="en-US" dirty="0"/>
          </a:p>
        </p:txBody>
      </p:sp>
      <p:pic>
        <p:nvPicPr>
          <p:cNvPr id="2050" name="Picture 2" descr="C:\Users\Teacher\Pictures\5176Boo47-L._SX260_.jpg"/>
          <p:cNvPicPr>
            <a:picLocks noGrp="1" noChangeAspect="1" noChangeArrowheads="1"/>
          </p:cNvPicPr>
          <p:nvPr>
            <p:ph idx="1"/>
          </p:nvPr>
        </p:nvPicPr>
        <p:blipFill>
          <a:blip r:embed="rId2"/>
          <a:srcRect/>
          <a:stretch>
            <a:fillRect/>
          </a:stretch>
        </p:blipFill>
        <p:spPr bwMode="auto">
          <a:xfrm>
            <a:off x="1500166" y="0"/>
            <a:ext cx="6357982" cy="6858000"/>
          </a:xfrm>
          <a:prstGeom prst="rect">
            <a:avLst/>
          </a:prstGeom>
          <a:noFill/>
        </p:spPr>
      </p:pic>
      <p:sp>
        <p:nvSpPr>
          <p:cNvPr id="5" name="Rectangle 4"/>
          <p:cNvSpPr/>
          <p:nvPr/>
        </p:nvSpPr>
        <p:spPr>
          <a:xfrm>
            <a:off x="7858148" y="0"/>
            <a:ext cx="1285852" cy="6858000"/>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1"/>
        </p:xfrm>
        <a:graphic>
          <a:graphicData uri="http://schemas.openxmlformats.org/drawingml/2006/table">
            <a:tbl>
              <a:tblPr firstRow="1" bandRow="1">
                <a:tableStyleId>{5C22544A-7EE6-4342-B048-85BDC9FD1C3A}</a:tableStyleId>
              </a:tblPr>
              <a:tblGrid>
                <a:gridCol w="2428860">
                  <a:extLst>
                    <a:ext uri="{9D8B030D-6E8A-4147-A177-3AD203B41FA5}">
                      <a16:colId xmlns="" xmlns:a16="http://schemas.microsoft.com/office/drawing/2014/main" val="20000"/>
                    </a:ext>
                  </a:extLst>
                </a:gridCol>
                <a:gridCol w="366714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724398">
                <a:tc gridSpan="3">
                  <a:txBody>
                    <a:bodyPr/>
                    <a:lstStyle/>
                    <a:p>
                      <a:r>
                        <a:rPr lang="en-GB" sz="2400" dirty="0"/>
                        <a:t>English Text: Traction Man Is Here</a:t>
                      </a: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313891">
                <a:tc>
                  <a:txBody>
                    <a:bodyPr/>
                    <a:lstStyle/>
                    <a:p>
                      <a:r>
                        <a:rPr lang="en-GB" sz="1200" u="sng" dirty="0"/>
                        <a:t>Lesson</a:t>
                      </a:r>
                      <a:r>
                        <a:rPr lang="en-GB" sz="1200" u="sng" baseline="0" dirty="0"/>
                        <a:t> 1:</a:t>
                      </a:r>
                    </a:p>
                    <a:p>
                      <a:r>
                        <a:rPr lang="en-GB" sz="1200" u="sng" baseline="0" dirty="0"/>
                        <a:t>WOW: </a:t>
                      </a:r>
                      <a:r>
                        <a:rPr lang="en-GB" sz="800" u="none" baseline="0" dirty="0"/>
                        <a:t>Watch clip from Toy Story. Discuss toys they have which they think have adventures when they are asleep. Look at pages 1,2 and 3. Predict what they think the Traction Man will do with the objects on the floor.</a:t>
                      </a:r>
                    </a:p>
                    <a:p>
                      <a:r>
                        <a:rPr lang="en-GB" sz="1200" u="sng" baseline="0" dirty="0"/>
                        <a:t>Grammar</a:t>
                      </a:r>
                      <a:r>
                        <a:rPr lang="en-GB" sz="1200" u="none" baseline="0" dirty="0"/>
                        <a:t>:</a:t>
                      </a:r>
                      <a:r>
                        <a:rPr lang="en-GB" sz="800" u="none" baseline="0" dirty="0"/>
                        <a:t> Exclamation marks (page 3):  NNG </a:t>
                      </a:r>
                      <a:r>
                        <a:rPr lang="en-GB" sz="800" kern="1200" dirty="0">
                          <a:solidFill>
                            <a:schemeClr val="dk1"/>
                          </a:solidFill>
                          <a:latin typeface="+mn-lt"/>
                          <a:ea typeface="+mn-ea"/>
                          <a:cs typeface="+mn-cs"/>
                        </a:rPr>
                        <a:t>Activity 1c.6: How tricky this is!</a:t>
                      </a:r>
                      <a:r>
                        <a:rPr lang="en-GB" sz="800" u="none" baseline="0" dirty="0"/>
                        <a:t> </a:t>
                      </a:r>
                    </a:p>
                    <a:p>
                      <a:r>
                        <a:rPr lang="en-GB" sz="1200" u="sng" baseline="0" dirty="0" err="1"/>
                        <a:t>Oracy</a:t>
                      </a:r>
                      <a:r>
                        <a:rPr lang="en-GB" sz="1200" u="sng" baseline="0" dirty="0"/>
                        <a:t>: </a:t>
                      </a:r>
                      <a:r>
                        <a:rPr lang="en-GB" sz="800" u="none" baseline="0" dirty="0"/>
                        <a:t>Orally retell what their toy does when they are asleep.</a:t>
                      </a:r>
                    </a:p>
                    <a:p>
                      <a:r>
                        <a:rPr lang="en-GB" sz="1200" u="sng" dirty="0"/>
                        <a:t>Mighty Write: </a:t>
                      </a:r>
                      <a:r>
                        <a:rPr lang="en-GB" sz="800" u="none" dirty="0"/>
                        <a:t>Model write then</a:t>
                      </a:r>
                      <a:r>
                        <a:rPr lang="en-GB" sz="800" u="none" baseline="0" dirty="0"/>
                        <a:t> </a:t>
                      </a:r>
                      <a:r>
                        <a:rPr lang="en-GB" sz="800" u="none" baseline="0" dirty="0" err="1"/>
                        <a:t>chn</a:t>
                      </a:r>
                      <a:r>
                        <a:rPr lang="en-GB" sz="800" u="none" baseline="0" dirty="0"/>
                        <a:t> write their predictions.</a:t>
                      </a:r>
                      <a:endParaRPr lang="en-GB" sz="800" u="none" dirty="0"/>
                    </a:p>
                    <a:p>
                      <a:r>
                        <a:rPr lang="en-GB" sz="1200" u="sng" baseline="0" dirty="0"/>
                        <a:t>Vocabulary: </a:t>
                      </a:r>
                      <a:r>
                        <a:rPr lang="en-GB" sz="800" u="none" baseline="0" dirty="0"/>
                        <a:t>expect parachute choking swallowed suitable generic  combat  </a:t>
                      </a:r>
                      <a:r>
                        <a:rPr lang="en-GB" sz="800" u="none" baseline="0" dirty="0" smtClean="0"/>
                        <a:t>warfare</a:t>
                      </a:r>
                      <a:endParaRPr lang="en-GB" sz="800" u="none" baseline="0" dirty="0"/>
                    </a:p>
                  </a:txBody>
                  <a:tcPr/>
                </a:tc>
                <a:tc>
                  <a:txBody>
                    <a:bodyPr/>
                    <a:lstStyle/>
                    <a:p>
                      <a:r>
                        <a:rPr lang="en-GB" sz="1200" u="sng" dirty="0"/>
                        <a:t>Lesson 2</a:t>
                      </a:r>
                      <a:r>
                        <a:rPr lang="en-GB" sz="1200" dirty="0"/>
                        <a:t>:</a:t>
                      </a:r>
                    </a:p>
                    <a:p>
                      <a:r>
                        <a:rPr lang="en-GB" sz="1200" u="sng" baseline="0" dirty="0"/>
                        <a:t>Intro:  </a:t>
                      </a:r>
                      <a:r>
                        <a:rPr lang="en-GB" sz="800" u="none" baseline="0" dirty="0"/>
                        <a:t>Read pages 1- 7. Discuss adventures. Predict what will happen on his next mission using picture on page 7.</a:t>
                      </a:r>
                    </a:p>
                    <a:p>
                      <a:r>
                        <a:rPr lang="en-GB" sz="1200" u="sng" baseline="0" dirty="0"/>
                        <a:t>Grammar</a:t>
                      </a:r>
                      <a:r>
                        <a:rPr lang="en-GB" sz="1200" u="none" baseline="0" dirty="0"/>
                        <a:t>: </a:t>
                      </a:r>
                      <a:r>
                        <a:rPr lang="en-GB" sz="800" u="none" baseline="0" dirty="0"/>
                        <a:t>Present Progressive tense: NNG Activity 4.7:What are you doing?</a:t>
                      </a:r>
                    </a:p>
                    <a:p>
                      <a:r>
                        <a:rPr lang="en-GB" sz="1200" u="sng" baseline="0" dirty="0" err="1"/>
                        <a:t>Oracy</a:t>
                      </a:r>
                      <a:r>
                        <a:rPr lang="en-GB" sz="1200" u="sng" baseline="0" dirty="0"/>
                        <a:t>: </a:t>
                      </a:r>
                      <a:r>
                        <a:rPr lang="en-GB" sz="800" u="none" baseline="0" dirty="0"/>
                        <a:t>Predict his next adventure. Retell the first adventure.</a:t>
                      </a:r>
                    </a:p>
                    <a:p>
                      <a:r>
                        <a:rPr lang="en-GB" sz="1200" u="sng" dirty="0"/>
                        <a:t>Mighty Write: </a:t>
                      </a:r>
                      <a:r>
                        <a:rPr lang="en-GB" sz="800" u="none" dirty="0"/>
                        <a:t>Model write the first adventure as</a:t>
                      </a:r>
                      <a:r>
                        <a:rPr lang="en-GB" sz="800" u="none" baseline="0" dirty="0"/>
                        <a:t> Traction Man. </a:t>
                      </a:r>
                      <a:r>
                        <a:rPr lang="en-GB" sz="800" u="none" baseline="0" dirty="0" err="1"/>
                        <a:t>Chn</a:t>
                      </a:r>
                      <a:r>
                        <a:rPr lang="en-GB" sz="800" u="none" baseline="0" dirty="0"/>
                        <a:t> rewrite first adventure as Traction Man using present progressive text.</a:t>
                      </a:r>
                      <a:endParaRPr lang="en-GB" sz="800" u="none" dirty="0"/>
                    </a:p>
                    <a:p>
                      <a:r>
                        <a:rPr lang="en-GB" sz="1200" u="sng" baseline="0" dirty="0"/>
                        <a:t>Vocabulary: </a:t>
                      </a:r>
                      <a:r>
                        <a:rPr lang="en-GB" sz="800" u="none" baseline="0" dirty="0"/>
                        <a:t>zooming  latex  </a:t>
                      </a:r>
                      <a:r>
                        <a:rPr lang="en-GB" sz="800" u="none" baseline="0" dirty="0" err="1"/>
                        <a:t>perspex</a:t>
                      </a:r>
                      <a:r>
                        <a:rPr lang="en-GB" sz="800" u="none" baseline="0" dirty="0"/>
                        <a:t>  captive  rejoice  guarding  volunteered mission</a:t>
                      </a:r>
                      <a:endParaRPr lang="en-GB" sz="800" u="none" dirty="0"/>
                    </a:p>
                    <a:p>
                      <a:endParaRPr lang="en-GB" dirty="0"/>
                    </a:p>
                  </a:txBody>
                  <a:tcPr/>
                </a:tc>
                <a:tc>
                  <a:txBody>
                    <a:bodyPr/>
                    <a:lstStyle/>
                    <a:p>
                      <a:r>
                        <a:rPr lang="en-GB" sz="1200" u="sng" dirty="0"/>
                        <a:t>Lesson 3</a:t>
                      </a:r>
                      <a:r>
                        <a:rPr lang="en-GB" sz="1200" dirty="0"/>
                        <a:t>:</a:t>
                      </a:r>
                    </a:p>
                    <a:p>
                      <a:r>
                        <a:rPr lang="en-GB" sz="1200" u="sng" baseline="0" dirty="0"/>
                        <a:t>Intro: </a:t>
                      </a:r>
                      <a:r>
                        <a:rPr lang="en-GB" sz="800" u="none" baseline="0" dirty="0"/>
                        <a:t>Read pages 8- 12.Make a short story map of adventure. </a:t>
                      </a:r>
                    </a:p>
                    <a:p>
                      <a:r>
                        <a:rPr lang="en-GB" sz="1200" u="sng" baseline="0" dirty="0"/>
                        <a:t>Grammar</a:t>
                      </a:r>
                      <a:r>
                        <a:rPr lang="en-GB" sz="1200" u="none" baseline="0" dirty="0"/>
                        <a:t>:  </a:t>
                      </a:r>
                      <a:r>
                        <a:rPr lang="en-GB" sz="800" u="none" baseline="0" dirty="0"/>
                        <a:t>Present Progressive tense: NNG Activity 4.8: All in agreement</a:t>
                      </a:r>
                    </a:p>
                    <a:p>
                      <a:r>
                        <a:rPr lang="en-GB" sz="1200" u="sng" baseline="0" dirty="0" err="1"/>
                        <a:t>Oracy</a:t>
                      </a:r>
                      <a:r>
                        <a:rPr lang="en-GB" sz="1200" u="sng" baseline="0" dirty="0"/>
                        <a:t>:</a:t>
                      </a:r>
                      <a:r>
                        <a:rPr lang="en-GB" sz="1200" u="none" baseline="0" dirty="0"/>
                        <a:t> </a:t>
                      </a:r>
                      <a:r>
                        <a:rPr lang="en-GB" sz="800" u="none" baseline="0" dirty="0"/>
                        <a:t>Retell story using present progressive tense.</a:t>
                      </a:r>
                    </a:p>
                    <a:p>
                      <a:r>
                        <a:rPr lang="en-GB" sz="1200" u="sng" dirty="0"/>
                        <a:t>Mighty Write:</a:t>
                      </a:r>
                      <a:r>
                        <a:rPr lang="en-GB" sz="1200" b="1" u="sng" dirty="0"/>
                        <a:t> </a:t>
                      </a:r>
                      <a:r>
                        <a:rPr lang="en-GB" sz="800" u="none" dirty="0"/>
                        <a:t>Model write the second adventure as</a:t>
                      </a:r>
                      <a:r>
                        <a:rPr lang="en-GB" sz="800" u="none" baseline="0" dirty="0"/>
                        <a:t> Traction Man. </a:t>
                      </a:r>
                      <a:r>
                        <a:rPr lang="en-GB" sz="800" u="none" baseline="0" dirty="0" err="1"/>
                        <a:t>Chn</a:t>
                      </a:r>
                      <a:r>
                        <a:rPr lang="en-GB" sz="800" u="none" baseline="0" dirty="0"/>
                        <a:t> rewrite second adventure as Traction Man using present progressive text.</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foamy fluorescent infra-red  searching  poisonous  suffocate  brave</a:t>
                      </a:r>
                    </a:p>
                    <a:p>
                      <a:endParaRPr lang="en-GB" dirty="0"/>
                    </a:p>
                  </a:txBody>
                  <a:tcPr/>
                </a:tc>
                <a:extLst>
                  <a:ext uri="{0D108BD9-81ED-4DB2-BD59-A6C34878D82A}">
                    <a16:rowId xmlns="" xmlns:a16="http://schemas.microsoft.com/office/drawing/2014/main" val="10001"/>
                  </a:ext>
                </a:extLst>
              </a:tr>
              <a:tr h="19226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u="sng" baseline="0" dirty="0"/>
                        <a:t>Intro: </a:t>
                      </a:r>
                      <a:r>
                        <a:rPr lang="en-GB" sz="800" u="none" baseline="0" dirty="0"/>
                        <a:t>Read pages 12- 16. Discuss text with the pictures. What is the effect?</a:t>
                      </a:r>
                    </a:p>
                    <a:p>
                      <a:r>
                        <a:rPr lang="en-GB" sz="1200" u="sng" baseline="0" dirty="0"/>
                        <a:t>Grammar</a:t>
                      </a:r>
                      <a:r>
                        <a:rPr lang="en-GB" sz="1200" u="none" baseline="0" dirty="0"/>
                        <a:t>: </a:t>
                      </a:r>
                      <a:r>
                        <a:rPr lang="en-GB" sz="800" u="none" baseline="0" dirty="0"/>
                        <a:t>Commas in a list. NNG Activity 2.11 I went to the market</a:t>
                      </a:r>
                    </a:p>
                    <a:p>
                      <a:r>
                        <a:rPr lang="en-GB" sz="1200" u="sng" baseline="0" dirty="0" err="1"/>
                        <a:t>Oracy</a:t>
                      </a:r>
                      <a:r>
                        <a:rPr lang="en-GB" sz="1200" u="sng" baseline="0" dirty="0"/>
                        <a:t>: </a:t>
                      </a:r>
                      <a:r>
                        <a:rPr lang="en-GB" sz="800" u="none" baseline="0" dirty="0"/>
                        <a:t>Ideas for describing Traction Man</a:t>
                      </a:r>
                    </a:p>
                    <a:p>
                      <a:r>
                        <a:rPr lang="en-GB" sz="1200" u="sng" dirty="0"/>
                        <a:t>Extended</a:t>
                      </a:r>
                      <a:r>
                        <a:rPr lang="en-GB" sz="1200" u="sng" baseline="0" dirty="0"/>
                        <a:t> </a:t>
                      </a:r>
                      <a:r>
                        <a:rPr lang="en-GB" sz="1200" u="sng" dirty="0"/>
                        <a:t>Write: </a:t>
                      </a:r>
                      <a:r>
                        <a:rPr lang="en-GB" sz="800" u="none" dirty="0"/>
                        <a:t>Describe</a:t>
                      </a:r>
                      <a:r>
                        <a:rPr lang="en-GB" sz="800" u="none" baseline="0" dirty="0"/>
                        <a:t> Traction Man using commas for a list </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dirty="0"/>
                        <a:t>Assessment Toolkit -Spring Term </a:t>
                      </a:r>
                      <a:r>
                        <a:rPr lang="en-GB" sz="800" u="none" baseline="0" dirty="0"/>
                        <a:t>: Description</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sng" baseline="0" dirty="0"/>
                        <a:t>: </a:t>
                      </a:r>
                      <a:r>
                        <a:rPr lang="en-GB" sz="800" u="none" baseline="0" dirty="0"/>
                        <a:t>overgrown buried  waist repay brass legend  mysterious  </a:t>
                      </a:r>
                      <a:endParaRPr lang="en-GB" sz="800" u="none" dirty="0"/>
                    </a:p>
                  </a:txBody>
                  <a:tcPr/>
                </a:tc>
                <a:tc>
                  <a:txBody>
                    <a:bodyPr/>
                    <a:lstStyle/>
                    <a:p>
                      <a:r>
                        <a:rPr lang="en-GB" sz="1200" u="sng" dirty="0"/>
                        <a:t>Lesson 5</a:t>
                      </a:r>
                      <a:r>
                        <a:rPr lang="en-GB" sz="1200" dirty="0"/>
                        <a:t>:</a:t>
                      </a:r>
                    </a:p>
                    <a:p>
                      <a:r>
                        <a:rPr lang="en-GB" sz="1200" u="sng" baseline="0" dirty="0"/>
                        <a:t>Intro: </a:t>
                      </a:r>
                      <a:r>
                        <a:rPr lang="en-GB" sz="800" u="none" baseline="0" dirty="0"/>
                        <a:t>Read pages 16- 21. Discuss how Traction Man feels and predict how this will change his adventures. </a:t>
                      </a:r>
                    </a:p>
                    <a:p>
                      <a:r>
                        <a:rPr lang="en-GB" sz="1200" u="sng" baseline="0" dirty="0"/>
                        <a:t>Grammar</a:t>
                      </a:r>
                      <a:r>
                        <a:rPr lang="en-GB" sz="1200" u="none" baseline="0" dirty="0"/>
                        <a:t>: </a:t>
                      </a:r>
                      <a:r>
                        <a:rPr lang="en-GB" sz="800" u="none" baseline="0" dirty="0"/>
                        <a:t>Exclamation Marks NNG Activity 1c.7 More exclamations – look at effect of exclamation mark on different pages.</a:t>
                      </a:r>
                    </a:p>
                    <a:p>
                      <a:r>
                        <a:rPr lang="en-GB" sz="1200" u="sng" baseline="0" dirty="0" err="1"/>
                        <a:t>Oracy</a:t>
                      </a:r>
                      <a:r>
                        <a:rPr lang="en-GB" sz="1200" u="none" baseline="0" dirty="0"/>
                        <a:t>:  </a:t>
                      </a:r>
                      <a:r>
                        <a:rPr lang="en-GB" sz="800" u="none" baseline="0" dirty="0"/>
                        <a:t>Freeze Frame chosen pages and </a:t>
                      </a:r>
                      <a:r>
                        <a:rPr lang="en-GB" sz="800" u="none" baseline="0" dirty="0" err="1"/>
                        <a:t>chn</a:t>
                      </a:r>
                      <a:r>
                        <a:rPr lang="en-GB" sz="800" u="none" baseline="0" dirty="0"/>
                        <a:t> say aloud phrases which would need an exclamation mark.</a:t>
                      </a:r>
                    </a:p>
                    <a:p>
                      <a:r>
                        <a:rPr lang="en-GB" sz="1200" u="sng" dirty="0"/>
                        <a:t>Mighty Write: </a:t>
                      </a:r>
                      <a:r>
                        <a:rPr lang="en-GB" sz="800" u="none" dirty="0"/>
                        <a:t>Rewrite</a:t>
                      </a:r>
                      <a:r>
                        <a:rPr lang="en-GB" sz="800" u="none" baseline="0" dirty="0"/>
                        <a:t> a chosen page including captions with exclamation marks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suspended animation  romper  bonnet  clutches  hoist  </a:t>
                      </a:r>
                      <a:r>
                        <a:rPr lang="en-GB" sz="800" u="none" baseline="0" dirty="0" smtClean="0"/>
                        <a:t>expanse</a:t>
                      </a:r>
                      <a:endParaRPr lang="en-GB" sz="800" u="none" dirty="0"/>
                    </a:p>
                  </a:txBody>
                  <a:tcPr/>
                </a:tc>
                <a:tc>
                  <a:txBody>
                    <a:bodyPr/>
                    <a:lstStyle/>
                    <a:p>
                      <a:r>
                        <a:rPr lang="en-GB" sz="1200" u="sng" dirty="0"/>
                        <a:t>Lesson 6</a:t>
                      </a:r>
                      <a:r>
                        <a:rPr lang="en-GB" sz="1200" dirty="0"/>
                        <a:t>: </a:t>
                      </a:r>
                    </a:p>
                    <a:p>
                      <a:r>
                        <a:rPr lang="en-GB" sz="1200" u="sng" baseline="0" dirty="0"/>
                        <a:t>Intro: </a:t>
                      </a:r>
                      <a:r>
                        <a:rPr lang="en-GB" sz="800" u="none" baseline="0" dirty="0"/>
                        <a:t>Read rest of book and make a story map. Using NNL text structure sheet choose a different toy and create a new adventure.</a:t>
                      </a:r>
                    </a:p>
                    <a:p>
                      <a:r>
                        <a:rPr lang="en-GB" sz="1200" u="sng" baseline="0" dirty="0"/>
                        <a:t>Grammar</a:t>
                      </a:r>
                      <a:r>
                        <a:rPr lang="en-GB" sz="1200" u="none" baseline="0" dirty="0"/>
                        <a:t>: </a:t>
                      </a:r>
                      <a:r>
                        <a:rPr lang="en-GB" sz="800" u="none" baseline="0" dirty="0"/>
                        <a:t>Present progressive tense – use of is and are as verbs. </a:t>
                      </a:r>
                    </a:p>
                    <a:p>
                      <a:r>
                        <a:rPr lang="en-GB" sz="1200" u="sng" baseline="0" dirty="0" err="1"/>
                        <a:t>Oracy</a:t>
                      </a:r>
                      <a:r>
                        <a:rPr lang="en-GB" sz="1200" u="sng" baseline="0" dirty="0"/>
                        <a:t>: </a:t>
                      </a:r>
                      <a:r>
                        <a:rPr lang="en-GB" sz="800" u="none" baseline="0" dirty="0"/>
                        <a:t>Give ideas for adventure.</a:t>
                      </a:r>
                    </a:p>
                    <a:p>
                      <a:r>
                        <a:rPr lang="en-GB" sz="1200" u="sng" dirty="0"/>
                        <a:t>Extended Write: </a:t>
                      </a:r>
                      <a:r>
                        <a:rPr lang="en-GB" sz="800" u="none" dirty="0"/>
                        <a:t>Model write</a:t>
                      </a:r>
                      <a:r>
                        <a:rPr lang="en-GB" sz="800" u="none" baseline="0" dirty="0"/>
                        <a:t> then </a:t>
                      </a:r>
                      <a:r>
                        <a:rPr lang="en-GB" sz="800" u="none" baseline="0" dirty="0" err="1"/>
                        <a:t>chn</a:t>
                      </a:r>
                      <a:r>
                        <a:rPr lang="en-GB" sz="800" u="none" baseline="0" dirty="0"/>
                        <a:t> write beginning and one adventure.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 </a:t>
                      </a:r>
                    </a:p>
                  </a:txBody>
                  <a:tcPr/>
                </a:tc>
                <a:extLst>
                  <a:ext uri="{0D108BD9-81ED-4DB2-BD59-A6C34878D82A}">
                    <a16:rowId xmlns="" xmlns:a16="http://schemas.microsoft.com/office/drawing/2014/main" val="10002"/>
                  </a:ext>
                </a:extLst>
              </a:tr>
              <a:tr h="1897079">
                <a:tc>
                  <a:txBody>
                    <a:bodyPr/>
                    <a:lstStyle/>
                    <a:p>
                      <a:r>
                        <a:rPr lang="en-GB" sz="1200" u="sng" dirty="0"/>
                        <a:t>Lesson </a:t>
                      </a:r>
                      <a:r>
                        <a:rPr lang="en-GB" sz="1200" u="sng" dirty="0" smtClean="0"/>
                        <a:t>7:</a:t>
                      </a:r>
                      <a:endParaRPr lang="en-GB" sz="1200" u="sng" dirty="0"/>
                    </a:p>
                    <a:p>
                      <a:r>
                        <a:rPr lang="en-GB" sz="1200" u="sng" baseline="0" dirty="0"/>
                        <a:t>Intro: </a:t>
                      </a:r>
                      <a:r>
                        <a:rPr lang="en-GB" sz="800" u="none" baseline="0" dirty="0"/>
                        <a:t>Read a successful piece of writing from day before. Create a new adventure.</a:t>
                      </a:r>
                    </a:p>
                    <a:p>
                      <a:r>
                        <a:rPr lang="en-GB" sz="1200" u="sng" baseline="0" dirty="0"/>
                        <a:t>Grammar:</a:t>
                      </a:r>
                      <a:r>
                        <a:rPr lang="en-GB" sz="1200" u="none" baseline="0" dirty="0"/>
                        <a:t> </a:t>
                      </a:r>
                      <a:r>
                        <a:rPr lang="en-GB" sz="800" u="none" baseline="0" dirty="0"/>
                        <a:t>Address any weak areas from day before.</a:t>
                      </a:r>
                    </a:p>
                    <a:p>
                      <a:r>
                        <a:rPr lang="en-GB" sz="1200" u="sng" baseline="0" dirty="0" err="1"/>
                        <a:t>Oracy</a:t>
                      </a:r>
                      <a:r>
                        <a:rPr lang="en-GB" sz="1200" u="sng" baseline="0" dirty="0"/>
                        <a:t>: </a:t>
                      </a:r>
                      <a:r>
                        <a:rPr lang="en-GB" sz="800" u="none" baseline="0" dirty="0"/>
                        <a:t>Give ideas for second adventure.</a:t>
                      </a:r>
                    </a:p>
                    <a:p>
                      <a:r>
                        <a:rPr lang="en-GB" sz="1200" u="sng" dirty="0"/>
                        <a:t>Mighty Write: </a:t>
                      </a:r>
                      <a:r>
                        <a:rPr lang="en-GB" sz="800" u="none" dirty="0"/>
                        <a:t>Model write</a:t>
                      </a:r>
                      <a:r>
                        <a:rPr lang="en-GB" sz="800" u="none" baseline="0" dirty="0"/>
                        <a:t> then </a:t>
                      </a:r>
                      <a:r>
                        <a:rPr lang="en-GB" sz="800" u="none" baseline="0" dirty="0" err="1"/>
                        <a:t>chn</a:t>
                      </a:r>
                      <a:r>
                        <a:rPr lang="en-GB" sz="800" u="none" baseline="0" dirty="0"/>
                        <a:t> write second adventure.</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endParaRPr lang="en-GB" sz="800" u="none"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8:</a:t>
                      </a:r>
                      <a:endParaRPr lang="en-GB" sz="1200" u="sng" dirty="0"/>
                    </a:p>
                    <a:p>
                      <a:r>
                        <a:rPr lang="en-GB" sz="1200" u="sng" baseline="0" dirty="0"/>
                        <a:t>Intro: </a:t>
                      </a:r>
                      <a:r>
                        <a:rPr lang="en-GB" sz="800" u="none" baseline="0" dirty="0"/>
                        <a:t>Read a successful piece of writing from day before. Discuss ending of the story.</a:t>
                      </a:r>
                      <a:endParaRPr lang="en-GB" sz="800" u="sng" baseline="0" dirty="0"/>
                    </a:p>
                    <a:p>
                      <a:r>
                        <a:rPr lang="en-GB" sz="1200" u="sng" baseline="0" dirty="0"/>
                        <a:t>Grammar</a:t>
                      </a:r>
                      <a:r>
                        <a:rPr lang="en-GB" sz="1200" u="none" baseline="0" dirty="0"/>
                        <a:t>: </a:t>
                      </a:r>
                      <a:r>
                        <a:rPr lang="en-GB" sz="800" u="none" baseline="0" dirty="0"/>
                        <a:t>Address any weak areas from day before.</a:t>
                      </a:r>
                    </a:p>
                    <a:p>
                      <a:r>
                        <a:rPr lang="en-GB" sz="1200" u="sng" baseline="0" dirty="0" err="1"/>
                        <a:t>Oracy</a:t>
                      </a:r>
                      <a:r>
                        <a:rPr lang="en-GB" sz="1200" u="sng" baseline="0" dirty="0"/>
                        <a:t>: </a:t>
                      </a:r>
                      <a:r>
                        <a:rPr lang="en-GB" sz="800" u="none" baseline="0" dirty="0"/>
                        <a:t>Ideas for ending.</a:t>
                      </a:r>
                    </a:p>
                    <a:p>
                      <a:r>
                        <a:rPr lang="en-GB" sz="1200" u="sng" dirty="0"/>
                        <a:t>Mighty Write: </a:t>
                      </a:r>
                      <a:r>
                        <a:rPr lang="en-GB" sz="800" u="none" dirty="0"/>
                        <a:t>Model write</a:t>
                      </a:r>
                      <a:r>
                        <a:rPr lang="en-GB" sz="800" u="none" baseline="0" dirty="0"/>
                        <a:t> then </a:t>
                      </a:r>
                      <a:r>
                        <a:rPr lang="en-GB" sz="800" u="none" baseline="0" dirty="0" err="1"/>
                        <a:t>chn</a:t>
                      </a:r>
                      <a:r>
                        <a:rPr lang="en-GB" sz="800" u="none" baseline="0" dirty="0"/>
                        <a:t> write ending.</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9:</a:t>
                      </a:r>
                      <a:endParaRPr lang="en-GB" sz="1200" u="sng" dirty="0"/>
                    </a:p>
                    <a:p>
                      <a:r>
                        <a:rPr lang="en-GB" sz="1200" u="sng" baseline="0" dirty="0"/>
                        <a:t>Intro: </a:t>
                      </a:r>
                      <a:r>
                        <a:rPr lang="en-GB" sz="800" u="none" baseline="0" dirty="0"/>
                        <a:t>Read a successful story.</a:t>
                      </a:r>
                    </a:p>
                    <a:p>
                      <a:r>
                        <a:rPr lang="en-GB" sz="1200" u="sng" baseline="0" dirty="0"/>
                        <a:t>Grammar</a:t>
                      </a:r>
                      <a:r>
                        <a:rPr lang="en-GB" sz="1200" u="none" baseline="0" dirty="0"/>
                        <a:t>: </a:t>
                      </a:r>
                      <a:r>
                        <a:rPr lang="en-GB" sz="800" u="none" baseline="0" dirty="0"/>
                        <a:t>Identify taught grammar so far in successful piece.</a:t>
                      </a:r>
                    </a:p>
                    <a:p>
                      <a:r>
                        <a:rPr lang="en-GB" sz="1200" u="sng" baseline="0" dirty="0" err="1"/>
                        <a:t>Oracy</a:t>
                      </a:r>
                      <a:r>
                        <a:rPr lang="en-GB" sz="1200" u="sng" baseline="0" dirty="0"/>
                        <a:t>: </a:t>
                      </a:r>
                      <a:r>
                        <a:rPr lang="en-GB" sz="800" u="none" baseline="0" dirty="0"/>
                        <a:t>Discuss ideas for their own story.</a:t>
                      </a:r>
                    </a:p>
                    <a:p>
                      <a:r>
                        <a:rPr lang="en-GB" sz="1200" u="sng" dirty="0"/>
                        <a:t>Extended Write: </a:t>
                      </a:r>
                      <a:r>
                        <a:rPr lang="en-GB" sz="800" u="none" dirty="0"/>
                        <a:t>Plan and write their</a:t>
                      </a:r>
                      <a:r>
                        <a:rPr lang="en-GB" sz="800" u="none" baseline="0" dirty="0"/>
                        <a:t> own story about a toy which has an adventure.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dirty="0"/>
                        <a:t>Assessment Toolkit -Spring Term </a:t>
                      </a:r>
                      <a:r>
                        <a:rPr lang="en-GB" sz="800" u="none" baseline="0" dirty="0"/>
                        <a:t>:</a:t>
                      </a:r>
                      <a:r>
                        <a:rPr lang="en-GB" sz="800" u="none" dirty="0"/>
                        <a:t>Narrative</a:t>
                      </a:r>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00166" cy="6858000"/>
          </a:xfrm>
          <a:solidFill>
            <a:srgbClr val="7030A0"/>
          </a:solidFill>
        </p:spPr>
        <p:txBody>
          <a:bodyPr/>
          <a:lstStyle/>
          <a:p>
            <a:endParaRPr lang="en-US" dirty="0"/>
          </a:p>
        </p:txBody>
      </p:sp>
      <p:pic>
        <p:nvPicPr>
          <p:cNvPr id="1027" name="Picture 3" descr="C:\Users\Teacher\Pictures\R.jpg"/>
          <p:cNvPicPr>
            <a:picLocks noGrp="1" noChangeAspect="1" noChangeArrowheads="1"/>
          </p:cNvPicPr>
          <p:nvPr>
            <p:ph idx="1"/>
          </p:nvPr>
        </p:nvPicPr>
        <p:blipFill>
          <a:blip r:embed="rId2"/>
          <a:srcRect/>
          <a:stretch>
            <a:fillRect/>
          </a:stretch>
        </p:blipFill>
        <p:spPr bwMode="auto">
          <a:xfrm>
            <a:off x="1500166" y="0"/>
            <a:ext cx="5929354" cy="6858000"/>
          </a:xfrm>
          <a:prstGeom prst="rect">
            <a:avLst/>
          </a:prstGeom>
          <a:noFill/>
        </p:spPr>
      </p:pic>
      <p:sp>
        <p:nvSpPr>
          <p:cNvPr id="6" name="Rectangle 5"/>
          <p:cNvSpPr/>
          <p:nvPr/>
        </p:nvSpPr>
        <p:spPr>
          <a:xfrm>
            <a:off x="7429520" y="0"/>
            <a:ext cx="1714480" cy="6858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839079">
                <a:tc gridSpan="3">
                  <a:txBody>
                    <a:bodyPr/>
                    <a:lstStyle/>
                    <a:p>
                      <a:r>
                        <a:rPr lang="en-GB" sz="2400" dirty="0"/>
                        <a:t>English Text</a:t>
                      </a:r>
                      <a:r>
                        <a:rPr lang="en-GB" sz="2400" dirty="0" smtClean="0"/>
                        <a:t>:</a:t>
                      </a:r>
                      <a:r>
                        <a:rPr lang="en-GB" sz="2400" baseline="0" dirty="0" smtClean="0"/>
                        <a:t> Aliens Stole My Underpants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2928793">
                <a:tc>
                  <a:txBody>
                    <a:bodyPr/>
                    <a:lstStyle/>
                    <a:p>
                      <a:r>
                        <a:rPr lang="en-GB" sz="1200" u="sng" dirty="0"/>
                        <a:t>Lesson</a:t>
                      </a:r>
                      <a:r>
                        <a:rPr lang="en-GB" sz="1200" u="sng" baseline="0" dirty="0"/>
                        <a:t> 1:</a:t>
                      </a:r>
                    </a:p>
                    <a:p>
                      <a:pPr lvl="0"/>
                      <a:r>
                        <a:rPr lang="en-GB" sz="1200" u="sng" baseline="0" dirty="0"/>
                        <a:t>WOW</a:t>
                      </a:r>
                      <a:r>
                        <a:rPr lang="en-GB" sz="800" u="none" baseline="0" dirty="0" smtClean="0"/>
                        <a:t>: </a:t>
                      </a:r>
                      <a:r>
                        <a:rPr lang="en-GB" sz="800" kern="1200" dirty="0" smtClean="0">
                          <a:solidFill>
                            <a:schemeClr val="dk1"/>
                          </a:solidFill>
                          <a:latin typeface="+mn-lt"/>
                          <a:ea typeface="+mn-ea"/>
                          <a:cs typeface="+mn-cs"/>
                        </a:rPr>
                        <a:t>Read </a:t>
                      </a:r>
                      <a:r>
                        <a:rPr lang="en-GB" sz="800" b="1" kern="1200" dirty="0" smtClean="0">
                          <a:solidFill>
                            <a:schemeClr val="dk1"/>
                          </a:solidFill>
                          <a:latin typeface="+mn-lt"/>
                          <a:ea typeface="+mn-ea"/>
                          <a:cs typeface="+mn-cs"/>
                        </a:rPr>
                        <a:t>Aliens Stole My Underpants</a:t>
                      </a:r>
                      <a:r>
                        <a:rPr lang="en-GB" sz="800" kern="1200" dirty="0" smtClean="0">
                          <a:solidFill>
                            <a:schemeClr val="dk1"/>
                          </a:solidFill>
                          <a:latin typeface="+mn-lt"/>
                          <a:ea typeface="+mn-ea"/>
                          <a:cs typeface="+mn-cs"/>
                        </a:rPr>
                        <a:t> by Brian Moses to the children. Discuss the humour, layout and feedback.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verbs: identify verbs and their meaning in the poem.</a:t>
                      </a:r>
                      <a:endParaRPr lang="en-GB" sz="800" u="none" baseline="0" dirty="0"/>
                    </a:p>
                    <a:p>
                      <a:pPr lvl="0"/>
                      <a:r>
                        <a:rPr lang="en-GB" sz="1200" u="sng" baseline="0" dirty="0" err="1"/>
                        <a:t>Oracy</a:t>
                      </a:r>
                      <a:r>
                        <a:rPr lang="en-GB" sz="1200" u="sng" baseline="0" dirty="0" smtClean="0"/>
                        <a:t>: </a:t>
                      </a:r>
                      <a:r>
                        <a:rPr lang="en-GB" sz="800" i="1" kern="1200" dirty="0" smtClean="0">
                          <a:solidFill>
                            <a:schemeClr val="dk1"/>
                          </a:solidFill>
                          <a:latin typeface="+mn-lt"/>
                          <a:ea typeface="+mn-ea"/>
                          <a:cs typeface="+mn-cs"/>
                        </a:rPr>
                        <a:t>Who do children think is saying the poem? How might they be saying it? </a:t>
                      </a:r>
                      <a:r>
                        <a:rPr lang="en-GB" sz="800" kern="1200" dirty="0" smtClean="0">
                          <a:solidFill>
                            <a:schemeClr val="dk1"/>
                          </a:solidFill>
                          <a:latin typeface="+mn-lt"/>
                          <a:ea typeface="+mn-ea"/>
                          <a:cs typeface="+mn-cs"/>
                        </a:rPr>
                        <a:t>Explain that the way we deliver a poem can have an impact on how funny people think it is. Demonstrate reading in a dull monotone voice and then read again using lots of expression.</a:t>
                      </a:r>
                      <a:endParaRPr lang="en-US" sz="800" kern="1200" dirty="0" smtClean="0">
                        <a:solidFill>
                          <a:schemeClr val="dk1"/>
                        </a:solidFill>
                        <a:latin typeface="+mn-lt"/>
                        <a:ea typeface="+mn-ea"/>
                        <a:cs typeface="+mn-cs"/>
                      </a:endParaRPr>
                    </a:p>
                    <a:p>
                      <a:pPr lvl="0"/>
                      <a:r>
                        <a:rPr lang="en-GB" sz="1200" u="sng" dirty="0" smtClean="0"/>
                        <a:t>Mighty </a:t>
                      </a:r>
                      <a:r>
                        <a:rPr lang="en-GB" sz="1200" u="sng" dirty="0"/>
                        <a:t>Write</a:t>
                      </a:r>
                      <a:r>
                        <a:rPr lang="en-GB" sz="1200" u="sng" dirty="0" smtClean="0"/>
                        <a:t>: </a:t>
                      </a:r>
                      <a:r>
                        <a:rPr lang="en-GB" sz="800" kern="1200" dirty="0" smtClean="0">
                          <a:solidFill>
                            <a:schemeClr val="dk1"/>
                          </a:solidFill>
                          <a:latin typeface="+mn-lt"/>
                          <a:ea typeface="+mn-ea"/>
                          <a:cs typeface="+mn-cs"/>
                        </a:rPr>
                        <a:t>Give each pair a copy of the poem </a:t>
                      </a:r>
                      <a:r>
                        <a:rPr lang="en-GB" sz="800" b="1" kern="1200" dirty="0" smtClean="0">
                          <a:solidFill>
                            <a:schemeClr val="dk1"/>
                          </a:solidFill>
                          <a:latin typeface="+mn-lt"/>
                          <a:ea typeface="+mn-ea"/>
                          <a:cs typeface="+mn-cs"/>
                        </a:rPr>
                        <a:t>Aliens Stole My Underpants </a:t>
                      </a:r>
                      <a:r>
                        <a:rPr lang="en-GB" sz="800" kern="1200" dirty="0" smtClean="0">
                          <a:solidFill>
                            <a:schemeClr val="dk1"/>
                          </a:solidFill>
                          <a:latin typeface="+mn-lt"/>
                          <a:ea typeface="+mn-ea"/>
                          <a:cs typeface="+mn-cs"/>
                        </a:rPr>
                        <a:t>by Brian </a:t>
                      </a:r>
                      <a:r>
                        <a:rPr lang="en-GB" sz="800" kern="1200" dirty="0" err="1" smtClean="0">
                          <a:solidFill>
                            <a:schemeClr val="dk1"/>
                          </a:solidFill>
                          <a:latin typeface="+mn-lt"/>
                          <a:ea typeface="+mn-ea"/>
                          <a:cs typeface="+mn-cs"/>
                        </a:rPr>
                        <a:t>Mosesand</a:t>
                      </a:r>
                      <a:r>
                        <a:rPr lang="en-GB" sz="800" kern="1200" dirty="0" smtClean="0">
                          <a:solidFill>
                            <a:schemeClr val="dk1"/>
                          </a:solidFill>
                          <a:latin typeface="+mn-lt"/>
                          <a:ea typeface="+mn-ea"/>
                          <a:cs typeface="+mn-cs"/>
                        </a:rPr>
                        <a:t> a copy of the </a:t>
                      </a:r>
                      <a:r>
                        <a:rPr lang="en-GB" sz="800" b="1" kern="1200" dirty="0" smtClean="0">
                          <a:solidFill>
                            <a:schemeClr val="dk1"/>
                          </a:solidFill>
                          <a:latin typeface="+mn-lt"/>
                          <a:ea typeface="+mn-ea"/>
                          <a:cs typeface="+mn-cs"/>
                        </a:rPr>
                        <a:t>Aliens stole my Underpants Comprehension Questions</a:t>
                      </a:r>
                      <a:r>
                        <a:rPr lang="en-GB" sz="800" i="1" kern="1200" dirty="0" smtClean="0">
                          <a:solidFill>
                            <a:schemeClr val="dk1"/>
                          </a:solidFill>
                          <a:latin typeface="+mn-lt"/>
                          <a:ea typeface="+mn-ea"/>
                          <a:cs typeface="+mn-cs"/>
                        </a:rPr>
                        <a:t>(see resources).</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read the first question together ,</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find and write the answer.</a:t>
                      </a:r>
                      <a:endParaRPr lang="en-US" sz="800" kern="1200" dirty="0" smtClean="0">
                        <a:solidFill>
                          <a:schemeClr val="dk1"/>
                        </a:solidFill>
                        <a:latin typeface="+mn-lt"/>
                        <a:ea typeface="+mn-ea"/>
                        <a:cs typeface="+mn-cs"/>
                      </a:endParaRPr>
                    </a:p>
                    <a:p>
                      <a:r>
                        <a:rPr lang="en-GB" sz="1200" u="sng" baseline="0" dirty="0" smtClean="0"/>
                        <a:t>Vocabulary</a:t>
                      </a:r>
                      <a:r>
                        <a:rPr lang="en-GB" sz="800" u="none" baseline="0" dirty="0" smtClean="0"/>
                        <a:t>:  wondered  stole  landed  pegged  snatched  </a:t>
                      </a:r>
                      <a:endParaRPr lang="en-GB" sz="800" u="none" baseline="0" dirty="0"/>
                    </a:p>
                    <a:p>
                      <a:r>
                        <a:rPr lang="en-GB" sz="800" u="none" dirty="0" smtClean="0"/>
                        <a:t>mistaken  block off  displayed  covered</a:t>
                      </a:r>
                      <a:endParaRPr lang="en-GB" sz="800" u="none" dirty="0"/>
                    </a:p>
                  </a:txBody>
                  <a:tcPr/>
                </a:tc>
                <a:tc>
                  <a:txBody>
                    <a:bodyPr/>
                    <a:lstStyle/>
                    <a:p>
                      <a:r>
                        <a:rPr lang="en-GB" sz="1200" u="sng" dirty="0"/>
                        <a:t>Lesson </a:t>
                      </a:r>
                      <a:r>
                        <a:rPr lang="en-GB" sz="1200" u="sng" dirty="0" smtClean="0"/>
                        <a:t>2</a:t>
                      </a:r>
                      <a:r>
                        <a:rPr lang="en-GB" sz="1200" dirty="0" smtClean="0"/>
                        <a:t>:</a:t>
                      </a:r>
                    </a:p>
                    <a:p>
                      <a:r>
                        <a:rPr lang="en-GB" sz="1200" u="sng" baseline="0" dirty="0" smtClean="0"/>
                        <a:t>Intro:</a:t>
                      </a:r>
                      <a:r>
                        <a:rPr lang="en-GB" sz="18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R</a:t>
                      </a:r>
                      <a:r>
                        <a:rPr lang="en-GB" sz="800" u="none" kern="1200" dirty="0" smtClean="0">
                          <a:solidFill>
                            <a:schemeClr val="dk1"/>
                          </a:solidFill>
                          <a:latin typeface="+mn-lt"/>
                          <a:ea typeface="+mn-ea"/>
                          <a:cs typeface="+mn-cs"/>
                        </a:rPr>
                        <a:t>e-read </a:t>
                      </a:r>
                      <a:r>
                        <a:rPr lang="en-GB" sz="800" b="1" u="none" kern="1200" dirty="0" smtClean="0">
                          <a:solidFill>
                            <a:schemeClr val="dk1"/>
                          </a:solidFill>
                          <a:latin typeface="+mn-lt"/>
                          <a:ea typeface="+mn-ea"/>
                          <a:cs typeface="+mn-cs"/>
                        </a:rPr>
                        <a:t>Aliens Stole My Underpants</a:t>
                      </a:r>
                      <a:r>
                        <a:rPr lang="en-GB" sz="800" u="none" kern="1200" dirty="0" smtClean="0">
                          <a:solidFill>
                            <a:schemeClr val="dk1"/>
                          </a:solidFill>
                          <a:latin typeface="+mn-lt"/>
                          <a:ea typeface="+mn-ea"/>
                          <a:cs typeface="+mn-cs"/>
                        </a:rPr>
                        <a:t>. Discuss the rhyming structure (ABCB) and</a:t>
                      </a:r>
                      <a:r>
                        <a:rPr lang="en-GB" sz="800" u="none" kern="1200" baseline="0" dirty="0" smtClean="0">
                          <a:solidFill>
                            <a:schemeClr val="dk1"/>
                          </a:solidFill>
                          <a:latin typeface="+mn-lt"/>
                          <a:ea typeface="+mn-ea"/>
                          <a:cs typeface="+mn-cs"/>
                        </a:rPr>
                        <a:t> a</a:t>
                      </a:r>
                      <a:r>
                        <a:rPr lang="en-GB" sz="800" u="none" kern="1200" dirty="0" smtClean="0">
                          <a:solidFill>
                            <a:schemeClr val="dk1"/>
                          </a:solidFill>
                          <a:latin typeface="+mn-lt"/>
                          <a:ea typeface="+mn-ea"/>
                          <a:cs typeface="+mn-cs"/>
                        </a:rPr>
                        <a:t>nnotate to</a:t>
                      </a:r>
                      <a:r>
                        <a:rPr lang="en-GB" sz="800" u="none" kern="1200" baseline="0" dirty="0" smtClean="0">
                          <a:solidFill>
                            <a:schemeClr val="dk1"/>
                          </a:solidFill>
                          <a:latin typeface="+mn-lt"/>
                          <a:ea typeface="+mn-ea"/>
                          <a:cs typeface="+mn-cs"/>
                        </a:rPr>
                        <a:t> poem. </a:t>
                      </a:r>
                      <a:r>
                        <a:rPr lang="en-GB" sz="800" kern="1200" dirty="0" smtClean="0">
                          <a:solidFill>
                            <a:schemeClr val="dk1"/>
                          </a:solidFill>
                          <a:latin typeface="+mn-lt"/>
                          <a:ea typeface="+mn-ea"/>
                          <a:cs typeface="+mn-cs"/>
                        </a:rPr>
                        <a:t>Read out the first verse ‘To understand the ways…’ Point out that the rhythm also helps us to remember as it sounds wrong if we miss out words. Read again; demonstrate the rhythm. Read </a:t>
                      </a:r>
                      <a:r>
                        <a:rPr lang="en-GB" sz="800" b="1" kern="1200" dirty="0" smtClean="0">
                          <a:solidFill>
                            <a:schemeClr val="dk1"/>
                          </a:solidFill>
                          <a:latin typeface="+mn-lt"/>
                          <a:ea typeface="+mn-ea"/>
                          <a:cs typeface="+mn-cs"/>
                        </a:rPr>
                        <a:t>Out of a Cloud </a:t>
                      </a:r>
                      <a:r>
                        <a:rPr lang="en-GB" sz="800" kern="1200" dirty="0" smtClean="0">
                          <a:solidFill>
                            <a:schemeClr val="dk1"/>
                          </a:solidFill>
                          <a:latin typeface="+mn-lt"/>
                          <a:ea typeface="+mn-ea"/>
                          <a:cs typeface="+mn-cs"/>
                        </a:rPr>
                        <a:t>(p46).  Discuss</a:t>
                      </a:r>
                      <a:r>
                        <a:rPr lang="en-GB" sz="800" kern="1200" baseline="0" dirty="0" smtClean="0">
                          <a:solidFill>
                            <a:schemeClr val="dk1"/>
                          </a:solidFill>
                          <a:latin typeface="+mn-lt"/>
                          <a:ea typeface="+mn-ea"/>
                          <a:cs typeface="+mn-cs"/>
                        </a:rPr>
                        <a:t> the feeling it gives them. </a:t>
                      </a:r>
                      <a:r>
                        <a:rPr lang="en-GB" sz="800" kern="1200" dirty="0" smtClean="0">
                          <a:solidFill>
                            <a:schemeClr val="dk1"/>
                          </a:solidFill>
                          <a:latin typeface="+mn-lt"/>
                          <a:ea typeface="+mn-ea"/>
                          <a:cs typeface="+mn-cs"/>
                        </a:rPr>
                        <a:t>Feedback their ideas and ask if it made them feel a little bit sad. How has the poet made us feel this way?</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a:t>
                      </a:r>
                      <a:endParaRPr lang="en-GB" sz="800" u="none" baseline="0" dirty="0"/>
                    </a:p>
                    <a:p>
                      <a:pPr lvl="0"/>
                      <a:r>
                        <a:rPr lang="en-GB" sz="1200" u="sng" baseline="0" dirty="0" err="1"/>
                        <a:t>Oracy</a:t>
                      </a:r>
                      <a:r>
                        <a:rPr lang="en-GB" sz="1200" u="sng" baseline="0" dirty="0" smtClean="0"/>
                        <a:t>: </a:t>
                      </a:r>
                      <a:r>
                        <a:rPr lang="en-GB" sz="800" kern="1200" dirty="0" smtClean="0">
                          <a:solidFill>
                            <a:schemeClr val="dk1"/>
                          </a:solidFill>
                          <a:effectLst/>
                          <a:latin typeface="+mn-lt"/>
                          <a:ea typeface="+mn-ea"/>
                          <a:cs typeface="+mn-cs"/>
                        </a:rPr>
                        <a:t>Display the first verse again (</a:t>
                      </a:r>
                      <a:r>
                        <a:rPr lang="en-GB" sz="800" i="1" kern="1200" dirty="0" smtClean="0">
                          <a:solidFill>
                            <a:schemeClr val="dk1"/>
                          </a:solidFill>
                          <a:effectLst/>
                          <a:latin typeface="+mn-lt"/>
                          <a:ea typeface="+mn-ea"/>
                          <a:cs typeface="+mn-cs"/>
                        </a:rPr>
                        <a:t>see resources</a:t>
                      </a:r>
                      <a:r>
                        <a:rPr lang="en-GB" sz="800" kern="1200" dirty="0" smtClean="0">
                          <a:solidFill>
                            <a:schemeClr val="dk1"/>
                          </a:solidFill>
                          <a:effectLst/>
                          <a:latin typeface="+mn-lt"/>
                          <a:ea typeface="+mn-ea"/>
                          <a:cs typeface="+mn-cs"/>
                        </a:rPr>
                        <a:t>). Give children 5 min to try to memorise as much as possible. Hide the verse and challenge the whole class to recite together.  Do this a couple of times.                 </a:t>
                      </a:r>
                      <a:endParaRPr lang="en-US" sz="800" kern="1200" dirty="0" smtClean="0">
                        <a:solidFill>
                          <a:schemeClr val="dk1"/>
                        </a:solidFill>
                        <a:effectLst/>
                        <a:latin typeface="+mn-lt"/>
                        <a:ea typeface="+mn-ea"/>
                        <a:cs typeface="+mn-cs"/>
                      </a:endParaRPr>
                    </a:p>
                    <a:p>
                      <a:pPr lvl="0"/>
                      <a:r>
                        <a:rPr lang="en-GB" sz="1200" u="sng" dirty="0" smtClean="0"/>
                        <a:t>Mighty </a:t>
                      </a:r>
                      <a:r>
                        <a:rPr lang="en-GB" sz="1200" u="sng" dirty="0"/>
                        <a:t>Write</a:t>
                      </a:r>
                      <a:r>
                        <a:rPr lang="en-GB" sz="1200" u="sng" dirty="0" smtClean="0"/>
                        <a:t>: </a:t>
                      </a:r>
                      <a:r>
                        <a:rPr lang="en-GB" sz="800" u="none" kern="1200" dirty="0" smtClean="0">
                          <a:solidFill>
                            <a:schemeClr val="dk1"/>
                          </a:solidFill>
                          <a:latin typeface="+mn-lt"/>
                          <a:ea typeface="+mn-ea"/>
                          <a:cs typeface="+mn-cs"/>
                        </a:rPr>
                        <a:t>Discuss where they think Desmond might have gone. Children then write about their thoughts about where Desmond has gone using their discussion ideas. </a:t>
                      </a:r>
                      <a:endParaRPr lang="en-US" sz="800" u="none" kern="1200" dirty="0" smtClean="0">
                        <a:solidFill>
                          <a:schemeClr val="dk1"/>
                        </a:solidFill>
                        <a:latin typeface="+mn-lt"/>
                        <a:ea typeface="+mn-ea"/>
                        <a:cs typeface="+mn-cs"/>
                      </a:endParaRPr>
                    </a:p>
                    <a:p>
                      <a:r>
                        <a:rPr lang="en-GB" sz="1200" u="sng" baseline="0" dirty="0" smtClean="0"/>
                        <a:t>Vocabulary: </a:t>
                      </a:r>
                      <a:r>
                        <a:rPr lang="en-GB" sz="800" u="none" baseline="0" dirty="0" smtClean="0"/>
                        <a:t>Poetry terms: </a:t>
                      </a:r>
                      <a:endParaRPr lang="en-GB" sz="800" u="none" dirty="0"/>
                    </a:p>
                  </a:txBody>
                  <a:tcPr/>
                </a:tc>
                <a:tc>
                  <a:txBody>
                    <a:bodyPr/>
                    <a:lstStyle/>
                    <a:p>
                      <a:r>
                        <a:rPr lang="en-GB" sz="1200" u="sng" dirty="0"/>
                        <a:t>Lesson 3</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Choose a poem from the </a:t>
                      </a:r>
                      <a:r>
                        <a:rPr lang="en-GB" sz="800" kern="1200" dirty="0" err="1" smtClean="0">
                          <a:solidFill>
                            <a:schemeClr val="dk1"/>
                          </a:solidFill>
                          <a:latin typeface="+mn-lt"/>
                          <a:ea typeface="+mn-ea"/>
                          <a:cs typeface="+mn-cs"/>
                        </a:rPr>
                        <a:t>bookDiscuss</a:t>
                      </a:r>
                      <a:r>
                        <a:rPr lang="en-GB" sz="800" kern="1200" dirty="0" smtClean="0">
                          <a:solidFill>
                            <a:schemeClr val="dk1"/>
                          </a:solidFill>
                          <a:latin typeface="+mn-lt"/>
                          <a:ea typeface="+mn-ea"/>
                          <a:cs typeface="+mn-cs"/>
                        </a:rPr>
                        <a:t> the poem with the children. Did they enjoy it? Which parts did they like the best? </a:t>
                      </a:r>
                      <a:r>
                        <a:rPr lang="en-GB" sz="800" i="1" kern="1200" dirty="0" smtClean="0">
                          <a:solidFill>
                            <a:schemeClr val="dk1"/>
                          </a:solidFill>
                          <a:latin typeface="+mn-lt"/>
                          <a:ea typeface="+mn-ea"/>
                          <a:cs typeface="+mn-cs"/>
                        </a:rPr>
                        <a:t>Are there any comparisons with the poems we have read? How is the poem similar? How is it different?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Show slides 1,2,3 and 4 from the </a:t>
                      </a:r>
                      <a:r>
                        <a:rPr lang="en-GB" sz="800" b="1" kern="1200" dirty="0" smtClean="0">
                          <a:solidFill>
                            <a:schemeClr val="dk1"/>
                          </a:solidFill>
                          <a:latin typeface="+mn-lt"/>
                          <a:ea typeface="+mn-ea"/>
                          <a:cs typeface="+mn-cs"/>
                        </a:rPr>
                        <a:t>Poetry Aliens Presentation</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Look again at the poem and ask children to work with you to underline the nouns in one colour</a:t>
                      </a:r>
                      <a:r>
                        <a:rPr lang="en-GB" sz="800" kern="1200" baseline="0" dirty="0" smtClean="0">
                          <a:solidFill>
                            <a:schemeClr val="dk1"/>
                          </a:solidFill>
                          <a:latin typeface="+mn-lt"/>
                          <a:ea typeface="+mn-ea"/>
                          <a:cs typeface="+mn-cs"/>
                        </a:rPr>
                        <a:t> and adjectives in another.</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Read their partners description, </a:t>
                      </a:r>
                      <a:r>
                        <a:rPr lang="en-GB" sz="800" u="none" kern="1200" dirty="0" smtClean="0">
                          <a:solidFill>
                            <a:schemeClr val="dk1"/>
                          </a:solidFill>
                          <a:latin typeface="+mn-lt"/>
                          <a:ea typeface="+mn-ea"/>
                          <a:cs typeface="+mn-cs"/>
                        </a:rPr>
                        <a:t>find either a noun or an adjective and explain how they know it is a noun or an adjective. </a:t>
                      </a:r>
                      <a:endParaRPr lang="en-GB" sz="800" u="none" baseline="0" dirty="0"/>
                    </a:p>
                    <a:p>
                      <a:pPr lvl="0"/>
                      <a:r>
                        <a:rPr lang="en-GB" sz="1200" u="sng" dirty="0"/>
                        <a:t>Mighty Write</a:t>
                      </a:r>
                      <a:r>
                        <a:rPr lang="en-GB" sz="1200" u="sng" dirty="0" smtClean="0"/>
                        <a:t>: </a:t>
                      </a:r>
                      <a:r>
                        <a:rPr lang="en-GB" sz="800" u="none" dirty="0" smtClean="0"/>
                        <a:t>Read </a:t>
                      </a:r>
                      <a:r>
                        <a:rPr lang="en-GB" sz="800" b="1" u="none" kern="1200" dirty="0" smtClean="0">
                          <a:solidFill>
                            <a:schemeClr val="dk1"/>
                          </a:solidFill>
                          <a:latin typeface="+mn-lt"/>
                          <a:ea typeface="+mn-ea"/>
                          <a:cs typeface="+mn-cs"/>
                        </a:rPr>
                        <a:t>My Step Mum is an Alien</a:t>
                      </a:r>
                      <a:r>
                        <a:rPr lang="en-GB" sz="800" i="1" u="none" kern="1200" dirty="0" smtClean="0">
                          <a:solidFill>
                            <a:schemeClr val="dk1"/>
                          </a:solidFill>
                          <a:latin typeface="+mn-lt"/>
                          <a:ea typeface="+mn-ea"/>
                          <a:cs typeface="+mn-cs"/>
                        </a:rPr>
                        <a:t>(see resources). </a:t>
                      </a:r>
                      <a:r>
                        <a:rPr lang="en-GB" sz="800" i="0" u="none" kern="1200" dirty="0" smtClean="0">
                          <a:solidFill>
                            <a:schemeClr val="dk1"/>
                          </a:solidFill>
                          <a:latin typeface="+mn-lt"/>
                          <a:ea typeface="+mn-ea"/>
                          <a:cs typeface="+mn-cs"/>
                        </a:rPr>
                        <a:t>I</a:t>
                      </a:r>
                      <a:r>
                        <a:rPr lang="en-GB" sz="800" kern="1200" dirty="0" smtClean="0">
                          <a:solidFill>
                            <a:schemeClr val="dk1"/>
                          </a:solidFill>
                          <a:latin typeface="+mn-lt"/>
                          <a:ea typeface="+mn-ea"/>
                          <a:cs typeface="+mn-cs"/>
                        </a:rPr>
                        <a:t>dentify all of the nouns in one colour and all the adjectives in another colour.</a:t>
                      </a:r>
                      <a:r>
                        <a:rPr lang="en-GB" sz="800" kern="1200" baseline="0" dirty="0" smtClean="0">
                          <a:solidFill>
                            <a:schemeClr val="dk1"/>
                          </a:solidFill>
                          <a:latin typeface="+mn-lt"/>
                          <a:ea typeface="+mn-ea"/>
                          <a:cs typeface="+mn-cs"/>
                        </a:rPr>
                        <a:t> Write</a:t>
                      </a:r>
                      <a:r>
                        <a:rPr lang="en-GB" sz="800" kern="1200" dirty="0" smtClean="0">
                          <a:solidFill>
                            <a:schemeClr val="dk1"/>
                          </a:solidFill>
                          <a:latin typeface="+mn-lt"/>
                          <a:ea typeface="+mn-ea"/>
                          <a:cs typeface="+mn-cs"/>
                        </a:rPr>
                        <a:t> a description of their own and identify the nouns and adjectives in this.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Choose a variety of nouns and adjectives to learn</a:t>
                      </a:r>
                      <a:endParaRPr lang="en-GB" sz="800" u="none" baseline="0" dirty="0"/>
                    </a:p>
                  </a:txBody>
                  <a:tcPr/>
                </a:tc>
                <a:extLst>
                  <a:ext uri="{0D108BD9-81ED-4DB2-BD59-A6C34878D82A}">
                    <a16:rowId xmlns:a16="http://schemas.microsoft.com/office/drawing/2014/main" xmlns="" val="10001"/>
                  </a:ext>
                </a:extLst>
              </a:tr>
              <a:tr h="30901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kern="1200" dirty="0" smtClean="0">
                          <a:solidFill>
                            <a:schemeClr val="dk1"/>
                          </a:solidFill>
                          <a:latin typeface="+mn-lt"/>
                          <a:ea typeface="+mn-ea"/>
                          <a:cs typeface="+mn-cs"/>
                        </a:rPr>
                        <a:t>Read</a:t>
                      </a:r>
                      <a:r>
                        <a:rPr lang="en-GB" sz="800" kern="1200" baseline="0" dirty="0" smtClean="0">
                          <a:solidFill>
                            <a:schemeClr val="dk1"/>
                          </a:solidFill>
                          <a:latin typeface="+mn-lt"/>
                          <a:ea typeface="+mn-ea"/>
                          <a:cs typeface="+mn-cs"/>
                        </a:rPr>
                        <a:t> and discuss</a:t>
                      </a:r>
                      <a:r>
                        <a:rPr lang="en-GB" sz="800" kern="1200" dirty="0" smtClean="0">
                          <a:solidFill>
                            <a:schemeClr val="dk1"/>
                          </a:solidFill>
                          <a:latin typeface="+mn-lt"/>
                          <a:ea typeface="+mn-ea"/>
                          <a:cs typeface="+mn-cs"/>
                        </a:rPr>
                        <a:t> </a:t>
                      </a:r>
                      <a:r>
                        <a:rPr lang="en-GB" sz="800" b="1" kern="1200" dirty="0" smtClean="0">
                          <a:solidFill>
                            <a:schemeClr val="dk1"/>
                          </a:solidFill>
                          <a:latin typeface="+mn-lt"/>
                          <a:ea typeface="+mn-ea"/>
                          <a:cs typeface="+mn-cs"/>
                        </a:rPr>
                        <a:t>My Step Dad is an Alien</a:t>
                      </a:r>
                      <a:r>
                        <a:rPr lang="en-GB" sz="800" kern="1200" dirty="0" smtClean="0">
                          <a:solidFill>
                            <a:schemeClr val="dk1"/>
                          </a:solidFill>
                          <a:latin typeface="+mn-lt"/>
                          <a:ea typeface="+mn-ea"/>
                          <a:cs typeface="+mn-cs"/>
                        </a:rPr>
                        <a:t>(p28).</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Re-visit slides 2 and 4 and revise nouns and adjectives. Then ask children to suggest some nouns and work with a partner to give you an adjective or two to describe the noun.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Take feedback, and praise imaginative descriptions.  Look at slides 6 and 7 and discuss adverbs. Draw out that adverbs </a:t>
                      </a:r>
                      <a:r>
                        <a:rPr lang="en-GB" sz="800" b="1" kern="1200" dirty="0" smtClean="0">
                          <a:solidFill>
                            <a:schemeClr val="dk1"/>
                          </a:solidFill>
                          <a:latin typeface="+mn-lt"/>
                          <a:ea typeface="+mn-ea"/>
                          <a:cs typeface="+mn-cs"/>
                        </a:rPr>
                        <a:t>add </a:t>
                      </a:r>
                      <a:r>
                        <a:rPr lang="en-GB" sz="800" kern="1200" dirty="0" smtClean="0">
                          <a:solidFill>
                            <a:schemeClr val="dk1"/>
                          </a:solidFill>
                          <a:latin typeface="+mn-lt"/>
                          <a:ea typeface="+mn-ea"/>
                          <a:cs typeface="+mn-cs"/>
                        </a:rPr>
                        <a:t>to adjectives and so they tell us </a:t>
                      </a:r>
                      <a:r>
                        <a:rPr lang="en-GB" sz="800" i="1" kern="1200" dirty="0" smtClean="0">
                          <a:solidFill>
                            <a:schemeClr val="dk1"/>
                          </a:solidFill>
                          <a:latin typeface="+mn-lt"/>
                          <a:ea typeface="+mn-ea"/>
                          <a:cs typeface="+mn-cs"/>
                        </a:rPr>
                        <a:t>even more</a:t>
                      </a:r>
                      <a:r>
                        <a:rPr lang="en-GB" sz="800" kern="1200" dirty="0" smtClean="0">
                          <a:solidFill>
                            <a:schemeClr val="dk1"/>
                          </a:solidFill>
                          <a:latin typeface="+mn-lt"/>
                          <a:ea typeface="+mn-ea"/>
                          <a:cs typeface="+mn-cs"/>
                        </a:rPr>
                        <a:t> about the description.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Read their partners description, </a:t>
                      </a:r>
                      <a:r>
                        <a:rPr lang="en-GB" sz="800" u="none" kern="1200" dirty="0" smtClean="0">
                          <a:solidFill>
                            <a:schemeClr val="dk1"/>
                          </a:solidFill>
                          <a:latin typeface="+mn-lt"/>
                          <a:ea typeface="+mn-ea"/>
                          <a:cs typeface="+mn-cs"/>
                        </a:rPr>
                        <a:t>find </a:t>
                      </a:r>
                      <a:r>
                        <a:rPr lang="en-GB" sz="800" u="none" kern="1200" baseline="0" dirty="0" smtClean="0">
                          <a:solidFill>
                            <a:schemeClr val="dk1"/>
                          </a:solidFill>
                          <a:latin typeface="+mn-lt"/>
                          <a:ea typeface="+mn-ea"/>
                          <a:cs typeface="+mn-cs"/>
                        </a:rPr>
                        <a:t> the adverb </a:t>
                      </a:r>
                      <a:r>
                        <a:rPr lang="en-GB" sz="800" u="none" kern="1200" dirty="0" smtClean="0">
                          <a:solidFill>
                            <a:schemeClr val="dk1"/>
                          </a:solidFill>
                          <a:latin typeface="+mn-lt"/>
                          <a:ea typeface="+mn-ea"/>
                          <a:cs typeface="+mn-cs"/>
                        </a:rPr>
                        <a:t>and explain how they know it is an</a:t>
                      </a:r>
                      <a:r>
                        <a:rPr lang="en-GB" sz="800" u="none" kern="1200" baseline="0" dirty="0" smtClean="0">
                          <a:solidFill>
                            <a:schemeClr val="dk1"/>
                          </a:solidFill>
                          <a:latin typeface="+mn-lt"/>
                          <a:ea typeface="+mn-ea"/>
                          <a:cs typeface="+mn-cs"/>
                        </a:rPr>
                        <a:t> adverb</a:t>
                      </a:r>
                      <a:r>
                        <a:rPr lang="en-GB" sz="800" u="none" kern="1200" dirty="0" smtClean="0">
                          <a:solidFill>
                            <a:schemeClr val="dk1"/>
                          </a:solidFill>
                          <a:latin typeface="+mn-lt"/>
                          <a:ea typeface="+mn-ea"/>
                          <a:cs typeface="+mn-cs"/>
                        </a:rPr>
                        <a:t>. </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Give children a copy of the differentiated </a:t>
                      </a:r>
                      <a:r>
                        <a:rPr lang="en-GB" sz="800" b="1" kern="1200" dirty="0" smtClean="0">
                          <a:solidFill>
                            <a:schemeClr val="dk1"/>
                          </a:solidFill>
                          <a:latin typeface="+mn-lt"/>
                          <a:ea typeface="+mn-ea"/>
                          <a:cs typeface="+mn-cs"/>
                        </a:rPr>
                        <a:t>Alien Descriptions</a:t>
                      </a:r>
                      <a:r>
                        <a:rPr lang="en-GB" sz="800" i="1" kern="1200" dirty="0" smtClean="0">
                          <a:solidFill>
                            <a:schemeClr val="dk1"/>
                          </a:solidFill>
                          <a:latin typeface="+mn-lt"/>
                          <a:ea typeface="+mn-ea"/>
                          <a:cs typeface="+mn-cs"/>
                        </a:rPr>
                        <a:t>(see resources).</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read through the description of the alien and underline first the adjectives in a bright colour</a:t>
                      </a:r>
                      <a:r>
                        <a:rPr lang="en-GB" sz="800" kern="1200" baseline="0" dirty="0" smtClean="0">
                          <a:solidFill>
                            <a:schemeClr val="dk1"/>
                          </a:solidFill>
                          <a:latin typeface="+mn-lt"/>
                          <a:ea typeface="+mn-ea"/>
                          <a:cs typeface="+mn-cs"/>
                        </a:rPr>
                        <a:t> and adverbs in another. </a:t>
                      </a:r>
                      <a:r>
                        <a:rPr lang="en-GB" sz="800" kern="1200" dirty="0" smtClean="0">
                          <a:solidFill>
                            <a:schemeClr val="dk1"/>
                          </a:solidFill>
                          <a:latin typeface="+mn-lt"/>
                          <a:ea typeface="+mn-ea"/>
                          <a:cs typeface="+mn-cs"/>
                        </a:rPr>
                        <a:t>They then replace each with an alternative adverb by picking a suitable one from the ‘adverb bank’ at the bottom of the description and writing it above the existing adverb.</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Choose a variety of adverbs to learn.</a:t>
                      </a:r>
                      <a:endParaRPr lang="en-GB" sz="800" u="none" dirty="0"/>
                    </a:p>
                  </a:txBody>
                  <a:tcPr/>
                </a:tc>
                <a:tc>
                  <a:txBody>
                    <a:bodyPr/>
                    <a:lstStyle/>
                    <a:p>
                      <a:r>
                        <a:rPr lang="en-GB" sz="1200" u="sng" dirty="0"/>
                        <a:t>Lesson 5</a:t>
                      </a:r>
                      <a:r>
                        <a:rPr lang="en-GB" sz="1200" dirty="0"/>
                        <a:t>:</a:t>
                      </a:r>
                    </a:p>
                    <a:p>
                      <a:r>
                        <a:rPr lang="en-GB" sz="1200" u="sng" baseline="0" dirty="0"/>
                        <a:t>Intro</a:t>
                      </a:r>
                      <a:r>
                        <a:rPr lang="en-GB" sz="800" u="none" baseline="0" dirty="0" smtClean="0"/>
                        <a:t>: </a:t>
                      </a:r>
                      <a:r>
                        <a:rPr lang="en-GB" sz="800" kern="1200" dirty="0" smtClean="0">
                          <a:solidFill>
                            <a:schemeClr val="dk1"/>
                          </a:solidFill>
                          <a:latin typeface="+mn-lt"/>
                          <a:ea typeface="+mn-ea"/>
                          <a:cs typeface="+mn-cs"/>
                        </a:rPr>
                        <a:t>Read  </a:t>
                      </a:r>
                      <a:r>
                        <a:rPr lang="en-GB" sz="800" b="1" kern="1200" dirty="0" smtClean="0">
                          <a:solidFill>
                            <a:schemeClr val="dk1"/>
                          </a:solidFill>
                          <a:latin typeface="+mn-lt"/>
                          <a:ea typeface="+mn-ea"/>
                          <a:cs typeface="+mn-cs"/>
                        </a:rPr>
                        <a:t>Dear Alien</a:t>
                      </a:r>
                      <a:r>
                        <a:rPr lang="en-GB" sz="800" kern="1200" dirty="0" smtClean="0">
                          <a:solidFill>
                            <a:schemeClr val="dk1"/>
                          </a:solidFill>
                          <a:latin typeface="+mn-lt"/>
                          <a:ea typeface="+mn-ea"/>
                          <a:cs typeface="+mn-cs"/>
                        </a:rPr>
                        <a:t> and discuss their suggestions for the alien’s name. Agree one name. Point out that names are always written with a capital letter.  Write happy, sad, nice, nasty, dull and bright on the board.  Ask children which of these adjectives they think applies to our alien pen-pal. Give reasons why.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kern="1200" baseline="0" dirty="0" smtClean="0">
                          <a:solidFill>
                            <a:schemeClr val="dk1"/>
                          </a:solidFill>
                          <a:latin typeface="+mn-lt"/>
                          <a:ea typeface="+mn-ea"/>
                          <a:cs typeface="+mn-cs"/>
                        </a:rPr>
                        <a:t>A</a:t>
                      </a:r>
                      <a:r>
                        <a:rPr lang="en-GB" sz="800" kern="1200" dirty="0" smtClean="0">
                          <a:solidFill>
                            <a:schemeClr val="dk1"/>
                          </a:solidFill>
                          <a:latin typeface="+mn-lt"/>
                          <a:ea typeface="+mn-ea"/>
                          <a:cs typeface="+mn-cs"/>
                        </a:rPr>
                        <a:t>dd suffixes to create nouns and adjectives.</a:t>
                      </a:r>
                      <a:endParaRPr lang="en-GB" sz="800" u="none" baseline="0" dirty="0"/>
                    </a:p>
                    <a:p>
                      <a:r>
                        <a:rPr lang="en-GB" sz="1200" u="sng" baseline="0" dirty="0" err="1"/>
                        <a:t>Oracy</a:t>
                      </a:r>
                      <a:r>
                        <a:rPr lang="en-GB" sz="1200" u="sng" baseline="0" dirty="0" smtClean="0"/>
                        <a:t>:</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Provide children with Word Cards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).Children work in pairs and take turns to take a card.  They discuss the card and have to decide</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if it is an adjective – a describing word, then they add –</a:t>
                      </a:r>
                      <a:r>
                        <a:rPr lang="en-GB" sz="800" kern="1200" dirty="0" err="1" smtClean="0">
                          <a:solidFill>
                            <a:schemeClr val="dk1"/>
                          </a:solidFill>
                          <a:latin typeface="+mn-lt"/>
                          <a:ea typeface="+mn-ea"/>
                          <a:cs typeface="+mn-cs"/>
                        </a:rPr>
                        <a:t>ness</a:t>
                      </a:r>
                      <a:r>
                        <a:rPr lang="en-GB" sz="800" kern="1200" dirty="0" smtClean="0">
                          <a:solidFill>
                            <a:schemeClr val="dk1"/>
                          </a:solidFill>
                          <a:latin typeface="+mn-lt"/>
                          <a:ea typeface="+mn-ea"/>
                          <a:cs typeface="+mn-cs"/>
                        </a:rPr>
                        <a:t> to make the noun. if it is a doing word (verb). Then they add –</a:t>
                      </a:r>
                      <a:r>
                        <a:rPr lang="en-GB" sz="800" kern="1200" dirty="0" err="1" smtClean="0">
                          <a:solidFill>
                            <a:schemeClr val="dk1"/>
                          </a:solidFill>
                          <a:latin typeface="+mn-lt"/>
                          <a:ea typeface="+mn-ea"/>
                          <a:cs typeface="+mn-cs"/>
                        </a:rPr>
                        <a:t>er.Once</a:t>
                      </a:r>
                      <a:r>
                        <a:rPr lang="en-GB" sz="800" kern="1200" dirty="0" smtClean="0">
                          <a:solidFill>
                            <a:schemeClr val="dk1"/>
                          </a:solidFill>
                          <a:latin typeface="+mn-lt"/>
                          <a:ea typeface="+mn-ea"/>
                          <a:cs typeface="+mn-cs"/>
                        </a:rPr>
                        <a:t> they have decided, they write the noun.  Write sentences using the nouns.</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happiness  </a:t>
                      </a:r>
                      <a:r>
                        <a:rPr lang="en-US" sz="800" u="none" baseline="0" dirty="0" smtClean="0"/>
                        <a:t>dirtiness  kindness  sadness  darkness  lightness forgiveness  hopeless  greatness</a:t>
                      </a:r>
                      <a:endParaRPr lang="en-GB" sz="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dirty="0"/>
                    </a:p>
                  </a:txBody>
                  <a:tcPr/>
                </a:tc>
                <a:tc>
                  <a:txBody>
                    <a:bodyPr/>
                    <a:lstStyle/>
                    <a:p>
                      <a:r>
                        <a:rPr lang="en-GB" sz="1200" u="sng" dirty="0"/>
                        <a:t>Lesson 6</a:t>
                      </a:r>
                      <a:r>
                        <a:rPr lang="en-GB" sz="1200" dirty="0"/>
                        <a:t>: </a:t>
                      </a:r>
                      <a:endParaRPr lang="en-GB" sz="1200" dirty="0" smtClean="0"/>
                    </a:p>
                    <a:p>
                      <a:r>
                        <a:rPr lang="en-GB" sz="1200" u="sng" baseline="0" dirty="0" smtClean="0"/>
                        <a:t>Intro: </a:t>
                      </a:r>
                      <a:r>
                        <a:rPr lang="en-GB" sz="800" kern="1200" dirty="0" smtClean="0">
                          <a:solidFill>
                            <a:schemeClr val="dk1"/>
                          </a:solidFill>
                          <a:latin typeface="+mn-lt"/>
                          <a:ea typeface="+mn-ea"/>
                          <a:cs typeface="+mn-cs"/>
                        </a:rPr>
                        <a:t>Re-read </a:t>
                      </a:r>
                      <a:r>
                        <a:rPr lang="en-GB" sz="800" b="1" kern="1200" dirty="0" smtClean="0">
                          <a:solidFill>
                            <a:schemeClr val="dk1"/>
                          </a:solidFill>
                          <a:latin typeface="+mn-lt"/>
                          <a:ea typeface="+mn-ea"/>
                          <a:cs typeface="+mn-cs"/>
                        </a:rPr>
                        <a:t>Dear Alien . </a:t>
                      </a:r>
                      <a:r>
                        <a:rPr lang="en-GB" sz="800" kern="1200" dirty="0" smtClean="0">
                          <a:solidFill>
                            <a:schemeClr val="dk1"/>
                          </a:solidFill>
                          <a:latin typeface="+mn-lt"/>
                          <a:ea typeface="+mn-ea"/>
                          <a:cs typeface="+mn-cs"/>
                        </a:rPr>
                        <a:t>Brainstorm and start to shared-write a letter to the alien. </a:t>
                      </a:r>
                      <a:endParaRPr lang="en-GB" sz="800" u="none" baseline="0" dirty="0"/>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Rehearse some of the –</a:t>
                      </a:r>
                      <a:r>
                        <a:rPr lang="en-GB" sz="800" kern="1200" dirty="0" err="1" smtClean="0">
                          <a:solidFill>
                            <a:schemeClr val="dk1"/>
                          </a:solidFill>
                          <a:latin typeface="+mn-lt"/>
                          <a:ea typeface="+mn-ea"/>
                          <a:cs typeface="+mn-cs"/>
                        </a:rPr>
                        <a:t>ness</a:t>
                      </a:r>
                      <a:r>
                        <a:rPr lang="en-GB" sz="800" kern="1200" dirty="0" smtClean="0">
                          <a:solidFill>
                            <a:schemeClr val="dk1"/>
                          </a:solidFill>
                          <a:latin typeface="+mn-lt"/>
                          <a:ea typeface="+mn-ea"/>
                          <a:cs typeface="+mn-cs"/>
                        </a:rPr>
                        <a:t> and –</a:t>
                      </a:r>
                      <a:r>
                        <a:rPr lang="en-GB" sz="800" kern="1200" dirty="0" err="1" smtClean="0">
                          <a:solidFill>
                            <a:schemeClr val="dk1"/>
                          </a:solidFill>
                          <a:latin typeface="+mn-lt"/>
                          <a:ea typeface="+mn-ea"/>
                          <a:cs typeface="+mn-cs"/>
                        </a:rPr>
                        <a:t>er</a:t>
                      </a:r>
                      <a:r>
                        <a:rPr lang="en-GB" sz="800" kern="1200" dirty="0" smtClean="0">
                          <a:solidFill>
                            <a:schemeClr val="dk1"/>
                          </a:solidFill>
                          <a:latin typeface="+mn-lt"/>
                          <a:ea typeface="+mn-ea"/>
                          <a:cs typeface="+mn-cs"/>
                        </a:rPr>
                        <a:t> words we used yesterday, e.g. sadness, brightness, dullness, niceness etc. Revise the exception words, e.g. happiness, dirtiness. </a:t>
                      </a:r>
                      <a:r>
                        <a:rPr lang="en-GB" sz="800" i="1" kern="1200" dirty="0" smtClean="0">
                          <a:solidFill>
                            <a:schemeClr val="dk1"/>
                          </a:solidFill>
                          <a:latin typeface="+mn-lt"/>
                          <a:ea typeface="+mn-ea"/>
                          <a:cs typeface="+mn-cs"/>
                        </a:rPr>
                        <a:t>Can they explain why the spelling pattern has changed?</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kern="1200" baseline="0" dirty="0" smtClean="0">
                          <a:solidFill>
                            <a:schemeClr val="dk1"/>
                          </a:solidFill>
                          <a:latin typeface="+mn-lt"/>
                          <a:ea typeface="+mn-ea"/>
                          <a:cs typeface="+mn-cs"/>
                        </a:rPr>
                        <a:t>S</a:t>
                      </a:r>
                      <a:r>
                        <a:rPr lang="en-GB" sz="800" u="none" kern="1200" dirty="0" smtClean="0">
                          <a:solidFill>
                            <a:schemeClr val="dk1"/>
                          </a:solidFill>
                          <a:latin typeface="+mn-lt"/>
                          <a:ea typeface="+mn-ea"/>
                          <a:cs typeface="+mn-cs"/>
                        </a:rPr>
                        <a:t>hare their letters with the rest of the class. Can they spot the 3 –</a:t>
                      </a:r>
                      <a:r>
                        <a:rPr lang="en-GB" sz="800" u="none" kern="1200" dirty="0" err="1" smtClean="0">
                          <a:solidFill>
                            <a:schemeClr val="dk1"/>
                          </a:solidFill>
                          <a:latin typeface="+mn-lt"/>
                          <a:ea typeface="+mn-ea"/>
                          <a:cs typeface="+mn-cs"/>
                        </a:rPr>
                        <a:t>ness</a:t>
                      </a:r>
                      <a:r>
                        <a:rPr lang="en-GB" sz="800" u="none" kern="1200" dirty="0" smtClean="0">
                          <a:solidFill>
                            <a:schemeClr val="dk1"/>
                          </a:solidFill>
                          <a:latin typeface="+mn-lt"/>
                          <a:ea typeface="+mn-ea"/>
                          <a:cs typeface="+mn-cs"/>
                        </a:rPr>
                        <a:t> words and the 3 –</a:t>
                      </a:r>
                      <a:r>
                        <a:rPr lang="en-GB" sz="800" u="none" kern="1200" dirty="0" err="1" smtClean="0">
                          <a:solidFill>
                            <a:schemeClr val="dk1"/>
                          </a:solidFill>
                          <a:latin typeface="+mn-lt"/>
                          <a:ea typeface="+mn-ea"/>
                          <a:cs typeface="+mn-cs"/>
                        </a:rPr>
                        <a:t>er</a:t>
                      </a:r>
                      <a:r>
                        <a:rPr lang="en-GB" sz="800" u="none" kern="1200" dirty="0" smtClean="0">
                          <a:solidFill>
                            <a:schemeClr val="dk1"/>
                          </a:solidFill>
                          <a:latin typeface="+mn-lt"/>
                          <a:ea typeface="+mn-ea"/>
                          <a:cs typeface="+mn-cs"/>
                        </a:rPr>
                        <a:t> words? </a:t>
                      </a:r>
                      <a:endParaRPr lang="en-GB" sz="800" u="none" baseline="0" dirty="0"/>
                    </a:p>
                    <a:p>
                      <a:pPr lvl="0"/>
                      <a:r>
                        <a:rPr lang="en-GB" sz="1200" u="sng" dirty="0" smtClean="0"/>
                        <a:t>Extended Write: </a:t>
                      </a:r>
                      <a:r>
                        <a:rPr lang="en-GB" sz="800" kern="1200" dirty="0" smtClean="0">
                          <a:solidFill>
                            <a:schemeClr val="dk1"/>
                          </a:solidFill>
                          <a:latin typeface="+mn-lt"/>
                          <a:ea typeface="+mn-ea"/>
                          <a:cs typeface="+mn-cs"/>
                        </a:rPr>
                        <a:t>Children write their letter back to the alien.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can have time to discuss what they are going to write in their letter with a partner before starting. Remind them to use three – </a:t>
                      </a:r>
                      <a:r>
                        <a:rPr lang="en-GB" sz="800" kern="1200" dirty="0" err="1" smtClean="0">
                          <a:solidFill>
                            <a:schemeClr val="dk1"/>
                          </a:solidFill>
                          <a:latin typeface="+mn-lt"/>
                          <a:ea typeface="+mn-ea"/>
                          <a:cs typeface="+mn-cs"/>
                        </a:rPr>
                        <a:t>ness</a:t>
                      </a:r>
                      <a:r>
                        <a:rPr lang="en-GB" sz="800" kern="1200" dirty="0" smtClean="0">
                          <a:solidFill>
                            <a:schemeClr val="dk1"/>
                          </a:solidFill>
                          <a:latin typeface="+mn-lt"/>
                          <a:ea typeface="+mn-ea"/>
                          <a:cs typeface="+mn-cs"/>
                        </a:rPr>
                        <a:t> words and three –</a:t>
                      </a:r>
                      <a:r>
                        <a:rPr lang="en-GB" sz="800" kern="1200" dirty="0" err="1" smtClean="0">
                          <a:solidFill>
                            <a:schemeClr val="dk1"/>
                          </a:solidFill>
                          <a:latin typeface="+mn-lt"/>
                          <a:ea typeface="+mn-ea"/>
                          <a:cs typeface="+mn-cs"/>
                        </a:rPr>
                        <a:t>er</a:t>
                      </a:r>
                      <a:r>
                        <a:rPr lang="en-GB" sz="800" kern="1200" dirty="0" smtClean="0">
                          <a:solidFill>
                            <a:schemeClr val="dk1"/>
                          </a:solidFill>
                          <a:latin typeface="+mn-lt"/>
                          <a:ea typeface="+mn-ea"/>
                          <a:cs typeface="+mn-cs"/>
                        </a:rPr>
                        <a:t> words and how to lay out a letter.</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sng" baseline="0" dirty="0"/>
                        <a:t>: </a:t>
                      </a:r>
                      <a:r>
                        <a:rPr lang="en-GB" sz="1200" u="sng" baseline="0" dirty="0" smtClean="0"/>
                        <a:t> </a:t>
                      </a:r>
                      <a:r>
                        <a:rPr lang="en-GB" sz="800" u="none" baseline="0" dirty="0" smtClean="0"/>
                        <a:t>kinder  darker  colder  fighter  writer  cleaner  heavier  winner  loser</a:t>
                      </a:r>
                      <a:endParaRPr lang="en-GB" sz="800" u="none" baseline="0" dirty="0"/>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79560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779524">
                <a:tc gridSpan="3">
                  <a:txBody>
                    <a:bodyPr/>
                    <a:lstStyle/>
                    <a:p>
                      <a:r>
                        <a:rPr lang="en-GB" sz="2400" dirty="0"/>
                        <a:t>English Text: </a:t>
                      </a:r>
                      <a:r>
                        <a:rPr lang="en-GB" sz="2400" dirty="0" smtClean="0"/>
                        <a:t>Aliens</a:t>
                      </a:r>
                      <a:r>
                        <a:rPr lang="en-GB" sz="2400" baseline="0" dirty="0" smtClean="0"/>
                        <a:t> Stole My Underpants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207676">
                <a:tc>
                  <a:txBody>
                    <a:bodyPr/>
                    <a:lstStyle/>
                    <a:p>
                      <a:r>
                        <a:rPr lang="en-GB" sz="1200" u="sng" dirty="0"/>
                        <a:t>Lesson</a:t>
                      </a:r>
                      <a:r>
                        <a:rPr lang="en-GB" sz="1200" u="sng" baseline="0" dirty="0"/>
                        <a:t> </a:t>
                      </a:r>
                      <a:r>
                        <a:rPr lang="en-GB" sz="1200" u="sng" baseline="0" dirty="0" smtClean="0"/>
                        <a:t>7:</a:t>
                      </a:r>
                      <a:endParaRPr lang="en-GB" sz="1200" u="sng" baseline="0" dirty="0"/>
                    </a:p>
                    <a:p>
                      <a:r>
                        <a:rPr lang="en-GB" sz="1200" u="sng" baseline="0" dirty="0" smtClean="0"/>
                        <a:t>Intro</a:t>
                      </a:r>
                      <a:r>
                        <a:rPr lang="en-GB" sz="800" u="none" baseline="0" dirty="0" smtClean="0"/>
                        <a:t>: </a:t>
                      </a:r>
                      <a:r>
                        <a:rPr lang="en-GB" sz="800" kern="1200" dirty="0" smtClean="0">
                          <a:solidFill>
                            <a:schemeClr val="dk1"/>
                          </a:solidFill>
                          <a:latin typeface="+mn-lt"/>
                          <a:ea typeface="+mn-ea"/>
                          <a:cs typeface="+mn-cs"/>
                        </a:rPr>
                        <a:t>Revisit a couple of</a:t>
                      </a:r>
                      <a:r>
                        <a:rPr lang="en-GB" sz="800" kern="1200" baseline="0" dirty="0" smtClean="0">
                          <a:solidFill>
                            <a:schemeClr val="dk1"/>
                          </a:solidFill>
                          <a:latin typeface="+mn-lt"/>
                          <a:ea typeface="+mn-ea"/>
                          <a:cs typeface="+mn-cs"/>
                        </a:rPr>
                        <a:t> poems </a:t>
                      </a:r>
                      <a:r>
                        <a:rPr lang="en-GB" sz="800" kern="1200" dirty="0" smtClean="0">
                          <a:solidFill>
                            <a:schemeClr val="dk1"/>
                          </a:solidFill>
                          <a:latin typeface="+mn-lt"/>
                          <a:ea typeface="+mn-ea"/>
                          <a:cs typeface="+mn-cs"/>
                        </a:rPr>
                        <a:t>and read them out loud.</a:t>
                      </a:r>
                      <a:r>
                        <a:rPr lang="en-GB" sz="800" i="1" kern="1200" dirty="0" smtClean="0">
                          <a:solidFill>
                            <a:schemeClr val="dk1"/>
                          </a:solidFill>
                          <a:latin typeface="+mn-lt"/>
                          <a:ea typeface="+mn-ea"/>
                          <a:cs typeface="+mn-cs"/>
                        </a:rPr>
                        <a:t> </a:t>
                      </a:r>
                      <a:r>
                        <a:rPr lang="en-GB" sz="800" u="sng" kern="1200" baseline="0" dirty="0" smtClean="0">
                          <a:solidFill>
                            <a:schemeClr val="dk1"/>
                          </a:solidFill>
                          <a:latin typeface="+mn-lt"/>
                          <a:ea typeface="+mn-ea"/>
                          <a:cs typeface="+mn-cs"/>
                        </a:rPr>
                        <a:t>D</a:t>
                      </a:r>
                      <a:r>
                        <a:rPr lang="en-GB" sz="800" kern="1200" dirty="0" smtClean="0">
                          <a:solidFill>
                            <a:schemeClr val="dk1"/>
                          </a:solidFill>
                          <a:latin typeface="+mn-lt"/>
                          <a:ea typeface="+mn-ea"/>
                          <a:cs typeface="+mn-cs"/>
                        </a:rPr>
                        <a:t>iscuss with a partner what they think an alien might look like. Encourage good adjectives. Feedback their ideas</a:t>
                      </a:r>
                      <a:endParaRPr lang="en-GB" sz="800" u="none" baseline="0" dirty="0"/>
                    </a:p>
                    <a:p>
                      <a:r>
                        <a:rPr lang="en-GB" sz="1200" u="sng" baseline="0" dirty="0"/>
                        <a:t>Grammar</a:t>
                      </a:r>
                      <a:r>
                        <a:rPr lang="en-GB" sz="1200" u="none" baseline="0" dirty="0" smtClean="0"/>
                        <a:t>: </a:t>
                      </a:r>
                      <a:r>
                        <a:rPr lang="en-GB" sz="800" u="none" baseline="0" dirty="0" smtClean="0"/>
                        <a:t>Revise commas to separate adjectives in a list</a:t>
                      </a:r>
                      <a:endParaRPr lang="en-GB" sz="800" u="none" baseline="0" dirty="0"/>
                    </a:p>
                    <a:p>
                      <a:r>
                        <a:rPr lang="en-GB" sz="1200" u="sng" baseline="0" dirty="0" err="1"/>
                        <a:t>Oracy</a:t>
                      </a:r>
                      <a:r>
                        <a:rPr lang="en-GB" sz="1200" u="sng" baseline="0" dirty="0" smtClean="0"/>
                        <a:t>:</a:t>
                      </a:r>
                      <a:r>
                        <a:rPr lang="en-GB" sz="800" kern="1200" dirty="0" smtClean="0">
                          <a:solidFill>
                            <a:schemeClr val="dk1"/>
                          </a:solidFill>
                          <a:latin typeface="+mn-lt"/>
                          <a:ea typeface="+mn-ea"/>
                          <a:cs typeface="+mn-cs"/>
                        </a:rPr>
                        <a:t>. Child to read out their descriptive sentences to the rest of the class. Display five other alien pictures from other children. </a:t>
                      </a:r>
                      <a:r>
                        <a:rPr lang="en-GB" sz="800" i="1" kern="1200" dirty="0" smtClean="0">
                          <a:solidFill>
                            <a:schemeClr val="dk1"/>
                          </a:solidFill>
                          <a:latin typeface="+mn-lt"/>
                          <a:ea typeface="+mn-ea"/>
                          <a:cs typeface="+mn-cs"/>
                        </a:rPr>
                        <a:t>Can the rest of the class guess which alien is being described? </a:t>
                      </a:r>
                      <a:r>
                        <a:rPr lang="en-GB" sz="800" kern="1200" dirty="0" smtClean="0">
                          <a:solidFill>
                            <a:schemeClr val="dk1"/>
                          </a:solidFill>
                          <a:latin typeface="+mn-lt"/>
                          <a:ea typeface="+mn-ea"/>
                          <a:cs typeface="+mn-cs"/>
                        </a:rPr>
                        <a:t>Display aliens around the classroom!</a:t>
                      </a:r>
                      <a:endParaRPr lang="en-GB" sz="800" u="none" baseline="0" dirty="0"/>
                    </a:p>
                    <a:p>
                      <a:r>
                        <a:rPr lang="en-GB" sz="1200" u="sng" dirty="0"/>
                        <a:t>Mighty Write</a:t>
                      </a:r>
                      <a:r>
                        <a:rPr lang="en-GB" sz="1200" u="sng" dirty="0" smtClean="0"/>
                        <a:t>: </a:t>
                      </a:r>
                      <a:r>
                        <a:rPr lang="en-GB" sz="800" u="sng" kern="1200" dirty="0" smtClean="0">
                          <a:solidFill>
                            <a:schemeClr val="dk1"/>
                          </a:solidFill>
                          <a:latin typeface="+mn-lt"/>
                          <a:ea typeface="+mn-ea"/>
                          <a:cs typeface="+mn-cs"/>
                        </a:rPr>
                        <a:t>G</a:t>
                      </a:r>
                      <a:r>
                        <a:rPr lang="en-GB" sz="800" kern="1200" dirty="0" smtClean="0">
                          <a:solidFill>
                            <a:schemeClr val="dk1"/>
                          </a:solidFill>
                          <a:latin typeface="+mn-lt"/>
                          <a:ea typeface="+mn-ea"/>
                          <a:cs typeface="+mn-cs"/>
                        </a:rPr>
                        <a:t>ive children the Alien Body Sheet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They must pick a body part (noun) and use adjectives to describe their aliens in detail e.g. head - </a:t>
                      </a:r>
                      <a:r>
                        <a:rPr lang="en-GB" sz="800" i="1" kern="1200" dirty="0" smtClean="0">
                          <a:solidFill>
                            <a:schemeClr val="dk1"/>
                          </a:solidFill>
                          <a:latin typeface="+mn-lt"/>
                          <a:ea typeface="+mn-ea"/>
                          <a:cs typeface="+mn-cs"/>
                        </a:rPr>
                        <a:t>His head was large, swamp-green, sticky and scaly. </a:t>
                      </a:r>
                      <a:endParaRPr lang="en-GB" sz="800" u="none" dirty="0"/>
                    </a:p>
                    <a:p>
                      <a:r>
                        <a:rPr lang="en-GB" sz="1200" u="sng" baseline="0" dirty="0"/>
                        <a:t>Vocabulary</a:t>
                      </a:r>
                      <a:r>
                        <a:rPr lang="en-GB" sz="800" u="none" baseline="0" dirty="0" smtClean="0"/>
                        <a:t>: Choose adjectives to learn</a:t>
                      </a:r>
                      <a:endParaRPr lang="en-GB" sz="800" u="none" baseline="0" dirty="0"/>
                    </a:p>
                    <a:p>
                      <a:endParaRPr lang="en-GB" sz="1400" u="sng" dirty="0"/>
                    </a:p>
                  </a:txBody>
                  <a:tcPr/>
                </a:tc>
                <a:tc>
                  <a:txBody>
                    <a:bodyPr/>
                    <a:lstStyle/>
                    <a:p>
                      <a:r>
                        <a:rPr lang="en-GB" sz="1200" u="sng" dirty="0"/>
                        <a:t>Lesson </a:t>
                      </a:r>
                      <a:r>
                        <a:rPr lang="en-GB" sz="1200" u="sng" dirty="0" smtClean="0"/>
                        <a:t>8</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Read the start of the poem from the Poem Writing Frame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Aliens are a funny bunch, you wouldn’t believe your eyes. But I’ll describe mine for you, if you’d like me to try? </a:t>
                      </a:r>
                      <a:r>
                        <a:rPr lang="en-GB" sz="800" kern="1200" dirty="0" smtClean="0">
                          <a:solidFill>
                            <a:schemeClr val="dk1"/>
                          </a:solidFill>
                          <a:latin typeface="+mn-lt"/>
                          <a:ea typeface="+mn-ea"/>
                          <a:cs typeface="+mn-cs"/>
                        </a:rPr>
                        <a:t>Their poem will need to describe their alien but in a poetic way rather than just sentences. Write the sentence: </a:t>
                      </a:r>
                      <a:r>
                        <a:rPr lang="en-GB" sz="800" i="1" kern="1200" dirty="0" smtClean="0">
                          <a:solidFill>
                            <a:schemeClr val="dk1"/>
                          </a:solidFill>
                          <a:latin typeface="+mn-lt"/>
                          <a:ea typeface="+mn-ea"/>
                          <a:cs typeface="+mn-cs"/>
                        </a:rPr>
                        <a:t>My alien has one large sludge-green scaly body. </a:t>
                      </a:r>
                      <a:r>
                        <a:rPr lang="en-GB" sz="800" kern="1200" dirty="0" smtClean="0">
                          <a:solidFill>
                            <a:schemeClr val="dk1"/>
                          </a:solidFill>
                          <a:latin typeface="+mn-lt"/>
                          <a:ea typeface="+mn-ea"/>
                          <a:cs typeface="+mn-cs"/>
                        </a:rPr>
                        <a:t>Explain that this is a good descriptive sentence with lots of adjectives but it’s not very poetic. Ask children with a partner to adapt the sentence to make it more poetic and feedback their ideas, e.g. </a:t>
                      </a:r>
                      <a:r>
                        <a:rPr lang="en-GB" sz="800" i="1" kern="1200" dirty="0" smtClean="0">
                          <a:solidFill>
                            <a:schemeClr val="dk1"/>
                          </a:solidFill>
                          <a:latin typeface="+mn-lt"/>
                          <a:ea typeface="+mn-ea"/>
                          <a:cs typeface="+mn-cs"/>
                        </a:rPr>
                        <a:t>One large sludge-green scaly body</a:t>
                      </a:r>
                      <a:r>
                        <a:rPr lang="en-GB" sz="800" kern="1200" dirty="0" smtClean="0">
                          <a:solidFill>
                            <a:schemeClr val="dk1"/>
                          </a:solidFill>
                          <a:latin typeface="+mn-lt"/>
                          <a:ea typeface="+mn-ea"/>
                          <a:cs typeface="+mn-cs"/>
                        </a:rPr>
                        <a:t>. Point out that just by taking away the first few words it already feels more poetic. Repeat with the sentence </a:t>
                      </a:r>
                      <a:r>
                        <a:rPr lang="en-GB" sz="800" i="1" kern="1200" dirty="0" smtClean="0">
                          <a:solidFill>
                            <a:schemeClr val="dk1"/>
                          </a:solidFill>
                          <a:latin typeface="+mn-lt"/>
                          <a:ea typeface="+mn-ea"/>
                          <a:cs typeface="+mn-cs"/>
                        </a:rPr>
                        <a:t>He has three eyes that sparkle.</a:t>
                      </a:r>
                      <a:r>
                        <a:rPr lang="en-GB" sz="800" kern="1200" dirty="0" smtClean="0">
                          <a:solidFill>
                            <a:schemeClr val="dk1"/>
                          </a:solidFill>
                          <a:latin typeface="+mn-lt"/>
                          <a:ea typeface="+mn-ea"/>
                          <a:cs typeface="+mn-cs"/>
                        </a:rPr>
                        <a:t> Explain that as well as taking words away, more descriptive words/phrases can be added</a:t>
                      </a:r>
                      <a:r>
                        <a:rPr lang="en-GB" sz="800" i="1" kern="1200" dirty="0" smtClean="0">
                          <a:solidFill>
                            <a:schemeClr val="dk1"/>
                          </a:solidFill>
                          <a:latin typeface="+mn-lt"/>
                          <a:ea typeface="+mn-ea"/>
                          <a:cs typeface="+mn-cs"/>
                        </a:rPr>
                        <a:t> (Three huge eyes that sparkle with a thousand colours).</a:t>
                      </a:r>
                      <a:r>
                        <a:rPr lang="en-GB" sz="800" kern="1200" dirty="0" smtClean="0">
                          <a:solidFill>
                            <a:schemeClr val="dk1"/>
                          </a:solidFill>
                          <a:latin typeface="+mn-lt"/>
                          <a:ea typeface="+mn-ea"/>
                          <a:cs typeface="+mn-cs"/>
                        </a:rPr>
                        <a:t>They can also add in some humour and be as disgusting as they like, e.g. </a:t>
                      </a:r>
                      <a:r>
                        <a:rPr lang="en-GB" sz="800" i="1" kern="1200" dirty="0" smtClean="0">
                          <a:solidFill>
                            <a:schemeClr val="dk1"/>
                          </a:solidFill>
                          <a:latin typeface="+mn-lt"/>
                          <a:ea typeface="+mn-ea"/>
                          <a:cs typeface="+mn-cs"/>
                        </a:rPr>
                        <a:t>One long sticky pink snot trail running down his face.</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Teach children how to adapt a sentence structure using the terms: verb, adjective, noun, adverb. Children identify what has been taken out and what has been added using these terms.</a:t>
                      </a:r>
                      <a:endParaRPr lang="en-GB" sz="800" u="none" baseline="0" dirty="0"/>
                    </a:p>
                    <a:p>
                      <a:r>
                        <a:rPr lang="en-GB" sz="1200" u="sng" baseline="0" dirty="0" err="1"/>
                        <a:t>Oracy</a:t>
                      </a:r>
                      <a:r>
                        <a:rPr lang="en-GB" sz="1200" u="sng" baseline="0" dirty="0" smtClean="0"/>
                        <a:t>: </a:t>
                      </a:r>
                      <a:r>
                        <a:rPr lang="en-GB" sz="800" u="none" kern="1200" baseline="0" dirty="0" smtClean="0">
                          <a:solidFill>
                            <a:schemeClr val="dk1"/>
                          </a:solidFill>
                          <a:latin typeface="+mn-lt"/>
                          <a:ea typeface="+mn-ea"/>
                          <a:cs typeface="+mn-cs"/>
                        </a:rPr>
                        <a:t>C</a:t>
                      </a:r>
                      <a:r>
                        <a:rPr lang="en-GB" sz="800" u="none" kern="1200" dirty="0" smtClean="0">
                          <a:solidFill>
                            <a:schemeClr val="dk1"/>
                          </a:solidFill>
                          <a:latin typeface="+mn-lt"/>
                          <a:ea typeface="+mn-ea"/>
                          <a:cs typeface="+mn-cs"/>
                        </a:rPr>
                        <a:t>hildren  read their lines to a partner aloud</a:t>
                      </a:r>
                      <a:r>
                        <a:rPr lang="en-GB" sz="800" u="none" kern="1200" baseline="0" dirty="0" smtClean="0">
                          <a:solidFill>
                            <a:schemeClr val="dk1"/>
                          </a:solidFill>
                          <a:latin typeface="+mn-lt"/>
                          <a:ea typeface="+mn-ea"/>
                          <a:cs typeface="+mn-cs"/>
                        </a:rPr>
                        <a:t> </a:t>
                      </a:r>
                      <a:r>
                        <a:rPr lang="en-GB" sz="800" u="none" kern="1200" dirty="0" smtClean="0">
                          <a:solidFill>
                            <a:schemeClr val="dk1"/>
                          </a:solidFill>
                          <a:latin typeface="+mn-lt"/>
                          <a:ea typeface="+mn-ea"/>
                          <a:cs typeface="+mn-cs"/>
                        </a:rPr>
                        <a:t>in order to check that they make sense and flow well.</a:t>
                      </a:r>
                      <a:endParaRPr lang="en-GB" sz="800" u="none" baseline="0" dirty="0"/>
                    </a:p>
                    <a:p>
                      <a:pPr lvl="0"/>
                      <a:r>
                        <a:rPr lang="en-GB" sz="1200" u="sng" dirty="0" smtClean="0"/>
                        <a:t>Extended</a:t>
                      </a:r>
                      <a:r>
                        <a:rPr lang="en-GB" sz="1200" u="sng" baseline="0" dirty="0" smtClean="0"/>
                        <a:t> </a:t>
                      </a:r>
                      <a:r>
                        <a:rPr lang="en-GB" sz="1200" u="sng" dirty="0" smtClean="0"/>
                        <a:t>Write: </a:t>
                      </a:r>
                      <a:r>
                        <a:rPr lang="en-GB" sz="800" kern="1200" dirty="0" smtClean="0">
                          <a:solidFill>
                            <a:schemeClr val="dk1"/>
                          </a:solidFill>
                          <a:latin typeface="+mn-lt"/>
                          <a:ea typeface="+mn-ea"/>
                          <a:cs typeface="+mn-cs"/>
                        </a:rPr>
                        <a:t>Using their descriptive sentences and words from yesterday, children begin to think about how these can be turned into poetic lines. They use numbers to help structure their poem, e.g. One skinny, slippery body. Two pudgy, hairy, stinky feet </a:t>
                      </a:r>
                      <a:r>
                        <a:rPr lang="en-GB" sz="800" kern="1200" dirty="0" err="1" smtClean="0">
                          <a:solidFill>
                            <a:schemeClr val="dk1"/>
                          </a:solidFill>
                          <a:latin typeface="+mn-lt"/>
                          <a:ea typeface="+mn-ea"/>
                          <a:cs typeface="+mn-cs"/>
                        </a:rPr>
                        <a:t>etc.Children</a:t>
                      </a:r>
                      <a:r>
                        <a:rPr lang="en-GB" sz="800" kern="1200" dirty="0" smtClean="0">
                          <a:solidFill>
                            <a:schemeClr val="dk1"/>
                          </a:solidFill>
                          <a:latin typeface="+mn-lt"/>
                          <a:ea typeface="+mn-ea"/>
                          <a:cs typeface="+mn-cs"/>
                        </a:rPr>
                        <a:t> can add new lines and ideas as they go. </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Choose adjectives to learn</a:t>
                      </a:r>
                      <a:endParaRPr lang="en-GB" sz="800" u="none" dirty="0"/>
                    </a:p>
                    <a:p>
                      <a:endParaRPr lang="en-GB" dirty="0"/>
                    </a:p>
                  </a:txBody>
                  <a:tcPr/>
                </a:tc>
                <a:tc>
                  <a:txBody>
                    <a:bodyPr/>
                    <a:lstStyle/>
                    <a:p>
                      <a:r>
                        <a:rPr lang="en-GB" sz="1200" u="sng" dirty="0"/>
                        <a:t>Lesson </a:t>
                      </a:r>
                      <a:r>
                        <a:rPr lang="en-GB" sz="1200" u="sng" dirty="0" smtClean="0"/>
                        <a:t>9</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Choose and display a photocopy of one child’s first draft from </a:t>
                      </a:r>
                      <a:r>
                        <a:rPr lang="en-GB" sz="800" kern="1200" dirty="0" err="1" smtClean="0">
                          <a:solidFill>
                            <a:schemeClr val="dk1"/>
                          </a:solidFill>
                          <a:latin typeface="+mn-lt"/>
                          <a:ea typeface="+mn-ea"/>
                          <a:cs typeface="+mn-cs"/>
                        </a:rPr>
                        <a:t>yesterday.Read</a:t>
                      </a:r>
                      <a:r>
                        <a:rPr lang="en-GB" sz="800" kern="1200" dirty="0" smtClean="0">
                          <a:solidFill>
                            <a:schemeClr val="dk1"/>
                          </a:solidFill>
                          <a:latin typeface="+mn-lt"/>
                          <a:ea typeface="+mn-ea"/>
                          <a:cs typeface="+mn-cs"/>
                        </a:rPr>
                        <a:t> it out. </a:t>
                      </a:r>
                      <a:r>
                        <a:rPr lang="en-GB" sz="800" i="1" kern="1200" dirty="0" smtClean="0">
                          <a:solidFill>
                            <a:schemeClr val="dk1"/>
                          </a:solidFill>
                          <a:latin typeface="+mn-lt"/>
                          <a:ea typeface="+mn-ea"/>
                          <a:cs typeface="+mn-cs"/>
                        </a:rPr>
                        <a:t>What has this child done really </a:t>
                      </a:r>
                      <a:r>
                        <a:rPr lang="en-GB" sz="800" i="1" kern="1200" dirty="0" err="1" smtClean="0">
                          <a:solidFill>
                            <a:schemeClr val="dk1"/>
                          </a:solidFill>
                          <a:latin typeface="+mn-lt"/>
                          <a:ea typeface="+mn-ea"/>
                          <a:cs typeface="+mn-cs"/>
                        </a:rPr>
                        <a:t>well?Does</a:t>
                      </a:r>
                      <a:r>
                        <a:rPr lang="en-GB" sz="800" i="1" kern="1200" dirty="0" smtClean="0">
                          <a:solidFill>
                            <a:schemeClr val="dk1"/>
                          </a:solidFill>
                          <a:latin typeface="+mn-lt"/>
                          <a:ea typeface="+mn-ea"/>
                          <a:cs typeface="+mn-cs"/>
                        </a:rPr>
                        <a:t> the poem make you laugh? Does it have a good rhythm?</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Ask children what they could do to improve </a:t>
                      </a:r>
                      <a:r>
                        <a:rPr lang="en-GB" sz="800" kern="1200" dirty="0" err="1" smtClean="0">
                          <a:solidFill>
                            <a:schemeClr val="dk1"/>
                          </a:solidFill>
                          <a:latin typeface="+mn-lt"/>
                          <a:ea typeface="+mn-ea"/>
                          <a:cs typeface="+mn-cs"/>
                        </a:rPr>
                        <a:t>it?</a:t>
                      </a:r>
                      <a:r>
                        <a:rPr lang="en-GB" sz="800" i="1" kern="1200" dirty="0" err="1" smtClean="0">
                          <a:solidFill>
                            <a:schemeClr val="dk1"/>
                          </a:solidFill>
                          <a:latin typeface="+mn-lt"/>
                          <a:ea typeface="+mn-ea"/>
                          <a:cs typeface="+mn-cs"/>
                        </a:rPr>
                        <a:t>How</a:t>
                      </a:r>
                      <a:r>
                        <a:rPr lang="en-GB" sz="800" i="1" kern="1200" dirty="0" smtClean="0">
                          <a:solidFill>
                            <a:schemeClr val="dk1"/>
                          </a:solidFill>
                          <a:latin typeface="+mn-lt"/>
                          <a:ea typeface="+mn-ea"/>
                          <a:cs typeface="+mn-cs"/>
                        </a:rPr>
                        <a:t> could they add some more humour?</a:t>
                      </a:r>
                      <a:endParaRPr lang="en-US" sz="800" kern="1200" dirty="0" smtClean="0">
                        <a:solidFill>
                          <a:schemeClr val="dk1"/>
                        </a:solidFill>
                        <a:latin typeface="+mn-lt"/>
                        <a:ea typeface="+mn-ea"/>
                        <a:cs typeface="+mn-cs"/>
                      </a:endParaRPr>
                    </a:p>
                    <a:p>
                      <a:r>
                        <a:rPr lang="en-GB" sz="800" i="1" kern="1200" dirty="0" smtClean="0">
                          <a:solidFill>
                            <a:schemeClr val="dk1"/>
                          </a:solidFill>
                          <a:latin typeface="+mn-lt"/>
                          <a:ea typeface="+mn-ea"/>
                          <a:cs typeface="+mn-cs"/>
                        </a:rPr>
                        <a:t>Could they add in any more adjectives to it?</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Partner work : edit their poem</a:t>
                      </a:r>
                      <a:endParaRPr lang="en-GB" sz="800" u="none" baseline="0" dirty="0" smtClean="0"/>
                    </a:p>
                    <a:p>
                      <a:pPr lvl="0"/>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Organise children into pairs or groups of three.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decide whose poem they are going to perform or children can decide to perform their own poems, if they would prefer to do this.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begin by reading through the poem again and again and then start to cover lines up and see if they can remember.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If they are in pairs, they can test each other.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Once they are familiar with the words they can start to add in lots of expression to really make their poems into a polished performance.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smtClean="0"/>
                        <a:t>Extended </a:t>
                      </a:r>
                      <a:r>
                        <a:rPr lang="en-GB" sz="1200" u="sng" dirty="0"/>
                        <a:t>Write</a:t>
                      </a:r>
                      <a:r>
                        <a:rPr lang="en-GB" sz="1200" u="sng" dirty="0" smtClean="0"/>
                        <a:t>: </a:t>
                      </a:r>
                      <a:r>
                        <a:rPr lang="en-GB" sz="800" kern="1200" dirty="0" smtClean="0">
                          <a:solidFill>
                            <a:schemeClr val="dk1"/>
                          </a:solidFill>
                          <a:latin typeface="+mn-lt"/>
                          <a:ea typeface="+mn-ea"/>
                          <a:cs typeface="+mn-cs"/>
                        </a:rPr>
                        <a:t>Children begin by reading through their first drafts and think about how they can improve their poems.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endParaRPr lang="en-GB" sz="800" u="none" baseline="0" dirty="0"/>
                    </a:p>
                  </a:txBody>
                  <a:tcPr/>
                </a:tc>
                <a:extLst>
                  <a:ext uri="{0D108BD9-81ED-4DB2-BD59-A6C34878D82A}">
                    <a16:rowId xmlns="" xmlns:a16="http://schemas.microsoft.com/office/drawing/2014/main"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dirty="0"/>
                    </a:p>
                  </a:txBody>
                  <a:tcPr/>
                </a:tc>
                <a:tc>
                  <a:txBody>
                    <a:bodyPr/>
                    <a:lstStyle/>
                    <a:p>
                      <a:endParaRPr lang="en-GB" sz="800" u="none" dirty="0"/>
                    </a:p>
                  </a:txBody>
                  <a:tcPr/>
                </a:tc>
                <a:tc>
                  <a:txBody>
                    <a:bodyPr/>
                    <a:lstStyle/>
                    <a:p>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71604" cy="6858000"/>
          </a:xfrm>
          <a:solidFill>
            <a:schemeClr val="bg1">
              <a:lumMod val="50000"/>
            </a:schemeClr>
          </a:solidFill>
        </p:spPr>
        <p:txBody>
          <a:bodyPr/>
          <a:lstStyle/>
          <a:p>
            <a:endParaRPr lang="en-US" dirty="0"/>
          </a:p>
        </p:txBody>
      </p:sp>
      <p:pic>
        <p:nvPicPr>
          <p:cNvPr id="1027" name="Picture 3" descr="C:\Users\Teacher\Pictures\untitled.png"/>
          <p:cNvPicPr>
            <a:picLocks noGrp="1" noChangeAspect="1" noChangeArrowheads="1"/>
          </p:cNvPicPr>
          <p:nvPr>
            <p:ph idx="1"/>
          </p:nvPr>
        </p:nvPicPr>
        <p:blipFill>
          <a:blip r:embed="rId2"/>
          <a:srcRect/>
          <a:stretch>
            <a:fillRect/>
          </a:stretch>
        </p:blipFill>
        <p:spPr bwMode="auto">
          <a:xfrm>
            <a:off x="1571604" y="0"/>
            <a:ext cx="6143668" cy="6858000"/>
          </a:xfrm>
          <a:prstGeom prst="rect">
            <a:avLst/>
          </a:prstGeom>
          <a:noFill/>
        </p:spPr>
      </p:pic>
      <p:sp>
        <p:nvSpPr>
          <p:cNvPr id="11" name="Rectangle 10"/>
          <p:cNvSpPr/>
          <p:nvPr/>
        </p:nvSpPr>
        <p:spPr>
          <a:xfrm>
            <a:off x="7715272" y="0"/>
            <a:ext cx="1428728" cy="6858000"/>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8576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baseline="0" dirty="0"/>
                        <a:t> </a:t>
                      </a:r>
                      <a:r>
                        <a:rPr lang="en-GB" sz="2400" dirty="0"/>
                        <a:t>Orion</a:t>
                      </a:r>
                      <a:r>
                        <a:rPr lang="en-GB" sz="2400" baseline="0" dirty="0"/>
                        <a:t> And The Dark</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1730544">
                <a:tc>
                  <a:txBody>
                    <a:bodyPr/>
                    <a:lstStyle/>
                    <a:p>
                      <a:r>
                        <a:rPr lang="en-GB" sz="1200" u="sng" dirty="0"/>
                        <a:t>Lesson</a:t>
                      </a:r>
                      <a:r>
                        <a:rPr lang="en-GB" sz="1200" u="sng" baseline="0" dirty="0"/>
                        <a:t> 1:</a:t>
                      </a:r>
                    </a:p>
                    <a:p>
                      <a:r>
                        <a:rPr lang="en-GB" sz="1200" u="sng" baseline="0" dirty="0"/>
                        <a:t>WOW: </a:t>
                      </a:r>
                      <a:r>
                        <a:rPr lang="en-GB" sz="800" u="none" baseline="0" dirty="0"/>
                        <a:t>Pose question- What are you scared of?  Read pages 1/ 2 – Discuss his fears.</a:t>
                      </a:r>
                    </a:p>
                    <a:p>
                      <a:r>
                        <a:rPr lang="en-GB" sz="1200" u="sng" baseline="0" dirty="0"/>
                        <a:t>Grammar</a:t>
                      </a:r>
                      <a:r>
                        <a:rPr lang="en-GB" sz="1200" u="none" baseline="0" dirty="0"/>
                        <a:t>: </a:t>
                      </a:r>
                      <a:r>
                        <a:rPr lang="en-GB" sz="800" u="none" baseline="0" dirty="0"/>
                        <a:t>Identify verbs/ hammer in verbs/Question marks  NNG Activity 4.6 Hammer those verbs!</a:t>
                      </a:r>
                    </a:p>
                    <a:p>
                      <a:r>
                        <a:rPr lang="en-GB" sz="1200" u="sng" baseline="0" dirty="0" err="1"/>
                        <a:t>Oracy</a:t>
                      </a:r>
                      <a:r>
                        <a:rPr lang="en-GB" sz="1200" u="sng" baseline="0" dirty="0"/>
                        <a:t>: </a:t>
                      </a:r>
                      <a:r>
                        <a:rPr lang="en-GB" sz="800" u="none" baseline="0" dirty="0"/>
                        <a:t>Hot seating- Child is Orion/ </a:t>
                      </a:r>
                      <a:r>
                        <a:rPr lang="en-GB" sz="800" u="none" baseline="0" dirty="0" err="1"/>
                        <a:t>Chn</a:t>
                      </a:r>
                      <a:r>
                        <a:rPr lang="en-GB" sz="800" u="none" baseline="0" dirty="0"/>
                        <a:t> ask him questions about his fears.</a:t>
                      </a:r>
                    </a:p>
                    <a:p>
                      <a:r>
                        <a:rPr lang="en-GB" sz="1200" u="sng" dirty="0"/>
                        <a:t>Mighty Write: </a:t>
                      </a:r>
                      <a:r>
                        <a:rPr lang="en-GB" sz="800" u="none" dirty="0"/>
                        <a:t>Model write a question for and an answer</a:t>
                      </a:r>
                      <a:r>
                        <a:rPr lang="en-GB" sz="800" u="none" baseline="0" dirty="0"/>
                        <a:t> from Orion. </a:t>
                      </a:r>
                      <a:r>
                        <a:rPr lang="en-GB" sz="800" u="none" baseline="0" dirty="0" err="1"/>
                        <a:t>Chn</a:t>
                      </a:r>
                      <a:r>
                        <a:rPr lang="en-GB" sz="800" u="none" baseline="0" dirty="0"/>
                        <a:t> write their own.</a:t>
                      </a:r>
                      <a:endParaRPr lang="en-GB" sz="800" u="none" dirty="0"/>
                    </a:p>
                    <a:p>
                      <a:r>
                        <a:rPr lang="en-GB" sz="1200" u="sng" baseline="0" dirty="0"/>
                        <a:t>Vocabulary: </a:t>
                      </a:r>
                      <a:r>
                        <a:rPr lang="en-GB" sz="800" u="none" baseline="0" dirty="0"/>
                        <a:t>imagination  heights  tartan</a:t>
                      </a:r>
                    </a:p>
                    <a:p>
                      <a:endParaRPr lang="en-GB" sz="1400" u="sng" dirty="0"/>
                    </a:p>
                  </a:txBody>
                  <a:tcPr/>
                </a:tc>
                <a:tc>
                  <a:txBody>
                    <a:bodyPr/>
                    <a:lstStyle/>
                    <a:p>
                      <a:r>
                        <a:rPr lang="en-GB" sz="1200" u="sng" dirty="0"/>
                        <a:t>Lesson 2</a:t>
                      </a:r>
                      <a:r>
                        <a:rPr lang="en-GB" sz="1200" dirty="0"/>
                        <a:t>:</a:t>
                      </a:r>
                    </a:p>
                    <a:p>
                      <a:r>
                        <a:rPr lang="en-GB" sz="1200" u="sng" baseline="0" dirty="0"/>
                        <a:t>Intro:  </a:t>
                      </a:r>
                      <a:r>
                        <a:rPr lang="en-GB" sz="800" u="none" baseline="0" dirty="0"/>
                        <a:t>Read to pages 1- 8. Begin story map.</a:t>
                      </a:r>
                    </a:p>
                    <a:p>
                      <a:r>
                        <a:rPr lang="en-GB" sz="1200" u="sng" baseline="0" dirty="0"/>
                        <a:t>Grammar</a:t>
                      </a:r>
                      <a:r>
                        <a:rPr lang="en-GB" sz="1200" u="none" baseline="0" dirty="0"/>
                        <a:t>: </a:t>
                      </a:r>
                      <a:r>
                        <a:rPr lang="en-GB" sz="800" u="none" baseline="0" dirty="0"/>
                        <a:t>Apostrophes for omission – there’s  that’s  I’ve  couldn’t  </a:t>
                      </a:r>
                    </a:p>
                    <a:p>
                      <a:r>
                        <a:rPr lang="en-GB" sz="1200" u="sng" baseline="0" dirty="0" err="1"/>
                        <a:t>Oracy</a:t>
                      </a:r>
                      <a:r>
                        <a:rPr lang="en-GB" sz="1200" u="sng" baseline="0" dirty="0"/>
                        <a:t>: </a:t>
                      </a:r>
                      <a:r>
                        <a:rPr lang="en-GB" sz="800" u="none" baseline="0" dirty="0"/>
                        <a:t>Discuss what advice they would give to Orion to ease his fears.</a:t>
                      </a:r>
                    </a:p>
                    <a:p>
                      <a:r>
                        <a:rPr lang="en-GB" sz="1200" u="sng" dirty="0"/>
                        <a:t>Mighty Write: </a:t>
                      </a:r>
                      <a:r>
                        <a:rPr lang="en-GB" sz="800" u="none" dirty="0"/>
                        <a:t>Model then </a:t>
                      </a:r>
                      <a:r>
                        <a:rPr lang="en-GB" sz="800" u="none" dirty="0" err="1"/>
                        <a:t>chn</a:t>
                      </a:r>
                      <a:r>
                        <a:rPr lang="en-GB" sz="800" u="none" dirty="0"/>
                        <a:t> write a short letter of advice to Orion.</a:t>
                      </a:r>
                    </a:p>
                    <a:p>
                      <a:r>
                        <a:rPr lang="en-GB" sz="1200" u="sng" baseline="0" dirty="0"/>
                        <a:t>Vocabulary: </a:t>
                      </a:r>
                      <a:r>
                        <a:rPr lang="en-GB" sz="800" u="none" baseline="0" dirty="0"/>
                        <a:t>problem  everlasting  night vision  oodles capture  murky  pitch </a:t>
                      </a:r>
                      <a:endParaRPr lang="en-GB" sz="800" u="none" dirty="0"/>
                    </a:p>
                    <a:p>
                      <a:endParaRPr lang="en-GB" dirty="0"/>
                    </a:p>
                  </a:txBody>
                  <a:tcPr/>
                </a:tc>
                <a:tc>
                  <a:txBody>
                    <a:bodyPr/>
                    <a:lstStyle/>
                    <a:p>
                      <a:r>
                        <a:rPr lang="en-GB" sz="1200" u="sng" dirty="0"/>
                        <a:t>Lesson 3</a:t>
                      </a:r>
                      <a:r>
                        <a:rPr lang="en-GB" sz="1200" dirty="0"/>
                        <a:t>:</a:t>
                      </a:r>
                    </a:p>
                    <a:p>
                      <a:r>
                        <a:rPr lang="en-GB" sz="1200" u="sng" baseline="0" dirty="0"/>
                        <a:t>Intro: </a:t>
                      </a:r>
                      <a:r>
                        <a:rPr lang="en-GB" sz="800" u="none" baseline="0" dirty="0"/>
                        <a:t>Read to page 16. Continue story map. Predict what the noises outside could be.</a:t>
                      </a:r>
                    </a:p>
                    <a:p>
                      <a:r>
                        <a:rPr lang="en-GB" sz="1200" u="sng" baseline="0" dirty="0"/>
                        <a:t>Grammar</a:t>
                      </a:r>
                      <a:r>
                        <a:rPr lang="en-GB" sz="1200" u="none" baseline="0" dirty="0"/>
                        <a:t>: </a:t>
                      </a:r>
                      <a:r>
                        <a:rPr lang="en-GB" sz="800" u="none" baseline="0" dirty="0"/>
                        <a:t>Expanded noun phrases NNG Activity 2.6 Expanding nouns</a:t>
                      </a:r>
                    </a:p>
                    <a:p>
                      <a:r>
                        <a:rPr lang="en-GB" sz="1200" u="sng" baseline="0" dirty="0" err="1"/>
                        <a:t>Oracy</a:t>
                      </a:r>
                      <a:r>
                        <a:rPr lang="en-GB" sz="1200" u="sng" baseline="0" dirty="0"/>
                        <a:t>: </a:t>
                      </a:r>
                      <a:r>
                        <a:rPr lang="en-GB" sz="800" u="none" baseline="0" dirty="0"/>
                        <a:t>Predictions about noises </a:t>
                      </a:r>
                    </a:p>
                    <a:p>
                      <a:r>
                        <a:rPr lang="en-GB" sz="1200" u="sng" dirty="0"/>
                        <a:t>Mighty Write: </a:t>
                      </a:r>
                      <a:r>
                        <a:rPr lang="en-GB" sz="800" u="none" dirty="0"/>
                        <a:t>Write sentences including expanded noun phrases which describe predicted</a:t>
                      </a:r>
                      <a:r>
                        <a:rPr lang="en-GB" sz="800" u="none" baseline="0" dirty="0"/>
                        <a:t> noises. </a:t>
                      </a:r>
                      <a:r>
                        <a:rPr lang="en-GB" sz="800" u="none" baseline="0" dirty="0" err="1"/>
                        <a:t>Eg</a:t>
                      </a:r>
                      <a:r>
                        <a:rPr lang="en-GB" sz="800" u="none" baseline="0" dirty="0"/>
                        <a:t>:  The strong wind blowing the leaves off the trees.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endParaRPr lang="en-GB" sz="1200" u="none" baseline="0" dirty="0"/>
                    </a:p>
                    <a:p>
                      <a:endParaRPr lang="en-GB" dirty="0"/>
                    </a:p>
                  </a:txBody>
                  <a:tcPr/>
                </a:tc>
                <a:extLst>
                  <a:ext uri="{0D108BD9-81ED-4DB2-BD59-A6C34878D82A}">
                    <a16:rowId xmlns="" xmlns:a16="http://schemas.microsoft.com/office/drawing/2014/main" val="10001"/>
                  </a:ext>
                </a:extLst>
              </a:tr>
              <a:tr h="2065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u="sng" baseline="0" dirty="0"/>
                        <a:t>Intro: </a:t>
                      </a:r>
                      <a:r>
                        <a:rPr lang="en-GB" sz="800" u="none" baseline="0" dirty="0"/>
                        <a:t>Read whole book. Complete story map. </a:t>
                      </a:r>
                      <a:r>
                        <a:rPr lang="en-US" sz="800" u="none" baseline="0" dirty="0"/>
                        <a:t>Label the story map with the adverbial phrases </a:t>
                      </a:r>
                      <a:endParaRPr lang="en-GB" sz="800" u="none" baseline="0" dirty="0"/>
                    </a:p>
                    <a:p>
                      <a:r>
                        <a:rPr lang="en-GB" sz="1200" u="sng" baseline="0" dirty="0"/>
                        <a:t>Grammar</a:t>
                      </a:r>
                      <a:r>
                        <a:rPr lang="en-GB" sz="1200" u="none" baseline="0" dirty="0"/>
                        <a:t>: </a:t>
                      </a:r>
                      <a:r>
                        <a:rPr lang="en-GB" sz="800" u="none" baseline="0" dirty="0"/>
                        <a:t>Adverbial phrases- Look at page 14 and begin sentences with adverbial phrases – In the wardrobe lived a ...</a:t>
                      </a:r>
                    </a:p>
                    <a:p>
                      <a:r>
                        <a:rPr lang="en-GB" sz="1200" u="sng" baseline="0" dirty="0" err="1"/>
                        <a:t>Oracy</a:t>
                      </a:r>
                      <a:r>
                        <a:rPr lang="en-GB" sz="1200" u="sng" baseline="0" dirty="0"/>
                        <a:t>: </a:t>
                      </a:r>
                      <a:r>
                        <a:rPr lang="en-GB" sz="800" u="none" baseline="0" dirty="0"/>
                        <a:t>Give ideas to complete sentences</a:t>
                      </a:r>
                    </a:p>
                    <a:p>
                      <a:r>
                        <a:rPr lang="en-GB" sz="1200" u="sng" dirty="0"/>
                        <a:t>Mighty Write</a:t>
                      </a:r>
                      <a:r>
                        <a:rPr lang="en-GB" sz="1200" u="none" dirty="0"/>
                        <a:t>: </a:t>
                      </a:r>
                      <a:r>
                        <a:rPr lang="en-GB" sz="800" u="none" dirty="0"/>
                        <a:t>Write sentences for page 14</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none" baseline="0" dirty="0"/>
                        <a:t>:  </a:t>
                      </a:r>
                      <a:r>
                        <a:rPr lang="en-GB" sz="800" u="none" baseline="0" dirty="0"/>
                        <a:t>fade afraid  definitely adventure  interesting  magical </a:t>
                      </a:r>
                      <a:endParaRPr lang="en-GB" sz="800" u="none" dirty="0"/>
                    </a:p>
                  </a:txBody>
                  <a:tcPr/>
                </a:tc>
                <a:tc>
                  <a:txBody>
                    <a:bodyPr/>
                    <a:lstStyle/>
                    <a:p>
                      <a:r>
                        <a:rPr lang="en-GB" sz="1200" u="sng" dirty="0"/>
                        <a:t>Lesson 5</a:t>
                      </a:r>
                      <a:r>
                        <a:rPr lang="en-GB" sz="1200" dirty="0"/>
                        <a:t>:</a:t>
                      </a:r>
                    </a:p>
                    <a:p>
                      <a:r>
                        <a:rPr lang="en-GB" sz="1200" u="sng" baseline="0" dirty="0"/>
                        <a:t>Intro: </a:t>
                      </a:r>
                      <a:r>
                        <a:rPr lang="en-US" sz="800" u="none" baseline="0" dirty="0"/>
                        <a:t>Make a storytelling circle and ‘pass the story around’. Stop at important parts of the story and ask children to go into the middle and create a freeze-frame of each scene.</a:t>
                      </a:r>
                      <a:endParaRPr lang="en-GB" sz="800" u="none" baseline="0" dirty="0"/>
                    </a:p>
                    <a:p>
                      <a:r>
                        <a:rPr lang="en-GB" sz="1200" u="sng" baseline="0" dirty="0"/>
                        <a:t>Grammar</a:t>
                      </a:r>
                      <a:r>
                        <a:rPr lang="en-GB" sz="1200" u="none" baseline="0" dirty="0"/>
                        <a:t>:  </a:t>
                      </a:r>
                      <a:r>
                        <a:rPr lang="en-GB" sz="800" u="none" baseline="0" dirty="0"/>
                        <a:t>Using and, but or – NNG  Activity 1b.4: Physical sentences </a:t>
                      </a:r>
                    </a:p>
                    <a:p>
                      <a:r>
                        <a:rPr lang="en-GB" sz="1200" u="sng" baseline="0" dirty="0" err="1"/>
                        <a:t>Oracy</a:t>
                      </a:r>
                      <a:r>
                        <a:rPr lang="en-GB" sz="1200" u="sng" baseline="0" dirty="0"/>
                        <a:t>: </a:t>
                      </a:r>
                      <a:r>
                        <a:rPr lang="en-GB" sz="800" u="none" baseline="0" dirty="0"/>
                        <a:t>Retelling story</a:t>
                      </a:r>
                    </a:p>
                    <a:p>
                      <a:r>
                        <a:rPr lang="en-GB" sz="1200" u="sng" dirty="0"/>
                        <a:t>Mighty Write: </a:t>
                      </a:r>
                      <a:r>
                        <a:rPr lang="en-GB" sz="800" u="none" dirty="0"/>
                        <a:t>Summary of</a:t>
                      </a:r>
                      <a:r>
                        <a:rPr lang="en-GB" sz="800" u="none" baseline="0" dirty="0"/>
                        <a:t> story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u="none" dirty="0"/>
                    </a:p>
                    <a:p>
                      <a:endParaRPr lang="en-GB" dirty="0"/>
                    </a:p>
                  </a:txBody>
                  <a:tcPr/>
                </a:tc>
                <a:tc>
                  <a:txBody>
                    <a:bodyPr/>
                    <a:lstStyle/>
                    <a:p>
                      <a:r>
                        <a:rPr lang="en-GB" sz="1200" u="sng" dirty="0"/>
                        <a:t>Lesson 6</a:t>
                      </a:r>
                      <a:r>
                        <a:rPr lang="en-GB" sz="1200" dirty="0"/>
                        <a:t>: </a:t>
                      </a:r>
                    </a:p>
                    <a:p>
                      <a:r>
                        <a:rPr lang="en-GB" sz="1200" u="sng" baseline="0" dirty="0"/>
                        <a:t>Intro: </a:t>
                      </a:r>
                      <a:r>
                        <a:rPr lang="en-US" sz="1200" u="sng" baseline="0" dirty="0"/>
                        <a:t>- </a:t>
                      </a:r>
                      <a:r>
                        <a:rPr lang="en-US" sz="1200" u="none" baseline="0" dirty="0"/>
                        <a:t> </a:t>
                      </a:r>
                      <a:r>
                        <a:rPr lang="en-US" sz="800" u="none" baseline="0" dirty="0"/>
                        <a:t>Read James Carter’s poem: ‘The Dark’ Discuss the dark What does it look like? - How does it sound? - How does it feel? </a:t>
                      </a:r>
                      <a:endParaRPr lang="en-GB" sz="800" u="none" baseline="0" dirty="0"/>
                    </a:p>
                    <a:p>
                      <a:r>
                        <a:rPr lang="en-GB" sz="1200" u="sng" baseline="0" dirty="0"/>
                        <a:t>Grammar</a:t>
                      </a:r>
                      <a:r>
                        <a:rPr lang="en-GB" sz="1200" u="none" baseline="0" dirty="0"/>
                        <a:t>: </a:t>
                      </a:r>
                      <a:r>
                        <a:rPr lang="en-GB" sz="800" u="none" baseline="0" dirty="0"/>
                        <a:t>Identify nouns, verbs, conjunctions in poem using NNG toolkit</a:t>
                      </a:r>
                    </a:p>
                    <a:p>
                      <a:r>
                        <a:rPr lang="en-GB" sz="1200" u="sng" baseline="0" dirty="0" err="1"/>
                        <a:t>Oracy</a:t>
                      </a:r>
                      <a:r>
                        <a:rPr lang="en-GB" sz="1200" u="sng" baseline="0" dirty="0"/>
                        <a:t>: </a:t>
                      </a:r>
                      <a:r>
                        <a:rPr lang="en-US" sz="800" u="none" baseline="0" dirty="0"/>
                        <a:t>Arguments for and against the dark/ ‘conscience alley’</a:t>
                      </a:r>
                      <a:endParaRPr lang="en-GB" sz="800" u="none" baseline="0" dirty="0"/>
                    </a:p>
                    <a:p>
                      <a:r>
                        <a:rPr lang="en-GB" sz="1200" u="sng" dirty="0"/>
                        <a:t>Extended Write:</a:t>
                      </a:r>
                      <a:r>
                        <a:rPr lang="en-GB" sz="800" u="sng" dirty="0">
                          <a:effectLst>
                            <a:outerShdw blurRad="38100" dist="38100" dir="2700000" algn="tl">
                              <a:srgbClr val="000000">
                                <a:alpha val="43137"/>
                              </a:srgbClr>
                            </a:outerShdw>
                          </a:effectLst>
                        </a:rPr>
                        <a:t> </a:t>
                      </a:r>
                      <a:r>
                        <a:rPr lang="en-GB" sz="800" u="none" dirty="0">
                          <a:effectLst>
                            <a:outerShdw blurRad="38100" dist="38100" dir="2700000" algn="tl">
                              <a:srgbClr val="000000">
                                <a:alpha val="43137"/>
                              </a:srgbClr>
                            </a:outerShdw>
                          </a:effectLst>
                        </a:rPr>
                        <a:t>Description of the Dark </a:t>
                      </a:r>
                      <a:r>
                        <a:rPr lang="en-GB" sz="800" u="none" dirty="0" err="1">
                          <a:effectLst>
                            <a:outerShdw blurRad="38100" dist="38100" dir="2700000" algn="tl">
                              <a:srgbClr val="000000">
                                <a:alpha val="43137"/>
                              </a:srgbClr>
                            </a:outerShdw>
                          </a:effectLst>
                        </a:rPr>
                        <a:t>Eg</a:t>
                      </a:r>
                      <a:r>
                        <a:rPr lang="en-GB" sz="800" u="none" dirty="0">
                          <a:effectLst>
                            <a:outerShdw blurRad="38100" dist="38100" dir="2700000" algn="tl">
                              <a:srgbClr val="000000">
                                <a:alpha val="43137"/>
                              </a:srgbClr>
                            </a:outerShdw>
                          </a:effectLst>
                        </a:rPr>
                        <a:t>:</a:t>
                      </a:r>
                      <a:r>
                        <a:rPr lang="en-US" sz="800" u="none" dirty="0">
                          <a:effectLst>
                            <a:outerShdw blurRad="38100" dist="38100" dir="2700000" algn="tl">
                              <a:srgbClr val="000000">
                                <a:alpha val="43137"/>
                              </a:srgbClr>
                            </a:outerShdw>
                          </a:effectLst>
                        </a:rPr>
                        <a:t>Bleak </a:t>
                      </a:r>
                    </a:p>
                    <a:p>
                      <a:r>
                        <a:rPr lang="en-US" sz="800" u="none" dirty="0">
                          <a:effectLst>
                            <a:outerShdw blurRad="38100" dist="38100" dir="2700000" algn="tl">
                              <a:srgbClr val="000000">
                                <a:alpha val="43137"/>
                              </a:srgbClr>
                            </a:outerShdw>
                          </a:effectLst>
                        </a:rPr>
                        <a:t>Absorbing sight and sound </a:t>
                      </a:r>
                    </a:p>
                    <a:p>
                      <a:r>
                        <a:rPr lang="en-US" sz="800" u="none" dirty="0">
                          <a:effectLst>
                            <a:outerShdw blurRad="38100" dist="38100" dir="2700000" algn="tl">
                              <a:srgbClr val="000000">
                                <a:alpha val="43137"/>
                              </a:srgbClr>
                            </a:outerShdw>
                          </a:effectLst>
                        </a:rPr>
                        <a:t>Suffocating silence</a:t>
                      </a:r>
                    </a:p>
                    <a:p>
                      <a:r>
                        <a:rPr lang="en-US" sz="800" u="none" dirty="0">
                          <a:effectLst>
                            <a:outerShdw blurRad="38100" dist="38100" dir="2700000" algn="tl">
                              <a:srgbClr val="000000">
                                <a:alpha val="43137"/>
                              </a:srgbClr>
                            </a:outerShdw>
                          </a:effectLst>
                        </a:rPr>
                        <a:t> It swallows me.</a:t>
                      </a:r>
                    </a:p>
                    <a:p>
                      <a:r>
                        <a:rPr lang="en-GB" sz="1200" u="sng" dirty="0"/>
                        <a:t>Assessment</a:t>
                      </a:r>
                      <a:r>
                        <a:rPr lang="en-GB" sz="1200" u="sng" baseline="0" dirty="0"/>
                        <a:t> Toolkit:</a:t>
                      </a:r>
                      <a:r>
                        <a:rPr lang="en-GB" sz="800" u="sng" baseline="0" dirty="0"/>
                        <a:t> </a:t>
                      </a:r>
                      <a:r>
                        <a:rPr lang="en-GB" sz="800" u="none" baseline="0" dirty="0"/>
                        <a:t>Autumn Term : Description</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Chosen from the poem</a:t>
                      </a:r>
                      <a:endParaRPr lang="en-GB" sz="8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1400" dirty="0"/>
                    </a:p>
                  </a:txBody>
                  <a:tcPr/>
                </a:tc>
                <a:extLst>
                  <a:ext uri="{0D108BD9-81ED-4DB2-BD59-A6C34878D82A}">
                    <a16:rowId xmlns="" xmlns:a16="http://schemas.microsoft.com/office/drawing/2014/main" val="10002"/>
                  </a:ext>
                </a:extLst>
              </a:tr>
              <a:tr h="1745684">
                <a:tc>
                  <a:txBody>
                    <a:bodyPr/>
                    <a:lstStyle/>
                    <a:p>
                      <a:r>
                        <a:rPr lang="en-GB" sz="1200" u="sng" dirty="0"/>
                        <a:t>Lesson 7</a:t>
                      </a:r>
                    </a:p>
                    <a:p>
                      <a:r>
                        <a:rPr lang="en-GB" sz="1200" u="sng" baseline="0" dirty="0"/>
                        <a:t>Intro: </a:t>
                      </a:r>
                      <a:r>
                        <a:rPr lang="en-US" sz="800" u="none" baseline="0" dirty="0"/>
                        <a:t>Orally rehearse your first person recount in role as Dark.</a:t>
                      </a:r>
                      <a:endParaRPr lang="en-GB" sz="800" u="none" baseline="0" dirty="0"/>
                    </a:p>
                    <a:p>
                      <a:r>
                        <a:rPr lang="en-GB" sz="1200" u="sng" baseline="0" dirty="0"/>
                        <a:t>Grammar:  </a:t>
                      </a:r>
                      <a:r>
                        <a:rPr lang="en-GB" sz="800" u="none" baseline="0" dirty="0"/>
                        <a:t>Subordination – NNG  Activity 1b.5: Subordinating with Physical sentences </a:t>
                      </a:r>
                      <a:endParaRPr lang="en-GB" sz="800" u="sng" baseline="0" dirty="0"/>
                    </a:p>
                    <a:p>
                      <a:r>
                        <a:rPr lang="en-GB" sz="1200" u="sng" baseline="0" dirty="0" err="1"/>
                        <a:t>Oracy</a:t>
                      </a:r>
                      <a:r>
                        <a:rPr lang="en-GB" sz="1200" u="sng" baseline="0" dirty="0"/>
                        <a:t>: </a:t>
                      </a:r>
                      <a:r>
                        <a:rPr lang="en-US" sz="800" u="none" baseline="0" dirty="0"/>
                        <a:t>Orally rehearse your first person recount in role as Dark.</a:t>
                      </a:r>
                      <a:endParaRPr lang="en-GB" sz="800" u="none" baseline="0" dirty="0"/>
                    </a:p>
                    <a:p>
                      <a:r>
                        <a:rPr lang="en-GB" sz="1200" u="sng" dirty="0"/>
                        <a:t>Extended</a:t>
                      </a:r>
                      <a:r>
                        <a:rPr lang="en-GB" sz="1200" u="sng" baseline="0" dirty="0"/>
                        <a:t> </a:t>
                      </a:r>
                      <a:r>
                        <a:rPr lang="en-GB" sz="1200" u="sng" dirty="0"/>
                        <a:t>Write:</a:t>
                      </a:r>
                      <a:r>
                        <a:rPr lang="en-GB" sz="800" u="sng" dirty="0"/>
                        <a:t> </a:t>
                      </a:r>
                      <a:r>
                        <a:rPr lang="en-GB" sz="800" u="none" dirty="0"/>
                        <a:t>Plan and write story from Dark’s point</a:t>
                      </a:r>
                      <a:r>
                        <a:rPr lang="en-GB" sz="800" u="none" baseline="0" dirty="0"/>
                        <a:t> of view Assess and target areas for next task.</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endParaRPr lang="en-GB" sz="800" u="none"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u="sng" dirty="0"/>
                        <a:t>Lesson 8</a:t>
                      </a:r>
                    </a:p>
                    <a:p>
                      <a:r>
                        <a:rPr lang="en-GB" sz="1200" u="sng" baseline="0" dirty="0"/>
                        <a:t>Intro: </a:t>
                      </a:r>
                      <a:r>
                        <a:rPr lang="en-GB" sz="800" u="none" baseline="0" dirty="0"/>
                        <a:t>List things </a:t>
                      </a:r>
                      <a:r>
                        <a:rPr lang="en-GB" sz="800" u="none" baseline="0" dirty="0" err="1"/>
                        <a:t>chn</a:t>
                      </a:r>
                      <a:r>
                        <a:rPr lang="en-GB" sz="800" u="none" baseline="0" dirty="0"/>
                        <a:t> are scared of. Use one fear and adapt it using story plan. </a:t>
                      </a:r>
                    </a:p>
                    <a:p>
                      <a:r>
                        <a:rPr lang="en-GB" sz="1200" u="sng" baseline="0" dirty="0"/>
                        <a:t>Grammar</a:t>
                      </a:r>
                      <a:r>
                        <a:rPr lang="en-GB" sz="1200" u="none" baseline="0" dirty="0"/>
                        <a:t>: </a:t>
                      </a:r>
                      <a:r>
                        <a:rPr lang="en-GB" sz="800" u="none" baseline="0" dirty="0"/>
                        <a:t>Address tasks from last piece.  Subordination – NNG  Activity 1b.5: Subordinating with Physical sentences </a:t>
                      </a:r>
                    </a:p>
                    <a:p>
                      <a:r>
                        <a:rPr lang="en-GB" sz="1200" u="sng" baseline="0" dirty="0" err="1"/>
                        <a:t>Oracy</a:t>
                      </a:r>
                      <a:r>
                        <a:rPr lang="en-GB" sz="1200" u="sng" baseline="0" dirty="0"/>
                        <a:t>: </a:t>
                      </a:r>
                      <a:r>
                        <a:rPr lang="en-GB" sz="800" u="none" baseline="0" dirty="0"/>
                        <a:t>Orally tell new story using actions for punctuation.</a:t>
                      </a:r>
                    </a:p>
                    <a:p>
                      <a:r>
                        <a:rPr lang="en-GB" sz="1200" u="sng" dirty="0"/>
                        <a:t>Extended Write:  </a:t>
                      </a:r>
                      <a:r>
                        <a:rPr lang="en-GB" sz="800" u="none" dirty="0"/>
                        <a:t>Model write beginning. </a:t>
                      </a:r>
                      <a:r>
                        <a:rPr lang="en-GB" sz="800" u="none" dirty="0" err="1"/>
                        <a:t>Chn</a:t>
                      </a:r>
                      <a:r>
                        <a:rPr lang="en-GB" sz="800" u="none" dirty="0"/>
                        <a:t> write their own. Repeat with middle</a:t>
                      </a:r>
                      <a:r>
                        <a:rPr lang="en-GB" sz="800" u="none" baseline="0" dirty="0"/>
                        <a:t> and end.</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Assessment</a:t>
                      </a:r>
                      <a:r>
                        <a:rPr lang="en-GB" sz="1200" u="sng" baseline="0" dirty="0"/>
                        <a:t> Toolkit: </a:t>
                      </a:r>
                      <a:r>
                        <a:rPr lang="en-GB" sz="800" u="none" baseline="0" dirty="0"/>
                        <a:t>Autumn Term : Narrative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85852" cy="6858000"/>
          </a:xfrm>
          <a:solidFill>
            <a:schemeClr val="accent4">
              <a:lumMod val="60000"/>
              <a:lumOff val="40000"/>
            </a:schemeClr>
          </a:solidFill>
        </p:spPr>
        <p:txBody>
          <a:bodyPr/>
          <a:lstStyle/>
          <a:p>
            <a:endParaRPr lang="en-US" dirty="0"/>
          </a:p>
        </p:txBody>
      </p:sp>
      <p:pic>
        <p:nvPicPr>
          <p:cNvPr id="1026" name="Picture 2" descr="C:\Users\Teacher\Pictures\516DIApLlKL.jpg"/>
          <p:cNvPicPr>
            <a:picLocks noGrp="1" noChangeAspect="1" noChangeArrowheads="1"/>
          </p:cNvPicPr>
          <p:nvPr>
            <p:ph idx="1"/>
          </p:nvPr>
        </p:nvPicPr>
        <p:blipFill>
          <a:blip r:embed="rId2"/>
          <a:srcRect/>
          <a:stretch>
            <a:fillRect/>
          </a:stretch>
        </p:blipFill>
        <p:spPr bwMode="auto">
          <a:xfrm>
            <a:off x="1285852" y="0"/>
            <a:ext cx="6715172" cy="6858000"/>
          </a:xfrm>
          <a:prstGeom prst="rect">
            <a:avLst/>
          </a:prstGeom>
          <a:noFill/>
        </p:spPr>
      </p:pic>
      <p:sp>
        <p:nvSpPr>
          <p:cNvPr id="5" name="Rectangle 4"/>
          <p:cNvSpPr/>
          <p:nvPr/>
        </p:nvSpPr>
        <p:spPr>
          <a:xfrm>
            <a:off x="8072462" y="0"/>
            <a:ext cx="1071538" cy="68580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9234147"/>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69267">
                <a:tc gridSpan="3">
                  <a:txBody>
                    <a:bodyPr/>
                    <a:lstStyle/>
                    <a:p>
                      <a:r>
                        <a:rPr lang="en-GB" sz="2400" dirty="0"/>
                        <a:t>English Text: </a:t>
                      </a: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402545">
                <a:tc>
                  <a:txBody>
                    <a:bodyPr/>
                    <a:lstStyle/>
                    <a:p>
                      <a:r>
                        <a:rPr lang="en-GB" u="sng" dirty="0"/>
                        <a:t>Lesson</a:t>
                      </a:r>
                      <a:r>
                        <a:rPr lang="en-GB" u="sng" baseline="0" dirty="0"/>
                        <a:t> 1:</a:t>
                      </a:r>
                    </a:p>
                    <a:p>
                      <a:r>
                        <a:rPr lang="en-GB" sz="1200" u="sng" baseline="0" dirty="0"/>
                        <a:t>WOW: </a:t>
                      </a:r>
                      <a:r>
                        <a:rPr lang="en-GB" sz="800" u="none" baseline="0" dirty="0"/>
                        <a:t>Look at front cover. Discuss word quit. Predict what book will be about.  Read 1</a:t>
                      </a:r>
                      <a:r>
                        <a:rPr lang="en-GB" sz="800" u="none" baseline="30000" dirty="0"/>
                        <a:t>st</a:t>
                      </a:r>
                      <a:r>
                        <a:rPr lang="en-GB" sz="800" u="none" baseline="0" dirty="0"/>
                        <a:t> page. Discuss what a letter is  - when and why they are sent.  Compare to email and  messages  on their phones. Read page about red crayon.  Discuss how it is feeling and provide evidence form the text. Repeat with other colours.  Read half of the book.</a:t>
                      </a:r>
                    </a:p>
                    <a:p>
                      <a:r>
                        <a:rPr lang="en-GB" sz="1200" u="sng" baseline="0" dirty="0"/>
                        <a:t>Grammar</a:t>
                      </a:r>
                      <a:r>
                        <a:rPr lang="en-GB" sz="1200" u="none" baseline="0" dirty="0"/>
                        <a:t>: </a:t>
                      </a:r>
                      <a:r>
                        <a:rPr lang="en-GB" sz="800" u="none" baseline="0" dirty="0"/>
                        <a:t>Using because to join 2 clauses</a:t>
                      </a:r>
                    </a:p>
                    <a:p>
                      <a:r>
                        <a:rPr lang="en-GB" sz="1200" u="sng" baseline="0" dirty="0" err="1"/>
                        <a:t>Oracy</a:t>
                      </a:r>
                      <a:r>
                        <a:rPr lang="en-GB" sz="1200" u="sng" baseline="0" dirty="0"/>
                        <a:t>:  </a:t>
                      </a:r>
                      <a:r>
                        <a:rPr lang="en-GB" sz="800" u="none" baseline="0" dirty="0"/>
                        <a:t>Discuss how Duncan can make the crayons happy. </a:t>
                      </a:r>
                      <a:r>
                        <a:rPr lang="en-GB" sz="800" u="none" baseline="0" dirty="0" err="1"/>
                        <a:t>Chn</a:t>
                      </a:r>
                      <a:r>
                        <a:rPr lang="en-GB" sz="800" u="none" baseline="0" dirty="0"/>
                        <a:t> pick a crayon from the pot/ pretend to be the crayon and make a short speech describing how they are feeling.</a:t>
                      </a:r>
                    </a:p>
                    <a:p>
                      <a:r>
                        <a:rPr lang="en-GB" sz="1200" u="sng" dirty="0"/>
                        <a:t>Mighty Write: </a:t>
                      </a:r>
                      <a:r>
                        <a:rPr lang="en-GB" sz="800" u="none" dirty="0"/>
                        <a:t>Model write  then </a:t>
                      </a:r>
                      <a:r>
                        <a:rPr lang="en-GB" sz="800" u="none" dirty="0" err="1"/>
                        <a:t>chn</a:t>
                      </a:r>
                      <a:r>
                        <a:rPr lang="en-GB" sz="800" u="none" dirty="0"/>
                        <a:t> write sentences using</a:t>
                      </a:r>
                      <a:r>
                        <a:rPr lang="en-GB" sz="800" u="none" baseline="0" dirty="0"/>
                        <a:t> the conjunction because. The red crayon is feeling _____ because_______.</a:t>
                      </a:r>
                      <a:endParaRPr lang="en-GB" sz="800" u="none" dirty="0"/>
                    </a:p>
                    <a:p>
                      <a:r>
                        <a:rPr lang="en-GB" sz="1200" u="sng" baseline="0" dirty="0"/>
                        <a:t>Vocabulary:  </a:t>
                      </a:r>
                      <a:r>
                        <a:rPr lang="en-GB" sz="800" u="none" baseline="0" dirty="0"/>
                        <a:t>quit  </a:t>
                      </a:r>
                      <a:r>
                        <a:rPr lang="en-GB" sz="1200" u="none" baseline="0" dirty="0"/>
                        <a:t> </a:t>
                      </a:r>
                    </a:p>
                  </a:txBody>
                  <a:tcPr/>
                </a:tc>
                <a:tc>
                  <a:txBody>
                    <a:bodyPr/>
                    <a:lstStyle/>
                    <a:p>
                      <a:r>
                        <a:rPr lang="en-GB" u="sng" dirty="0"/>
                        <a:t>Lesson 2</a:t>
                      </a:r>
                      <a:r>
                        <a:rPr lang="en-GB" dirty="0"/>
                        <a:t>:</a:t>
                      </a:r>
                    </a:p>
                    <a:p>
                      <a:r>
                        <a:rPr lang="en-GB" sz="1200" u="sng" baseline="0" dirty="0"/>
                        <a:t>Intro: </a:t>
                      </a:r>
                      <a:r>
                        <a:rPr lang="en-GB" sz="800" u="none" baseline="0" dirty="0"/>
                        <a:t> Read </a:t>
                      </a:r>
                      <a:r>
                        <a:rPr lang="en-GB" sz="800" u="none" baseline="0" dirty="0" err="1"/>
                        <a:t>chn’s</a:t>
                      </a:r>
                      <a:r>
                        <a:rPr lang="en-GB" sz="800" u="none" baseline="0" dirty="0"/>
                        <a:t> sentences from previous day. Discuss main clauses and how because is the conjunction.  Circle the verb.  Read rest of the book.</a:t>
                      </a:r>
                    </a:p>
                    <a:p>
                      <a:r>
                        <a:rPr lang="en-GB" sz="1200" u="sng" baseline="0" dirty="0"/>
                        <a:t>Grammar</a:t>
                      </a:r>
                      <a:r>
                        <a:rPr lang="en-GB" sz="1200" u="none" baseline="0" dirty="0"/>
                        <a:t>: </a:t>
                      </a:r>
                      <a:r>
                        <a:rPr lang="en-GB" sz="800" u="none" baseline="0" dirty="0"/>
                        <a:t>Using conjunctions but, or, and. Have  sentences about the book with the conjunction omitted. As a class identify then underline 2 main clause and circle the verb. Choose a conjunction to  join the clauses.</a:t>
                      </a:r>
                    </a:p>
                    <a:p>
                      <a:r>
                        <a:rPr lang="en-GB" sz="1200" u="sng" baseline="0" dirty="0" err="1"/>
                        <a:t>Oracy</a:t>
                      </a:r>
                      <a:r>
                        <a:rPr lang="en-GB" sz="1200" u="sng" baseline="0" dirty="0"/>
                        <a:t>: </a:t>
                      </a:r>
                      <a:r>
                        <a:rPr lang="en-GB" sz="800" u="none" baseline="0" dirty="0"/>
                        <a:t>Read their sentences to a talk partner or class.</a:t>
                      </a:r>
                    </a:p>
                    <a:p>
                      <a:r>
                        <a:rPr lang="en-GB" sz="1200" u="sng" dirty="0"/>
                        <a:t>Mighty Write: </a:t>
                      </a:r>
                      <a:r>
                        <a:rPr lang="en-GB" sz="800" u="none" baseline="0" dirty="0"/>
                        <a:t> Model write then </a:t>
                      </a:r>
                      <a:r>
                        <a:rPr lang="en-GB" sz="800" u="none" baseline="0" dirty="0" err="1"/>
                        <a:t>chn</a:t>
                      </a:r>
                      <a:r>
                        <a:rPr lang="en-GB" sz="800" u="none" baseline="0" dirty="0"/>
                        <a:t> write their own sentences using the conjunctions but, and , or. Underline clauses and circle the verb.</a:t>
                      </a:r>
                      <a:endParaRPr lang="en-GB" sz="800" u="none" dirty="0"/>
                    </a:p>
                    <a:p>
                      <a:r>
                        <a:rPr lang="en-GB" sz="1200" u="sng" baseline="0" dirty="0"/>
                        <a:t>Vocabulary:</a:t>
                      </a:r>
                      <a:endParaRPr lang="en-GB" sz="1200" u="none" dirty="0"/>
                    </a:p>
                    <a:p>
                      <a:endParaRPr lang="en-GB" dirty="0"/>
                    </a:p>
                  </a:txBody>
                  <a:tcPr/>
                </a:tc>
                <a:tc>
                  <a:txBody>
                    <a:bodyPr/>
                    <a:lstStyle/>
                    <a:p>
                      <a:r>
                        <a:rPr lang="en-GB" u="sng" dirty="0"/>
                        <a:t>Lesson 3</a:t>
                      </a:r>
                      <a:r>
                        <a:rPr lang="en-GB" dirty="0"/>
                        <a:t>:</a:t>
                      </a:r>
                    </a:p>
                    <a:p>
                      <a:r>
                        <a:rPr lang="en-GB" sz="1200" u="sng" baseline="0" dirty="0"/>
                        <a:t>Intro:</a:t>
                      </a:r>
                      <a:r>
                        <a:rPr lang="en-GB" sz="800" u="sng" baseline="0" dirty="0"/>
                        <a:t> </a:t>
                      </a:r>
                      <a:r>
                        <a:rPr lang="en-GB" sz="800" u="none" baseline="0" dirty="0"/>
                        <a:t>Read </a:t>
                      </a:r>
                      <a:r>
                        <a:rPr lang="en-GB" sz="800" u="none" baseline="0" dirty="0" err="1"/>
                        <a:t>chn’s</a:t>
                      </a:r>
                      <a:r>
                        <a:rPr lang="en-GB" sz="800" u="none" baseline="0" dirty="0"/>
                        <a:t> sentences from previous day.  </a:t>
                      </a:r>
                      <a:endParaRPr lang="en-GB" sz="800" u="sng" baseline="0" dirty="0"/>
                    </a:p>
                    <a:p>
                      <a:r>
                        <a:rPr lang="en-GB" sz="1200" u="sng" baseline="0" dirty="0"/>
                        <a:t>Grammar</a:t>
                      </a:r>
                      <a:r>
                        <a:rPr lang="en-GB" sz="1200" u="none" baseline="0" dirty="0"/>
                        <a:t>: </a:t>
                      </a:r>
                      <a:r>
                        <a:rPr lang="en-GB" sz="800" u="none" baseline="0" dirty="0"/>
                        <a:t>Using conjunctions  </a:t>
                      </a:r>
                      <a:r>
                        <a:rPr lang="en-GB" sz="800" kern="1200" dirty="0">
                          <a:solidFill>
                            <a:schemeClr val="dk1"/>
                          </a:solidFill>
                          <a:latin typeface="+mn-lt"/>
                          <a:ea typeface="+mn-ea"/>
                          <a:cs typeface="+mn-cs"/>
                        </a:rPr>
                        <a:t>when, if, that, because</a:t>
                      </a:r>
                      <a:r>
                        <a:rPr lang="en-GB" sz="800" u="none" baseline="0" dirty="0"/>
                        <a:t> beginning the sentence. As a class identify then underline  the main clause, subordinate clause and circle the verb. </a:t>
                      </a:r>
                    </a:p>
                    <a:p>
                      <a:r>
                        <a:rPr lang="en-GB" sz="800" u="none" baseline="0" dirty="0"/>
                        <a:t>NNG: </a:t>
                      </a:r>
                      <a:r>
                        <a:rPr lang="en-GB" sz="800" kern="1200" dirty="0">
                          <a:solidFill>
                            <a:schemeClr val="dk1"/>
                          </a:solidFill>
                          <a:latin typeface="+mn-lt"/>
                          <a:ea typeface="+mn-ea"/>
                          <a:cs typeface="+mn-cs"/>
                        </a:rPr>
                        <a:t>Understand effect of beginning sentences using when, if, that, because  Activity 1b.6:Using that</a:t>
                      </a:r>
                      <a:endParaRPr lang="en-GB" sz="800" u="none" baseline="0" dirty="0"/>
                    </a:p>
                    <a:p>
                      <a:r>
                        <a:rPr lang="en-GB" sz="1200" u="sng" baseline="0" dirty="0" err="1"/>
                        <a:t>Oracy</a:t>
                      </a:r>
                      <a:r>
                        <a:rPr lang="en-GB" sz="1200" u="sng" baseline="0" dirty="0"/>
                        <a:t>: </a:t>
                      </a:r>
                      <a:r>
                        <a:rPr lang="en-GB" sz="800" u="none" baseline="0" dirty="0"/>
                        <a:t>Hot seating different coloured crayons</a:t>
                      </a:r>
                    </a:p>
                    <a:p>
                      <a:r>
                        <a:rPr lang="en-GB" sz="1200" u="sng" dirty="0"/>
                        <a:t>Mighty Write: </a:t>
                      </a:r>
                      <a:r>
                        <a:rPr lang="en-GB" sz="800" u="none" baseline="0" dirty="0"/>
                        <a:t> Model write then </a:t>
                      </a:r>
                      <a:r>
                        <a:rPr lang="en-GB" sz="800" u="none" baseline="0" dirty="0" err="1"/>
                        <a:t>chn</a:t>
                      </a:r>
                      <a:r>
                        <a:rPr lang="en-GB" sz="800" u="none" baseline="0" dirty="0"/>
                        <a:t> write their own sentences  beginning with the </a:t>
                      </a:r>
                      <a:r>
                        <a:rPr lang="en-GB" sz="800" u="none" baseline="0" dirty="0" err="1"/>
                        <a:t>the</a:t>
                      </a:r>
                      <a:r>
                        <a:rPr lang="en-GB" sz="800" u="none" baseline="0" dirty="0"/>
                        <a:t> conjunctions  when, if, that, because Underline clauses and circle the verb.</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synonyms oak academy  lesson 3</a:t>
                      </a:r>
                    </a:p>
                    <a:p>
                      <a:endParaRPr lang="en-GB" dirty="0"/>
                    </a:p>
                  </a:txBody>
                  <a:tcPr/>
                </a:tc>
                <a:extLst>
                  <a:ext uri="{0D108BD9-81ED-4DB2-BD59-A6C34878D82A}">
                    <a16:rowId xmlns="" xmlns:a16="http://schemas.microsoft.com/office/drawing/2014/main" val="10001"/>
                  </a:ext>
                </a:extLst>
              </a:tr>
              <a:tr h="30087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u="sng" baseline="0" dirty="0"/>
                        <a:t>Intro: </a:t>
                      </a:r>
                      <a:r>
                        <a:rPr lang="en-GB" sz="800" u="none" baseline="0" dirty="0"/>
                        <a:t>Oak academy lesson 4 Discuss what persuade means- relate to </a:t>
                      </a:r>
                      <a:r>
                        <a:rPr lang="en-GB" sz="800" u="none" baseline="0" dirty="0" err="1"/>
                        <a:t>chn’s</a:t>
                      </a:r>
                      <a:r>
                        <a:rPr lang="en-GB" sz="800" u="none" baseline="0" dirty="0"/>
                        <a:t> own experiences. Read first part of peach and yellow crayon’s letters. Identify it is written in the first person.  Identify questions, exaggeration ,argument  commands and warnings in extracts . </a:t>
                      </a:r>
                    </a:p>
                    <a:p>
                      <a:r>
                        <a:rPr lang="en-GB" sz="1200" u="sng" baseline="0" dirty="0"/>
                        <a:t>Grammar</a:t>
                      </a:r>
                      <a:r>
                        <a:rPr lang="en-GB" sz="1200" u="none" baseline="0" dirty="0"/>
                        <a:t>: </a:t>
                      </a:r>
                      <a:r>
                        <a:rPr lang="en-GB" sz="800" u="none" baseline="0" dirty="0"/>
                        <a:t>First person pronouns- I  my we  our  me NNG: </a:t>
                      </a:r>
                      <a:r>
                        <a:rPr lang="en-GB" sz="800" kern="1200" dirty="0">
                          <a:solidFill>
                            <a:schemeClr val="dk1"/>
                          </a:solidFill>
                          <a:latin typeface="+mn-lt"/>
                          <a:ea typeface="+mn-ea"/>
                          <a:cs typeface="+mn-cs"/>
                        </a:rPr>
                        <a:t>Understand that a noun phrase can be replaced with a pronoun</a:t>
                      </a:r>
                      <a:r>
                        <a:rPr lang="en-GB" sz="800" u="none" baseline="0" dirty="0"/>
                        <a:t>  </a:t>
                      </a:r>
                      <a:r>
                        <a:rPr lang="en-GB" sz="800" kern="1200" dirty="0">
                          <a:solidFill>
                            <a:schemeClr val="dk1"/>
                          </a:solidFill>
                          <a:latin typeface="+mn-lt"/>
                          <a:ea typeface="+mn-ea"/>
                          <a:cs typeface="+mn-cs"/>
                        </a:rPr>
                        <a:t>Activity 2.7: Playing with pronouns</a:t>
                      </a:r>
                    </a:p>
                    <a:p>
                      <a:r>
                        <a:rPr lang="en-GB" sz="800" u="none" baseline="0" dirty="0"/>
                        <a:t>The use of questions/ exaggeration  in persuasive writing</a:t>
                      </a:r>
                    </a:p>
                    <a:p>
                      <a:r>
                        <a:rPr lang="en-GB" sz="1200" u="sng" baseline="0" dirty="0" err="1"/>
                        <a:t>Oracy</a:t>
                      </a:r>
                      <a:r>
                        <a:rPr lang="en-GB" sz="1200" u="sng" baseline="0" dirty="0"/>
                        <a:t>: </a:t>
                      </a:r>
                      <a:r>
                        <a:rPr lang="en-GB" sz="800" u="none" baseline="0" dirty="0"/>
                        <a:t>Look at questions in the text and discuss what the crayon is trying to convey . Look at  exaggeration in the text and discuss what the crayon is trying to convey . Look at arguments  in the text and discuss what the crayon is trying to convey. Look at  commands and warnings  in the text and discuss what the crayon is trying to convey . </a:t>
                      </a:r>
                      <a:endParaRPr lang="en-GB" sz="800" u="sng" baseline="0" dirty="0"/>
                    </a:p>
                    <a:p>
                      <a:r>
                        <a:rPr lang="en-GB" sz="1200" u="sng" dirty="0"/>
                        <a:t>Mighty Write: </a:t>
                      </a:r>
                      <a:r>
                        <a:rPr lang="en-GB" sz="800" u="none" dirty="0"/>
                        <a:t>As a class find examples of first person, questions, exaggeration, argument, commands</a:t>
                      </a:r>
                      <a:r>
                        <a:rPr lang="en-GB" sz="800" u="none" baseline="0" dirty="0"/>
                        <a:t> and warnings in a </a:t>
                      </a:r>
                      <a:r>
                        <a:rPr lang="en-GB" sz="800" u="none" baseline="0" dirty="0" smtClean="0"/>
                        <a:t>letter and </a:t>
                      </a:r>
                      <a:r>
                        <a:rPr lang="en-GB" sz="800" u="none" baseline="0" dirty="0"/>
                        <a:t>underline in different colours.  </a:t>
                      </a:r>
                      <a:r>
                        <a:rPr lang="en-GB" sz="800" u="none" baseline="0" dirty="0" err="1"/>
                        <a:t>Chn</a:t>
                      </a:r>
                      <a:r>
                        <a:rPr lang="en-GB" sz="800" u="none" baseline="0" dirty="0"/>
                        <a:t> repeat task with a  partner.</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exhausted  furious  elated  upset  exaggeration   argument  opinion  reasons  prove</a:t>
                      </a:r>
                      <a:endParaRPr lang="en-GB" sz="800" u="none" dirty="0"/>
                    </a:p>
                  </a:txBody>
                  <a:tcPr/>
                </a:tc>
                <a:tc>
                  <a:txBody>
                    <a:bodyPr/>
                    <a:lstStyle/>
                    <a:p>
                      <a:r>
                        <a:rPr lang="en-GB" sz="1200" u="sng" dirty="0"/>
                        <a:t>Lesson 5</a:t>
                      </a:r>
                      <a:r>
                        <a:rPr lang="en-GB" sz="1200" dirty="0"/>
                        <a:t>:</a:t>
                      </a:r>
                    </a:p>
                    <a:p>
                      <a:r>
                        <a:rPr lang="en-GB" sz="1200" u="sng" baseline="0" dirty="0"/>
                        <a:t>Intro: </a:t>
                      </a:r>
                      <a:r>
                        <a:rPr lang="en-GB" sz="800" u="none" baseline="0" dirty="0"/>
                        <a:t>Oak Academy Lesson 6. Pretend to be a crayon and the </a:t>
                      </a:r>
                      <a:r>
                        <a:rPr lang="en-GB" sz="800" u="none" baseline="0" dirty="0" err="1"/>
                        <a:t>chn</a:t>
                      </a:r>
                      <a:r>
                        <a:rPr lang="en-GB" sz="800" u="none" baseline="0" dirty="0"/>
                        <a:t> pretend to be Duncan, Give </a:t>
                      </a:r>
                      <a:r>
                        <a:rPr lang="en-GB" sz="800" u="none" baseline="0" dirty="0" err="1"/>
                        <a:t>chn</a:t>
                      </a:r>
                      <a:r>
                        <a:rPr lang="en-GB" sz="800" u="none" baseline="0" dirty="0"/>
                        <a:t> a command sentence- Stop using me to colour in huge, grey elephants. Identify it is a command sentence. Display sentence on the board. Identify imperative verb, noun, adjective</a:t>
                      </a:r>
                      <a:r>
                        <a:rPr lang="en-GB" sz="1200" u="none" baseline="0" dirty="0"/>
                        <a:t>. </a:t>
                      </a:r>
                      <a:endParaRPr lang="en-GB" sz="1200" u="sng" baseline="0" dirty="0"/>
                    </a:p>
                    <a:p>
                      <a:r>
                        <a:rPr lang="en-GB" sz="1200" u="sng" baseline="0" dirty="0"/>
                        <a:t>Grammar</a:t>
                      </a:r>
                      <a:r>
                        <a:rPr lang="en-GB" sz="1200" u="none" baseline="0" dirty="0"/>
                        <a:t>: </a:t>
                      </a:r>
                      <a:r>
                        <a:rPr lang="en-GB" sz="800" u="none" baseline="0" dirty="0"/>
                        <a:t>NNG: </a:t>
                      </a:r>
                      <a:r>
                        <a:rPr lang="en-GB" sz="800" kern="1200" dirty="0">
                          <a:solidFill>
                            <a:schemeClr val="dk1"/>
                          </a:solidFill>
                          <a:latin typeface="+mn-lt"/>
                          <a:ea typeface="+mn-ea"/>
                          <a:cs typeface="+mn-cs"/>
                        </a:rPr>
                        <a:t>Punctuate command sentences Activity 1c.5: Do as I tell you</a:t>
                      </a:r>
                      <a:endParaRPr lang="en-GB" sz="800" u="none" baseline="0" dirty="0"/>
                    </a:p>
                    <a:p>
                      <a:r>
                        <a:rPr lang="en-GB" sz="1200" u="sng" baseline="0" dirty="0" err="1"/>
                        <a:t>Oracy</a:t>
                      </a:r>
                      <a:r>
                        <a:rPr lang="en-GB" sz="1200" u="sng" baseline="0" dirty="0"/>
                        <a:t>: </a:t>
                      </a:r>
                      <a:r>
                        <a:rPr lang="en-GB" sz="800" u="none" baseline="0" dirty="0"/>
                        <a:t>Hot seating different coloured crayons – write up and display their thoughts in a speech bubble. </a:t>
                      </a:r>
                      <a:r>
                        <a:rPr lang="en-GB" sz="800" u="none" baseline="0" dirty="0" err="1"/>
                        <a:t>Chn</a:t>
                      </a:r>
                      <a:r>
                        <a:rPr lang="en-GB" sz="800" u="none" baseline="0" dirty="0"/>
                        <a:t>  discuss  any objects they own which might want to quit because it needs a rest, is feeling unloved, mistreated.</a:t>
                      </a:r>
                      <a:endParaRPr lang="en-GB" sz="800" u="sng" baseline="0" dirty="0"/>
                    </a:p>
                    <a:p>
                      <a:r>
                        <a:rPr lang="en-GB" sz="1200" u="sng" dirty="0"/>
                        <a:t>Mighty Write: </a:t>
                      </a:r>
                      <a:r>
                        <a:rPr lang="en-GB" sz="800" u="none" dirty="0"/>
                        <a:t>Show</a:t>
                      </a:r>
                      <a:r>
                        <a:rPr lang="en-GB" sz="800" u="none" baseline="0" dirty="0"/>
                        <a:t> </a:t>
                      </a:r>
                      <a:r>
                        <a:rPr lang="en-GB" sz="800" u="none" baseline="0" dirty="0" err="1"/>
                        <a:t>chn</a:t>
                      </a:r>
                      <a:r>
                        <a:rPr lang="en-GB" sz="800" u="none" baseline="0" dirty="0"/>
                        <a:t> a picture of your exhausted object. Model write sentence in speech bubble describing how it is feeling and why. Include 3 words to show how it is feeling. </a:t>
                      </a:r>
                      <a:r>
                        <a:rPr lang="en-GB" sz="800" u="none" baseline="0" dirty="0" err="1"/>
                        <a:t>Chn</a:t>
                      </a:r>
                      <a:r>
                        <a:rPr lang="en-GB" sz="800" u="none" baseline="0" dirty="0"/>
                        <a:t> write their own.</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sng" baseline="0" dirty="0"/>
                        <a:t> </a:t>
                      </a:r>
                      <a:r>
                        <a:rPr lang="en-GB" sz="800" u="none" baseline="0" dirty="0"/>
                        <a:t>Feeling synonyms</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a:t> Sad: downcast  upset  glum miserable  deflated  downhearted  distraught</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a:t>Tired/ Mistreated: drained  fatigued  weary  worn out  exhausted  overworked </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a:t>Lonely: alone  rejected  unwanted  unloved</a:t>
                      </a:r>
                      <a:endParaRPr lang="en-GB" sz="800" u="sng" dirty="0"/>
                    </a:p>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r>
                        <a:rPr lang="en-GB" sz="1200" u="sng" dirty="0"/>
                        <a:t>Lesson 6:</a:t>
                      </a:r>
                      <a:endParaRPr lang="en-GB" sz="1200" dirty="0"/>
                    </a:p>
                    <a:p>
                      <a:r>
                        <a:rPr lang="en-GB" sz="1200" u="sng" baseline="0" dirty="0"/>
                        <a:t>Intro: </a:t>
                      </a:r>
                      <a:r>
                        <a:rPr lang="en-GB" sz="800" u="none" baseline="0" dirty="0"/>
                        <a:t>Oak Academy Lesson 8.  display a sentence showing an opinion and reason.  Explain the difference between. Display a variety of sentences and </a:t>
                      </a:r>
                      <a:r>
                        <a:rPr lang="en-GB" sz="800" u="none" baseline="0" dirty="0" err="1"/>
                        <a:t>chn</a:t>
                      </a:r>
                      <a:r>
                        <a:rPr lang="en-GB" sz="800" u="none" baseline="0" dirty="0"/>
                        <a:t> identify the opinion , reason and conjunction.</a:t>
                      </a:r>
                    </a:p>
                    <a:p>
                      <a:r>
                        <a:rPr lang="en-GB" sz="1200" u="sng" baseline="0" dirty="0"/>
                        <a:t>Grammar</a:t>
                      </a:r>
                      <a:r>
                        <a:rPr lang="en-GB" sz="1200" u="none" baseline="0" dirty="0"/>
                        <a:t>: </a:t>
                      </a:r>
                      <a:r>
                        <a:rPr lang="en-GB" sz="800" u="none" baseline="0" dirty="0"/>
                        <a:t>Recap joining conjunctions. </a:t>
                      </a:r>
                    </a:p>
                    <a:p>
                      <a:r>
                        <a:rPr lang="en-GB" sz="800" u="none" baseline="0" dirty="0"/>
                        <a:t>Exclamation sentences </a:t>
                      </a:r>
                    </a:p>
                    <a:p>
                      <a:r>
                        <a:rPr lang="en-GB" sz="1200" u="sng" baseline="0" dirty="0" err="1"/>
                        <a:t>Oracy</a:t>
                      </a:r>
                      <a:r>
                        <a:rPr lang="en-GB" sz="1200" u="sng" baseline="0" dirty="0"/>
                        <a:t>: </a:t>
                      </a:r>
                      <a:r>
                        <a:rPr lang="en-GB" sz="800" u="none" baseline="0" dirty="0"/>
                        <a:t>Display a coloured crayon and opinion. </a:t>
                      </a:r>
                      <a:r>
                        <a:rPr lang="en-GB" sz="800" u="none" baseline="0" dirty="0" err="1"/>
                        <a:t>Chn</a:t>
                      </a:r>
                      <a:r>
                        <a:rPr lang="en-GB" sz="800" u="none" baseline="0" dirty="0"/>
                        <a:t> finish sentence orally with a reason.</a:t>
                      </a:r>
                    </a:p>
                    <a:p>
                      <a:r>
                        <a:rPr lang="en-GB" sz="1200" u="sng" dirty="0"/>
                        <a:t>Mighty Write: </a:t>
                      </a:r>
                      <a:r>
                        <a:rPr lang="en-GB" sz="800" u="none" dirty="0"/>
                        <a:t>Display sentences showing reason and opinion related to the object from lesson 5. </a:t>
                      </a:r>
                      <a:r>
                        <a:rPr lang="en-GB" sz="800" u="none" dirty="0" err="1"/>
                        <a:t>Chn</a:t>
                      </a:r>
                      <a:r>
                        <a:rPr lang="en-GB" sz="800" u="none" dirty="0"/>
                        <a:t> write </a:t>
                      </a:r>
                      <a:r>
                        <a:rPr lang="en-GB" sz="800" u="none" baseline="0" dirty="0"/>
                        <a:t>opinion / reason </a:t>
                      </a:r>
                      <a:r>
                        <a:rPr lang="en-GB" sz="800" u="none" dirty="0"/>
                        <a:t>sentences about their object using</a:t>
                      </a:r>
                      <a:r>
                        <a:rPr lang="en-GB" sz="800" u="none" baseline="0" dirty="0"/>
                        <a:t> the conjunctions because and so. Make them into an exclamation sentence.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feeling synonyms</a:t>
                      </a:r>
                      <a:endParaRPr lang="en-GB" sz="800" u="none" dirty="0"/>
                    </a:p>
                  </a:txBody>
                  <a:tcPr/>
                </a:tc>
                <a:extLst>
                  <a:ext uri="{0D108BD9-81ED-4DB2-BD59-A6C34878D82A}">
                    <a16:rowId xmlns="" xmlns:a16="http://schemas.microsoft.com/office/drawing/2014/main" val="10002"/>
                  </a:ext>
                </a:extLst>
              </a:tr>
              <a:tr h="1673041">
                <a:tc>
                  <a:txBody>
                    <a:bodyPr/>
                    <a:lstStyle/>
                    <a:p>
                      <a:r>
                        <a:rPr lang="en-GB" sz="1200" u="sng" dirty="0"/>
                        <a:t>Lesson 7</a:t>
                      </a:r>
                    </a:p>
                    <a:p>
                      <a:r>
                        <a:rPr lang="en-GB" sz="1200" u="sng" baseline="0" dirty="0"/>
                        <a:t>Intro: </a:t>
                      </a:r>
                      <a:r>
                        <a:rPr lang="en-GB" sz="800" u="none" baseline="0" dirty="0"/>
                        <a:t>Reread red crayon page. Give </a:t>
                      </a:r>
                      <a:r>
                        <a:rPr lang="en-GB" sz="800" u="none" baseline="0" dirty="0" err="1"/>
                        <a:t>chn</a:t>
                      </a:r>
                      <a:r>
                        <a:rPr lang="en-GB" sz="800" u="none" baseline="0" dirty="0"/>
                        <a:t> imperative verbs. </a:t>
                      </a:r>
                      <a:r>
                        <a:rPr lang="en-GB" sz="800" u="none" baseline="0" dirty="0" err="1"/>
                        <a:t>Chn</a:t>
                      </a:r>
                      <a:r>
                        <a:rPr lang="en-GB" sz="800" u="none" baseline="0" dirty="0"/>
                        <a:t> pretend to be red crayon and give Duncan a command. Repeat with purple crayon. Display examples of rhetorical questions from red crayon – discuss how it is making them feel. Reread beige crayon. </a:t>
                      </a:r>
                      <a:r>
                        <a:rPr lang="en-GB" sz="800" u="none" baseline="0" dirty="0" err="1"/>
                        <a:t>Chn</a:t>
                      </a:r>
                      <a:r>
                        <a:rPr lang="en-GB" sz="800" u="none" baseline="0" dirty="0"/>
                        <a:t>  pretend to be beige crayon and think of a rhetorical question. Share examples. Repeat with peach crayon.</a:t>
                      </a:r>
                    </a:p>
                    <a:p>
                      <a:r>
                        <a:rPr lang="en-GB" sz="1200" u="sng" baseline="0" dirty="0"/>
                        <a:t>Grammar: </a:t>
                      </a:r>
                      <a:r>
                        <a:rPr lang="en-GB" sz="800" u="none" baseline="0" dirty="0"/>
                        <a:t>Revise imperative verbs / command sentences</a:t>
                      </a:r>
                    </a:p>
                    <a:p>
                      <a:r>
                        <a:rPr lang="en-GB" sz="800" u="none" baseline="0" dirty="0"/>
                        <a:t>Teach rhetorical questions - </a:t>
                      </a:r>
                    </a:p>
                    <a:p>
                      <a:r>
                        <a:rPr lang="en-GB" sz="1200" u="sng" baseline="0" dirty="0" err="1"/>
                        <a:t>Oracy</a:t>
                      </a:r>
                      <a:r>
                        <a:rPr lang="en-GB" sz="1200" u="sng" baseline="0" dirty="0" smtClean="0"/>
                        <a:t>: </a:t>
                      </a:r>
                      <a:r>
                        <a:rPr lang="en-GB" sz="800" u="none" baseline="0" dirty="0" smtClean="0"/>
                        <a:t>Share ideas of rhetorical questions</a:t>
                      </a:r>
                      <a:endParaRPr lang="en-GB" sz="800" u="none" baseline="0" dirty="0"/>
                    </a:p>
                    <a:p>
                      <a:r>
                        <a:rPr lang="en-GB" sz="1200" u="sng" dirty="0"/>
                        <a:t>Mighty Write: </a:t>
                      </a:r>
                      <a:r>
                        <a:rPr lang="en-GB" sz="800" u="none" dirty="0"/>
                        <a:t>Model write rhetorical questions beginning wit Stop,</a:t>
                      </a:r>
                      <a:r>
                        <a:rPr lang="en-GB" sz="800" u="none" baseline="0" dirty="0"/>
                        <a:t> Start, Give , Use </a:t>
                      </a:r>
                      <a:r>
                        <a:rPr lang="en-GB" sz="800" u="none" dirty="0"/>
                        <a:t>related</a:t>
                      </a:r>
                      <a:r>
                        <a:rPr lang="en-GB" sz="800" u="none" baseline="0" dirty="0"/>
                        <a:t> to what your object from lesson 5 is upset about. Add a command sentence using the conjunction or.  </a:t>
                      </a:r>
                      <a:r>
                        <a:rPr lang="en-GB" sz="800" u="none" baseline="0" dirty="0" err="1"/>
                        <a:t>Chn</a:t>
                      </a:r>
                      <a:r>
                        <a:rPr lang="en-GB" sz="800" u="none" baseline="0" dirty="0"/>
                        <a:t> repeat task with their object.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feeling  synonyms   command  imperative verb  rhetorical </a:t>
                      </a:r>
                      <a:endParaRPr lang="en-GB" sz="800" u="none"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u="sng" dirty="0"/>
                        <a:t>Lesson 8</a:t>
                      </a:r>
                    </a:p>
                    <a:p>
                      <a:r>
                        <a:rPr lang="en-GB" sz="1200" u="sng" baseline="0" dirty="0"/>
                        <a:t>Intro: </a:t>
                      </a:r>
                      <a:r>
                        <a:rPr lang="en-GB" sz="800" u="none" baseline="0" dirty="0"/>
                        <a:t>Oak academy lesson 10/11.  Read  the teacher version of a persuasive letter.  Give </a:t>
                      </a:r>
                      <a:r>
                        <a:rPr lang="en-GB" sz="800" u="none" baseline="0" dirty="0" err="1"/>
                        <a:t>chn</a:t>
                      </a:r>
                      <a:r>
                        <a:rPr lang="en-GB" sz="800" u="none" baseline="0" dirty="0"/>
                        <a:t> time to identify all the adjectives. Repeat with rhetorical questions, opinions, reasons</a:t>
                      </a:r>
                    </a:p>
                    <a:p>
                      <a:r>
                        <a:rPr lang="en-GB" sz="1200" u="sng" baseline="0" dirty="0"/>
                        <a:t>Grammar</a:t>
                      </a:r>
                      <a:r>
                        <a:rPr lang="en-GB" sz="1200" u="none" baseline="0" dirty="0"/>
                        <a:t>: </a:t>
                      </a:r>
                      <a:r>
                        <a:rPr lang="en-GB" sz="800" u="none" baseline="0" dirty="0"/>
                        <a:t>Revise conjunctions- so because</a:t>
                      </a:r>
                    </a:p>
                    <a:p>
                      <a:r>
                        <a:rPr lang="en-GB" sz="800" u="none" baseline="0" dirty="0"/>
                        <a:t>NNG: </a:t>
                      </a:r>
                      <a:r>
                        <a:rPr lang="en-GB" sz="800" kern="1200" dirty="0">
                          <a:solidFill>
                            <a:schemeClr val="dk1"/>
                          </a:solidFill>
                          <a:latin typeface="+mn-lt"/>
                          <a:ea typeface="+mn-ea"/>
                          <a:cs typeface="+mn-cs"/>
                        </a:rPr>
                        <a:t>Construct a noun phrase with a determiner/adjective  Activity 2.8: Understanding opposites</a:t>
                      </a:r>
                      <a:endParaRPr lang="en-GB" sz="800" u="none" baseline="0" dirty="0"/>
                    </a:p>
                    <a:p>
                      <a:r>
                        <a:rPr lang="en-GB" sz="1200" u="sng" baseline="0" dirty="0" err="1"/>
                        <a:t>Oracy</a:t>
                      </a:r>
                      <a:r>
                        <a:rPr lang="en-GB" sz="1200" u="sng" baseline="0" dirty="0"/>
                        <a:t>: </a:t>
                      </a:r>
                      <a:r>
                        <a:rPr lang="en-GB" sz="800" u="none" baseline="0" dirty="0"/>
                        <a:t>Teacher model with own object first. </a:t>
                      </a:r>
                      <a:r>
                        <a:rPr lang="en-GB" sz="800" u="none" baseline="0" dirty="0" err="1"/>
                        <a:t>Chn</a:t>
                      </a:r>
                      <a:r>
                        <a:rPr lang="en-GB" sz="800" u="none" baseline="0" dirty="0"/>
                        <a:t> pretend to be their board and think of questions they want to ask it. Think of the answers their object would give.  Talk through with partner.</a:t>
                      </a:r>
                    </a:p>
                    <a:p>
                      <a:r>
                        <a:rPr lang="en-GB" sz="800" u="none" baseline="0" dirty="0"/>
                        <a:t>Using plan orally rehearse their first paragraph.</a:t>
                      </a:r>
                    </a:p>
                    <a:p>
                      <a:r>
                        <a:rPr lang="en-GB" sz="1200" u="sng" dirty="0"/>
                        <a:t>Extended Write: </a:t>
                      </a:r>
                      <a:r>
                        <a:rPr lang="en-GB" sz="800" u="none" dirty="0"/>
                        <a:t>Using plan model write then </a:t>
                      </a:r>
                      <a:r>
                        <a:rPr lang="en-GB" sz="800" u="none" dirty="0" err="1"/>
                        <a:t>chn</a:t>
                      </a:r>
                      <a:r>
                        <a:rPr lang="en-GB" sz="800" u="none" dirty="0"/>
                        <a:t> write the first paragraph of their persuasive letter.</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u="sng" dirty="0"/>
                        <a:t>Lesson 9</a:t>
                      </a:r>
                    </a:p>
                    <a:p>
                      <a:r>
                        <a:rPr lang="en-GB" sz="1200" u="sng" baseline="0" dirty="0"/>
                        <a:t>Intro: </a:t>
                      </a:r>
                      <a:r>
                        <a:rPr lang="en-GB" sz="800" u="none" baseline="0" dirty="0"/>
                        <a:t>Oak academy lesson 12/13. Share  high quality first paragraphs from the previous day then give </a:t>
                      </a:r>
                      <a:r>
                        <a:rPr lang="en-GB" sz="800" u="none" baseline="0" dirty="0" err="1"/>
                        <a:t>chn</a:t>
                      </a:r>
                      <a:r>
                        <a:rPr lang="en-GB" sz="800" u="none" baseline="0" dirty="0"/>
                        <a:t> time to edit their  first paragraph. Read 2</a:t>
                      </a:r>
                      <a:r>
                        <a:rPr lang="en-GB" sz="800" u="none" baseline="30000" dirty="0"/>
                        <a:t>nd</a:t>
                      </a:r>
                      <a:r>
                        <a:rPr lang="en-GB" sz="800" u="none" baseline="0" dirty="0"/>
                        <a:t> paragraph of teacher’s version. Model then </a:t>
                      </a:r>
                      <a:r>
                        <a:rPr lang="en-GB" sz="800" u="none" baseline="0" dirty="0" err="1"/>
                        <a:t>chn</a:t>
                      </a:r>
                      <a:r>
                        <a:rPr lang="en-GB" sz="800" u="none" baseline="0" dirty="0"/>
                        <a:t> find the past events/ past tense/ opinions/reasons/ commands/warnings/ adjectives</a:t>
                      </a:r>
                    </a:p>
                    <a:p>
                      <a:r>
                        <a:rPr lang="en-GB" sz="1200" u="sng" baseline="0" dirty="0"/>
                        <a:t>Grammar</a:t>
                      </a:r>
                      <a:r>
                        <a:rPr lang="en-GB" sz="1200" u="none" baseline="0" dirty="0"/>
                        <a:t>: </a:t>
                      </a:r>
                      <a:r>
                        <a:rPr lang="en-GB" sz="800" u="none" baseline="0" dirty="0"/>
                        <a:t>Correct joining conjunctions.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a:t>Oracy</a:t>
                      </a:r>
                      <a:r>
                        <a:rPr lang="en-GB" sz="1200" u="sng" baseline="0" dirty="0"/>
                        <a:t>: </a:t>
                      </a:r>
                      <a:r>
                        <a:rPr lang="en-GB" sz="800" u="none" baseline="0" dirty="0"/>
                        <a:t>Using plan orally rehearse their first paragraph.</a:t>
                      </a:r>
                    </a:p>
                    <a:p>
                      <a:r>
                        <a:rPr lang="en-GB" sz="1200" u="sng" dirty="0"/>
                        <a:t>Extended Write: </a:t>
                      </a:r>
                      <a:r>
                        <a:rPr lang="en-GB" sz="800" u="none" dirty="0"/>
                        <a:t>Using plan model write then </a:t>
                      </a:r>
                      <a:r>
                        <a:rPr lang="en-GB" sz="800" u="none" dirty="0" err="1"/>
                        <a:t>chn</a:t>
                      </a:r>
                      <a:r>
                        <a:rPr lang="en-GB" sz="800" u="none" dirty="0"/>
                        <a:t> write the second paragraph of their persuasive letter.</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Extended Write </a:t>
                      </a:r>
                      <a:r>
                        <a:rPr lang="en-GB" sz="800" u="none" dirty="0"/>
                        <a:t>: </a:t>
                      </a:r>
                      <a:r>
                        <a:rPr lang="en-GB" sz="800" u="none" baseline="0" dirty="0"/>
                        <a:t>Oak academy lesson 9b. </a:t>
                      </a:r>
                      <a:r>
                        <a:rPr lang="en-GB" sz="800" u="none" dirty="0" err="1"/>
                        <a:t>Chn</a:t>
                      </a:r>
                      <a:r>
                        <a:rPr lang="en-GB" sz="800" u="none" dirty="0"/>
                        <a:t> independently plan</a:t>
                      </a:r>
                      <a:r>
                        <a:rPr lang="en-GB" sz="800" u="none" baseline="0" dirty="0"/>
                        <a:t> and write their own persuasive letter  </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a:t>Assessment Toolkit:</a:t>
                      </a:r>
                      <a:endParaRPr lang="en-GB" sz="800" u="none"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8662" cy="6858000"/>
          </a:xfrm>
          <a:solidFill>
            <a:schemeClr val="bg2">
              <a:lumMod val="50000"/>
            </a:schemeClr>
          </a:solidFill>
        </p:spPr>
        <p:txBody>
          <a:bodyPr/>
          <a:lstStyle/>
          <a:p>
            <a:endParaRPr lang="en-US" dirty="0"/>
          </a:p>
        </p:txBody>
      </p:sp>
      <p:pic>
        <p:nvPicPr>
          <p:cNvPr id="3074" name="Picture 2" descr="C:\Users\Teacher\Pictures\511P3PyS7oL._SY394_BO1,204,203,200_.jpg"/>
          <p:cNvPicPr>
            <a:picLocks noGrp="1" noChangeAspect="1" noChangeArrowheads="1"/>
          </p:cNvPicPr>
          <p:nvPr>
            <p:ph idx="1"/>
          </p:nvPr>
        </p:nvPicPr>
        <p:blipFill>
          <a:blip r:embed="rId2"/>
          <a:srcRect/>
          <a:stretch>
            <a:fillRect/>
          </a:stretch>
        </p:blipFill>
        <p:spPr bwMode="auto">
          <a:xfrm>
            <a:off x="928662" y="0"/>
            <a:ext cx="7358114" cy="6858000"/>
          </a:xfrm>
          <a:prstGeom prst="rect">
            <a:avLst/>
          </a:prstGeom>
          <a:noFill/>
        </p:spPr>
      </p:pic>
      <p:sp>
        <p:nvSpPr>
          <p:cNvPr id="5" name="Rectangle 4"/>
          <p:cNvSpPr/>
          <p:nvPr/>
        </p:nvSpPr>
        <p:spPr>
          <a:xfrm>
            <a:off x="8286776" y="0"/>
            <a:ext cx="857224" cy="6858000"/>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959122"/>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err="1"/>
                        <a:t>Meerkat</a:t>
                      </a:r>
                      <a:r>
                        <a:rPr lang="en-GB" sz="2400" dirty="0"/>
                        <a:t> Mail</a:t>
                      </a: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176028">
                <a:tc>
                  <a:txBody>
                    <a:bodyPr/>
                    <a:lstStyle/>
                    <a:p>
                      <a:r>
                        <a:rPr lang="en-GB" sz="1200" u="sng" dirty="0"/>
                        <a:t>Lesson</a:t>
                      </a:r>
                      <a:r>
                        <a:rPr lang="en-GB" sz="1200" u="sng" baseline="0" dirty="0"/>
                        <a:t> 1:</a:t>
                      </a:r>
                      <a:r>
                        <a:rPr lang="en-GB" sz="1200" u="none" baseline="0" dirty="0"/>
                        <a:t> </a:t>
                      </a:r>
                      <a:r>
                        <a:rPr lang="en-GB" sz="800" u="none" baseline="0" dirty="0"/>
                        <a:t>Literacy shed lesson 1</a:t>
                      </a:r>
                    </a:p>
                    <a:p>
                      <a:r>
                        <a:rPr lang="en-GB" sz="1200" u="sng" baseline="0" dirty="0"/>
                        <a:t>WOW: </a:t>
                      </a:r>
                      <a:r>
                        <a:rPr lang="en-GB" sz="800" u="none" baseline="0" dirty="0"/>
                        <a:t>Show </a:t>
                      </a:r>
                      <a:r>
                        <a:rPr lang="en-GB" sz="800" u="none" baseline="0" dirty="0" err="1"/>
                        <a:t>chn</a:t>
                      </a:r>
                      <a:r>
                        <a:rPr lang="en-GB" sz="800" u="none" baseline="0" dirty="0"/>
                        <a:t> items in your suitcase and discuss what they would take on their holiday. Look at front cover Discuss layout and type of animal.  </a:t>
                      </a:r>
                      <a:r>
                        <a:rPr lang="en-GB" sz="800" u="none" baseline="0" dirty="0" err="1"/>
                        <a:t>Chn</a:t>
                      </a:r>
                      <a:r>
                        <a:rPr lang="en-GB" sz="800" u="none" baseline="0" dirty="0"/>
                        <a:t> think of questions they Read page 1. Find the place on a map, atlas, globe and </a:t>
                      </a:r>
                      <a:r>
                        <a:rPr lang="en-GB" sz="800" u="none" baseline="0" dirty="0" err="1"/>
                        <a:t>google</a:t>
                      </a:r>
                      <a:r>
                        <a:rPr lang="en-GB" sz="800" u="none" baseline="0" dirty="0"/>
                        <a:t> earth. </a:t>
                      </a:r>
                      <a:r>
                        <a:rPr lang="en-US" sz="800" u="none" baseline="0" dirty="0"/>
                        <a:t>Share the story noting how it is set out (flap for the postcards). How are the post cards written? (first person)? Why is this? Discuss how the emotion of the character changes through the book - resource 1b – feelings graph.</a:t>
                      </a:r>
                      <a:endParaRPr lang="en-GB" sz="800" u="none" baseline="0" dirty="0"/>
                    </a:p>
                    <a:p>
                      <a:r>
                        <a:rPr lang="en-GB" sz="1200" u="sng" baseline="0" dirty="0"/>
                        <a:t>Grammar</a:t>
                      </a:r>
                      <a:r>
                        <a:rPr lang="en-GB" sz="1200" u="none" baseline="0" dirty="0"/>
                        <a:t>: </a:t>
                      </a:r>
                      <a:r>
                        <a:rPr lang="en-GB" sz="800" u="none" baseline="0" dirty="0"/>
                        <a:t>NNG: </a:t>
                      </a:r>
                      <a:r>
                        <a:rPr lang="en-GB" sz="800" kern="1200" dirty="0">
                          <a:solidFill>
                            <a:schemeClr val="dk1"/>
                          </a:solidFill>
                          <a:latin typeface="+mn-lt"/>
                          <a:ea typeface="+mn-ea"/>
                          <a:cs typeface="+mn-cs"/>
                        </a:rPr>
                        <a:t>Punctuate question sentences Activity 1c.4: Question it!</a:t>
                      </a:r>
                      <a:r>
                        <a:rPr lang="en-GB" sz="800" u="none" baseline="0" dirty="0"/>
                        <a:t> </a:t>
                      </a:r>
                    </a:p>
                    <a:p>
                      <a:r>
                        <a:rPr lang="en-GB" sz="800" u="none" baseline="0" dirty="0"/>
                        <a:t>First person pronouns – identify in text</a:t>
                      </a:r>
                    </a:p>
                    <a:p>
                      <a:r>
                        <a:rPr lang="en-GB" sz="1200" u="sng" baseline="0" dirty="0" err="1"/>
                        <a:t>Oracy</a:t>
                      </a:r>
                      <a:r>
                        <a:rPr lang="en-GB" sz="1200" u="sng" baseline="0" dirty="0"/>
                        <a:t>: </a:t>
                      </a:r>
                      <a:r>
                        <a:rPr lang="en-US" sz="800" u="none" baseline="0" dirty="0"/>
                        <a:t>Share resource 1a as a class. What could we be looking at? What is the animal? Where would you find it? Which country is this? What might we expect to see in a story which includes this animal? Discuss children’s ideas. After reading the story – can the </a:t>
                      </a:r>
                      <a:r>
                        <a:rPr lang="en-US" sz="800" u="none" baseline="0" dirty="0" err="1"/>
                        <a:t>chn</a:t>
                      </a:r>
                      <a:r>
                        <a:rPr lang="en-US" sz="800" u="none" baseline="0" dirty="0"/>
                        <a:t> answer the questions?</a:t>
                      </a:r>
                      <a:endParaRPr lang="en-GB" sz="800" u="none" baseline="0" dirty="0"/>
                    </a:p>
                    <a:p>
                      <a:r>
                        <a:rPr lang="en-GB" sz="1200" u="sng" dirty="0"/>
                        <a:t>Mighty Write: </a:t>
                      </a:r>
                      <a:r>
                        <a:rPr lang="en-GB" sz="800" u="none" dirty="0"/>
                        <a:t>Model write then </a:t>
                      </a:r>
                      <a:r>
                        <a:rPr lang="en-GB" sz="800" u="none" dirty="0" err="1"/>
                        <a:t>chn</a:t>
                      </a:r>
                      <a:r>
                        <a:rPr lang="en-GB" sz="800" u="none" baseline="0" dirty="0"/>
                        <a:t> </a:t>
                      </a:r>
                      <a:r>
                        <a:rPr lang="en-US" sz="800" u="none" dirty="0"/>
                        <a:t>complete an independent or paired book review</a:t>
                      </a:r>
                      <a:r>
                        <a:rPr lang="en-US" sz="800" u="none" baseline="0" dirty="0"/>
                        <a:t> Resource sheet 1d</a:t>
                      </a:r>
                      <a:endParaRPr lang="en-GB" sz="800" u="none" dirty="0"/>
                    </a:p>
                    <a:p>
                      <a:r>
                        <a:rPr lang="en-GB" sz="1200" u="sng" baseline="0" dirty="0"/>
                        <a:t>Vocabulary: </a:t>
                      </a:r>
                      <a:r>
                        <a:rPr lang="en-GB" sz="800" u="none" baseline="0" dirty="0"/>
                        <a:t>in fact  perfect  relatives  motto  </a:t>
                      </a:r>
                      <a:r>
                        <a:rPr lang="en-GB" sz="800" u="none" baseline="0" dirty="0" err="1"/>
                        <a:t>termit</a:t>
                      </a:r>
                      <a:r>
                        <a:rPr lang="en-GB" sz="800" u="none" baseline="0" dirty="0"/>
                        <a:t>  mound  plenty  they’re (they are)  mob  noticed  faithfully  lonely  disgusting  marsh  slimy</a:t>
                      </a:r>
                    </a:p>
                    <a:p>
                      <a:endParaRPr lang="en-GB" sz="1400" u="sng" dirty="0"/>
                    </a:p>
                  </a:txBody>
                  <a:tcPr/>
                </a:tc>
                <a:tc>
                  <a:txBody>
                    <a:bodyPr/>
                    <a:lstStyle/>
                    <a:p>
                      <a:r>
                        <a:rPr lang="en-GB" sz="1200" u="sng" dirty="0"/>
                        <a:t>Lesson 2</a:t>
                      </a:r>
                      <a:r>
                        <a:rPr lang="en-GB" sz="1200" dirty="0"/>
                        <a:t>: </a:t>
                      </a:r>
                      <a:r>
                        <a:rPr lang="en-GB" sz="800" u="none" baseline="0" dirty="0"/>
                        <a:t>Literacy shed lesson  2</a:t>
                      </a:r>
                      <a:endParaRPr lang="en-GB" sz="800" dirty="0"/>
                    </a:p>
                    <a:p>
                      <a:r>
                        <a:rPr lang="en-GB" sz="1200" u="sng" baseline="0" dirty="0"/>
                        <a:t>Intro: </a:t>
                      </a:r>
                      <a:r>
                        <a:rPr lang="en-GB" sz="800" u="none" baseline="0" dirty="0"/>
                        <a:t>Reread story.</a:t>
                      </a:r>
                      <a:r>
                        <a:rPr lang="en-US" sz="800" u="none" baseline="0" dirty="0"/>
                        <a:t>List the places where Sunny visited with some space around each . What was distinct about each location? (add these ideas with a particular focus on the use of adjectives) Why did he not like each of them? (add this information too).</a:t>
                      </a:r>
                      <a:endParaRPr lang="en-GB" sz="800" u="none" baseline="0" dirty="0"/>
                    </a:p>
                    <a:p>
                      <a:r>
                        <a:rPr lang="en-GB" sz="1200" u="sng" baseline="0" dirty="0"/>
                        <a:t>Grammar</a:t>
                      </a:r>
                      <a:r>
                        <a:rPr lang="en-GB" sz="1200" u="none" baseline="0" dirty="0"/>
                        <a:t>: </a:t>
                      </a:r>
                      <a:r>
                        <a:rPr lang="en-US" sz="1200" u="none" baseline="0" dirty="0"/>
                        <a:t> </a:t>
                      </a:r>
                    </a:p>
                    <a:p>
                      <a:r>
                        <a:rPr lang="en-US" sz="800" u="none" baseline="0" dirty="0"/>
                        <a:t>Play a word sorting game (Resource 2a)– give children these words to sort under the headings: nouns, adjectives, verbs and adverbs (check that children understand the function of these grammar terms). Demonstrate how to work out the role of a word by putting it into a sentence.  Revise proper nouns. </a:t>
                      </a:r>
                      <a:endParaRPr lang="en-GB" sz="800" u="none" baseline="0" dirty="0"/>
                    </a:p>
                    <a:p>
                      <a:r>
                        <a:rPr lang="en-GB" sz="1200" u="sng" baseline="0" dirty="0" err="1"/>
                        <a:t>Oracy</a:t>
                      </a:r>
                      <a:r>
                        <a:rPr lang="en-GB" sz="1200" u="sng" baseline="0" dirty="0"/>
                        <a:t>: </a:t>
                      </a:r>
                      <a:r>
                        <a:rPr lang="en-GB" sz="800" u="none" baseline="0" dirty="0"/>
                        <a:t>Conscience Alley: Should Sunny leave home? Present mind maps to class.</a:t>
                      </a:r>
                    </a:p>
                    <a:p>
                      <a:r>
                        <a:rPr lang="en-GB" sz="1200" u="sng" dirty="0"/>
                        <a:t>Mighty Write: </a:t>
                      </a:r>
                      <a:r>
                        <a:rPr lang="en-US" sz="1200" u="sng" dirty="0"/>
                        <a:t> </a:t>
                      </a:r>
                      <a:r>
                        <a:rPr lang="en-US" sz="800" u="none" dirty="0"/>
                        <a:t>Model write using ‘Kalahari Desert’ as the example</a:t>
                      </a:r>
                      <a:r>
                        <a:rPr lang="en-US" sz="800" u="none" baseline="0" dirty="0"/>
                        <a:t> of mind mapping -</a:t>
                      </a:r>
                      <a:r>
                        <a:rPr lang="en-US" sz="800" u="none" dirty="0"/>
                        <a:t>Resource 2. Children to create a mind map for one</a:t>
                      </a:r>
                      <a:r>
                        <a:rPr lang="en-US" sz="800" u="none" baseline="0" dirty="0"/>
                        <a:t> of the places </a:t>
                      </a:r>
                      <a:r>
                        <a:rPr lang="en-US" sz="800" u="none" dirty="0"/>
                        <a:t>using the prompt questions as a guide (Resource 2b). Encourage </a:t>
                      </a:r>
                      <a:r>
                        <a:rPr lang="en-US" sz="800" u="none" baseline="0" dirty="0"/>
                        <a:t> use of adjectives and </a:t>
                      </a:r>
                      <a:r>
                        <a:rPr lang="en-US" sz="800" u="none" dirty="0"/>
                        <a:t>adverbs.</a:t>
                      </a:r>
                      <a:endParaRPr lang="en-GB" sz="800" u="none" dirty="0"/>
                    </a:p>
                    <a:p>
                      <a:r>
                        <a:rPr lang="en-GB" sz="1200" u="sng" baseline="0" dirty="0"/>
                        <a:t>Vocabulary: </a:t>
                      </a:r>
                      <a:r>
                        <a:rPr lang="en-GB" sz="800" u="none" baseline="0" dirty="0"/>
                        <a:t>Revise from previous day</a:t>
                      </a:r>
                      <a:endParaRPr lang="en-GB" sz="800" u="none" dirty="0"/>
                    </a:p>
                    <a:p>
                      <a:endParaRPr lang="en-GB" dirty="0"/>
                    </a:p>
                  </a:txBody>
                  <a:tcPr/>
                </a:tc>
                <a:tc>
                  <a:txBody>
                    <a:bodyPr/>
                    <a:lstStyle/>
                    <a:p>
                      <a:r>
                        <a:rPr lang="en-GB" sz="1200" u="sng" dirty="0"/>
                        <a:t>Lesson 3</a:t>
                      </a:r>
                      <a:r>
                        <a:rPr lang="en-GB" sz="1200" dirty="0"/>
                        <a:t>: </a:t>
                      </a:r>
                      <a:r>
                        <a:rPr lang="en-GB" sz="800" u="none" baseline="0" dirty="0"/>
                        <a:t>Literacy shed lesson 3</a:t>
                      </a:r>
                      <a:endParaRPr lang="en-GB" sz="800" dirty="0"/>
                    </a:p>
                    <a:p>
                      <a:r>
                        <a:rPr lang="en-GB" sz="1200" u="sng" baseline="0" dirty="0"/>
                        <a:t>Intro: </a:t>
                      </a:r>
                      <a:r>
                        <a:rPr lang="en-US" sz="800" u="none" baseline="0" dirty="0"/>
                        <a:t>https://www.literacyshed.com/catchit.html  Play Literacy Shed Clip ‘Catch it!’ (from 0:30 to 1:19) asking children to look at: what the </a:t>
                      </a:r>
                      <a:r>
                        <a:rPr lang="en-US" sz="800" u="none" baseline="0" dirty="0" err="1"/>
                        <a:t>meerkats</a:t>
                      </a:r>
                      <a:r>
                        <a:rPr lang="en-US" sz="800" u="none" baseline="0" dirty="0"/>
                        <a:t> are doing; what senses they are using and what they can </a:t>
                      </a:r>
                      <a:r>
                        <a:rPr lang="en-US" sz="800" u="none" baseline="0" dirty="0" err="1"/>
                        <a:t>see.Discuss</a:t>
                      </a:r>
                      <a:r>
                        <a:rPr lang="en-US" sz="800" u="none" baseline="0" dirty="0"/>
                        <a:t> the film clip and look back at the </a:t>
                      </a:r>
                      <a:r>
                        <a:rPr lang="en-US" sz="800" u="none" baseline="0" dirty="0" err="1"/>
                        <a:t>modelled</a:t>
                      </a:r>
                      <a:r>
                        <a:rPr lang="en-US" sz="800" u="none" baseline="0" dirty="0"/>
                        <a:t> plan from the previous lesson (mind-map of descriptive phrases linked to the </a:t>
                      </a:r>
                      <a:r>
                        <a:rPr lang="en-US" sz="800" u="none" baseline="0" dirty="0" err="1"/>
                        <a:t>Kalahri</a:t>
                      </a:r>
                      <a:r>
                        <a:rPr lang="en-US" sz="800" u="none" baseline="0" dirty="0"/>
                        <a:t> Desert). Do the children think anything could be added?</a:t>
                      </a:r>
                      <a:endParaRPr lang="en-GB" sz="800" u="none" baseline="0" dirty="0"/>
                    </a:p>
                    <a:p>
                      <a:r>
                        <a:rPr lang="en-GB" sz="1200" u="sng" baseline="0" dirty="0"/>
                        <a:t>Grammar</a:t>
                      </a:r>
                      <a:r>
                        <a:rPr lang="en-GB" sz="1200" u="none" baseline="0" dirty="0"/>
                        <a:t>: </a:t>
                      </a:r>
                      <a:r>
                        <a:rPr lang="en-GB" sz="800" u="none" baseline="0" dirty="0"/>
                        <a:t>NNG: </a:t>
                      </a:r>
                      <a:r>
                        <a:rPr lang="en-GB" sz="800" kern="1200" dirty="0">
                          <a:solidFill>
                            <a:schemeClr val="dk1"/>
                          </a:solidFill>
                          <a:latin typeface="+mn-lt"/>
                          <a:ea typeface="+mn-ea"/>
                          <a:cs typeface="+mn-cs"/>
                        </a:rPr>
                        <a:t>Punctuate statement sentences Activity 1c.3:Fill in the slots</a:t>
                      </a:r>
                      <a:endParaRPr lang="en-GB" sz="800" u="none" baseline="0" dirty="0"/>
                    </a:p>
                    <a:p>
                      <a:r>
                        <a:rPr lang="en-GB" sz="1200" u="sng" baseline="0" dirty="0" err="1"/>
                        <a:t>Oracy</a:t>
                      </a:r>
                      <a:r>
                        <a:rPr lang="en-GB" sz="1200" u="sng" baseline="0" dirty="0"/>
                        <a:t>: </a:t>
                      </a:r>
                      <a:r>
                        <a:rPr lang="en-GB" sz="800" u="none" baseline="0" dirty="0" err="1"/>
                        <a:t>Chn</a:t>
                      </a:r>
                      <a:r>
                        <a:rPr lang="en-GB" sz="800" u="none" baseline="0" dirty="0"/>
                        <a:t> </a:t>
                      </a:r>
                      <a:r>
                        <a:rPr lang="en-US" sz="800" u="none" baseline="0" dirty="0"/>
                        <a:t>to work in pairs or small groups to construct a setting description orally. </a:t>
                      </a:r>
                      <a:endParaRPr lang="en-GB" sz="800" u="none" baseline="0" dirty="0"/>
                    </a:p>
                    <a:p>
                      <a:r>
                        <a:rPr lang="en-GB" sz="1200" u="sng" dirty="0"/>
                        <a:t>Mighty Write: </a:t>
                      </a:r>
                      <a:r>
                        <a:rPr lang="en-US" sz="800" u="none" dirty="0"/>
                        <a:t>Model write </a:t>
                      </a:r>
                      <a:r>
                        <a:rPr lang="en-US" sz="800" u="none" baseline="0" dirty="0"/>
                        <a:t> </a:t>
                      </a:r>
                      <a:r>
                        <a:rPr lang="en-US" sz="800" u="none" dirty="0"/>
                        <a:t>how to take the ideas from this plan and develop them into full sentences to describe the setting. Children to write a setting description by building together and developing the ideas on their plans. They must include appropriate adverbs as well as carefully selected adjectives. Children to edit their work and make improvements.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Descriptive phrases from the mind map; </a:t>
                      </a:r>
                      <a:r>
                        <a:rPr lang="en-US" sz="800" b="0" i="0" u="none" strike="noStrike" kern="1200" dirty="0">
                          <a:solidFill>
                            <a:schemeClr val="dk1"/>
                          </a:solidFill>
                          <a:latin typeface="+mn-lt"/>
                          <a:ea typeface="+mn-ea"/>
                          <a:cs typeface="+mn-cs"/>
                        </a:rPr>
                        <a:t>describeweb.com/describing-words-describe-desert/</a:t>
                      </a:r>
                      <a:endParaRPr lang="en-GB" sz="800" u="none" baseline="0" dirty="0"/>
                    </a:p>
                    <a:p>
                      <a:endParaRPr lang="en-GB" dirty="0"/>
                    </a:p>
                  </a:txBody>
                  <a:tcPr/>
                </a:tc>
                <a:extLst>
                  <a:ext uri="{0D108BD9-81ED-4DB2-BD59-A6C34878D82A}">
                    <a16:rowId xmlns="" xmlns:a16="http://schemas.microsoft.com/office/drawing/2014/main" val="10001"/>
                  </a:ext>
                </a:extLst>
              </a:tr>
              <a:tr h="40299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 </a:t>
                      </a:r>
                      <a:r>
                        <a:rPr lang="en-GB" sz="800" u="none" baseline="0" dirty="0"/>
                        <a:t>Literacy shed lesson 4</a:t>
                      </a:r>
                      <a:endParaRPr lang="en-GB" sz="800" dirty="0"/>
                    </a:p>
                    <a:p>
                      <a:r>
                        <a:rPr lang="en-US" sz="800" u="none" baseline="0" dirty="0"/>
                        <a:t>https://www.literacyshed.com/catchit.html Watch the first 1minute 20 seconds. Discuss the setting. Revisit the text and reread/recap to help pupils remember the events. Look at Resource 4a (example diary entry) and discuss: first person, past tense, adjectives, adverbs extended sentences, description, senses and paragraphs (for more able).</a:t>
                      </a:r>
                      <a:endParaRPr lang="en-GB" sz="800" u="none" baseline="0" dirty="0"/>
                    </a:p>
                    <a:p>
                      <a:r>
                        <a:rPr lang="en-GB" sz="1200" u="sng" baseline="0" dirty="0"/>
                        <a:t>Grammar</a:t>
                      </a:r>
                      <a:r>
                        <a:rPr lang="en-GB" sz="1200" u="none" baseline="0" dirty="0"/>
                        <a:t>: </a:t>
                      </a:r>
                      <a:r>
                        <a:rPr lang="en-GB" sz="800" u="none" baseline="0" dirty="0"/>
                        <a:t>NNG: </a:t>
                      </a:r>
                      <a:r>
                        <a:rPr lang="en-GB" sz="800" kern="1200" dirty="0">
                          <a:solidFill>
                            <a:schemeClr val="dk1"/>
                          </a:solidFill>
                          <a:latin typeface="+mn-lt"/>
                          <a:ea typeface="+mn-ea"/>
                          <a:cs typeface="+mn-cs"/>
                        </a:rPr>
                        <a:t>Understand suffix </a:t>
                      </a:r>
                      <a:r>
                        <a:rPr lang="en-GB" sz="800" kern="1200" dirty="0" err="1">
                          <a:solidFill>
                            <a:schemeClr val="dk1"/>
                          </a:solidFill>
                          <a:latin typeface="+mn-lt"/>
                          <a:ea typeface="+mn-ea"/>
                          <a:cs typeface="+mn-cs"/>
                        </a:rPr>
                        <a:t>ly</a:t>
                      </a:r>
                      <a:r>
                        <a:rPr lang="en-GB" sz="800" kern="1200" dirty="0">
                          <a:solidFill>
                            <a:schemeClr val="dk1"/>
                          </a:solidFill>
                          <a:latin typeface="+mn-lt"/>
                          <a:ea typeface="+mn-ea"/>
                          <a:cs typeface="+mn-cs"/>
                        </a:rPr>
                        <a:t> describes how/ when something happens Activity 3.4: Adjectives to adverbs</a:t>
                      </a:r>
                      <a:endParaRPr lang="en-GB" sz="800" u="none" baseline="0" dirty="0"/>
                    </a:p>
                    <a:p>
                      <a:r>
                        <a:rPr lang="en-GB" sz="1200" u="sng" baseline="0" dirty="0" err="1"/>
                        <a:t>Oracy</a:t>
                      </a:r>
                      <a:r>
                        <a:rPr lang="en-GB" sz="1200" u="sng" baseline="0" dirty="0"/>
                        <a:t>: </a:t>
                      </a:r>
                      <a:r>
                        <a:rPr lang="en-GB" sz="800" u="none" baseline="0" dirty="0"/>
                        <a:t>Freeze frame one of the places</a:t>
                      </a:r>
                    </a:p>
                    <a:p>
                      <a:r>
                        <a:rPr lang="en-GB" sz="800" u="none" baseline="0" dirty="0"/>
                        <a:t>Share their plan with a partner</a:t>
                      </a:r>
                    </a:p>
                    <a:p>
                      <a:r>
                        <a:rPr lang="en-GB" sz="1200" u="sng" dirty="0"/>
                        <a:t>Mighty Write: </a:t>
                      </a:r>
                      <a:r>
                        <a:rPr lang="en-GB" sz="800" u="none" dirty="0"/>
                        <a:t>Model write then </a:t>
                      </a:r>
                      <a:r>
                        <a:rPr lang="en-GB" sz="800" u="none" dirty="0" err="1"/>
                        <a:t>chn</a:t>
                      </a:r>
                      <a:r>
                        <a:rPr lang="en-GB" sz="800" u="none" dirty="0"/>
                        <a:t>  </a:t>
                      </a:r>
                      <a:r>
                        <a:rPr lang="en-US" sz="800" u="none" dirty="0"/>
                        <a:t>Use Resource 4c/4d  to plan a diary entry for the day that Sunny left home.</a:t>
                      </a:r>
                      <a:r>
                        <a:rPr lang="en-US" sz="800" u="none" baseline="0" dirty="0"/>
                        <a:t> I</a:t>
                      </a:r>
                      <a:r>
                        <a:rPr lang="en-US" sz="800" u="none" dirty="0"/>
                        <a:t>nclude detail by extending sentences using the conjunctions listed. Convey </a:t>
                      </a:r>
                      <a:r>
                        <a:rPr lang="en-US" sz="800" u="none" dirty="0" err="1"/>
                        <a:t>Sunny’s</a:t>
                      </a:r>
                      <a:r>
                        <a:rPr lang="en-US" sz="800" u="none" dirty="0"/>
                        <a:t> emotions in each section and use the words in ‘additional vocabulary’ box where appropriate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err="1"/>
                        <a:t>ly</a:t>
                      </a:r>
                      <a:r>
                        <a:rPr lang="en-GB" sz="800" u="none" baseline="0" dirty="0"/>
                        <a:t> adverbs  </a:t>
                      </a:r>
                      <a:r>
                        <a:rPr lang="en-GB" sz="800" u="none" baseline="0" dirty="0" err="1"/>
                        <a:t>wordbank</a:t>
                      </a:r>
                      <a:endParaRPr lang="en-GB" sz="800" u="none" dirty="0"/>
                    </a:p>
                  </a:txBody>
                  <a:tcPr/>
                </a:tc>
                <a:tc>
                  <a:txBody>
                    <a:bodyPr/>
                    <a:lstStyle/>
                    <a:p>
                      <a:r>
                        <a:rPr lang="en-GB" sz="1200" u="sng" dirty="0"/>
                        <a:t>Lesson 5</a:t>
                      </a:r>
                      <a:r>
                        <a:rPr lang="en-GB" sz="1200" dirty="0"/>
                        <a:t>: </a:t>
                      </a:r>
                      <a:r>
                        <a:rPr lang="en-GB" sz="800" u="none" baseline="0" dirty="0"/>
                        <a:t>Literacy shed lesson 5</a:t>
                      </a:r>
                      <a:endParaRPr lang="en-GB" sz="800" dirty="0"/>
                    </a:p>
                    <a:p>
                      <a:r>
                        <a:rPr lang="en-US" sz="800" u="none" baseline="0" dirty="0"/>
                        <a:t>Play ‘improve the sentence’. Write a simple sentence such as ‘Sunny is in the desert’. Ask children to copy it on whiteboards and then work independently or in pairs to improve it: 1) add an adjective to describe the desert, 2) include some information about Sunny (1 word or even a whole clause) 3) tell us using only 1 or 2 words exactly where in the desert Sunny is 4) choose a conjunction and extend the sentence: ‘because, as, until, so,’ </a:t>
                      </a:r>
                      <a:endParaRPr lang="en-GB" sz="800" u="none" baseline="0" dirty="0"/>
                    </a:p>
                    <a:p>
                      <a:r>
                        <a:rPr lang="en-GB" sz="1200" u="sng" baseline="0" dirty="0"/>
                        <a:t>Grammar</a:t>
                      </a:r>
                      <a:r>
                        <a:rPr lang="en-GB" sz="1200" u="none" baseline="0" dirty="0"/>
                        <a:t>: </a:t>
                      </a:r>
                      <a:r>
                        <a:rPr lang="en-GB" sz="800" u="none" baseline="0" dirty="0"/>
                        <a:t>Recap examples of first-person  sentences and past tense verbs</a:t>
                      </a:r>
                    </a:p>
                    <a:p>
                      <a:r>
                        <a:rPr lang="en-GB" sz="800" u="none" baseline="0" dirty="0"/>
                        <a:t>NNG: </a:t>
                      </a:r>
                      <a:r>
                        <a:rPr lang="en-GB" sz="800" kern="1200" dirty="0">
                          <a:solidFill>
                            <a:schemeClr val="dk1"/>
                          </a:solidFill>
                          <a:latin typeface="+mn-lt"/>
                          <a:ea typeface="+mn-ea"/>
                          <a:cs typeface="+mn-cs"/>
                        </a:rPr>
                        <a:t>Changing y to </a:t>
                      </a:r>
                      <a:r>
                        <a:rPr lang="en-GB" sz="800" kern="1200" dirty="0" err="1">
                          <a:solidFill>
                            <a:schemeClr val="dk1"/>
                          </a:solidFill>
                          <a:latin typeface="+mn-lt"/>
                          <a:ea typeface="+mn-ea"/>
                          <a:cs typeface="+mn-cs"/>
                        </a:rPr>
                        <a:t>i</a:t>
                      </a:r>
                      <a:r>
                        <a:rPr lang="en-GB" sz="800" kern="1200" dirty="0">
                          <a:solidFill>
                            <a:schemeClr val="dk1"/>
                          </a:solidFill>
                          <a:latin typeface="+mn-lt"/>
                          <a:ea typeface="+mn-ea"/>
                          <a:cs typeface="+mn-cs"/>
                        </a:rPr>
                        <a:t> before adding </a:t>
                      </a:r>
                      <a:r>
                        <a:rPr lang="en-GB" sz="800" kern="1200" dirty="0" err="1">
                          <a:solidFill>
                            <a:schemeClr val="dk1"/>
                          </a:solidFill>
                          <a:latin typeface="+mn-lt"/>
                          <a:ea typeface="+mn-ea"/>
                          <a:cs typeface="+mn-cs"/>
                        </a:rPr>
                        <a:t>ly</a:t>
                      </a:r>
                      <a:r>
                        <a:rPr lang="en-GB" sz="800" kern="1200" dirty="0">
                          <a:solidFill>
                            <a:schemeClr val="dk1"/>
                          </a:solidFill>
                          <a:latin typeface="+mn-lt"/>
                          <a:ea typeface="+mn-ea"/>
                          <a:cs typeface="+mn-cs"/>
                        </a:rPr>
                        <a:t> to make an adverb Activity 3.5: Transform!</a:t>
                      </a:r>
                      <a:endParaRPr lang="en-GB" sz="800" u="none" baseline="0" dirty="0"/>
                    </a:p>
                    <a:p>
                      <a:r>
                        <a:rPr lang="en-GB" sz="1200" u="sng" baseline="0" dirty="0" err="1"/>
                        <a:t>Oracy</a:t>
                      </a:r>
                      <a:r>
                        <a:rPr lang="en-GB" sz="1200" u="sng" baseline="0" dirty="0"/>
                        <a:t>: </a:t>
                      </a:r>
                      <a:r>
                        <a:rPr lang="en-GB" sz="800" u="none" baseline="0" dirty="0"/>
                        <a:t>Hot seating Sunny in different places</a:t>
                      </a:r>
                    </a:p>
                    <a:p>
                      <a:r>
                        <a:rPr lang="en-GB" sz="800" u="none" baseline="0" dirty="0"/>
                        <a:t>Share diary entry with a partner</a:t>
                      </a:r>
                    </a:p>
                    <a:p>
                      <a:r>
                        <a:rPr lang="en-GB" sz="1200" u="sng" dirty="0"/>
                        <a:t>Extended</a:t>
                      </a:r>
                      <a:r>
                        <a:rPr lang="en-GB" sz="1200" u="sng" baseline="0" dirty="0"/>
                        <a:t> </a:t>
                      </a:r>
                      <a:r>
                        <a:rPr lang="en-GB" sz="1200" u="sng" dirty="0"/>
                        <a:t> Write: </a:t>
                      </a:r>
                      <a:r>
                        <a:rPr lang="en-US" sz="800" u="none" dirty="0"/>
                        <a:t>Model, using your own plan, how to begin the diary entry and expand and extend from note form. Children use their plans to write a diary entry in full sentences which include reference to emotions, expanded noun phrases and conjunctions to extend sentences. Give time to  improve and edit their work</a:t>
                      </a:r>
                      <a:r>
                        <a:rPr lang="en-US" sz="800" u="none" baseline="0" dirty="0"/>
                        <a:t> after marking.</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kern="1200" dirty="0">
                          <a:solidFill>
                            <a:schemeClr val="dk1"/>
                          </a:solidFill>
                          <a:latin typeface="+mn-lt"/>
                          <a:ea typeface="+mn-ea"/>
                          <a:cs typeface="+mn-cs"/>
                        </a:rPr>
                        <a:t>Changing y to </a:t>
                      </a:r>
                      <a:r>
                        <a:rPr lang="en-GB" sz="800" kern="1200" dirty="0" err="1">
                          <a:solidFill>
                            <a:schemeClr val="dk1"/>
                          </a:solidFill>
                          <a:latin typeface="+mn-lt"/>
                          <a:ea typeface="+mn-ea"/>
                          <a:cs typeface="+mn-cs"/>
                        </a:rPr>
                        <a:t>i</a:t>
                      </a:r>
                      <a:r>
                        <a:rPr lang="en-GB" sz="800" kern="1200" dirty="0">
                          <a:solidFill>
                            <a:schemeClr val="dk1"/>
                          </a:solidFill>
                          <a:latin typeface="+mn-lt"/>
                          <a:ea typeface="+mn-ea"/>
                          <a:cs typeface="+mn-cs"/>
                        </a:rPr>
                        <a:t> before adding </a:t>
                      </a:r>
                      <a:r>
                        <a:rPr lang="en-GB" sz="800" kern="1200" dirty="0" err="1">
                          <a:solidFill>
                            <a:schemeClr val="dk1"/>
                          </a:solidFill>
                          <a:latin typeface="+mn-lt"/>
                          <a:ea typeface="+mn-ea"/>
                          <a:cs typeface="+mn-cs"/>
                        </a:rPr>
                        <a:t>ly</a:t>
                      </a:r>
                      <a:r>
                        <a:rPr lang="en-GB" sz="800" kern="1200" dirty="0">
                          <a:solidFill>
                            <a:schemeClr val="dk1"/>
                          </a:solidFill>
                          <a:latin typeface="+mn-lt"/>
                          <a:ea typeface="+mn-ea"/>
                          <a:cs typeface="+mn-cs"/>
                        </a:rPr>
                        <a:t> to make an adverb  </a:t>
                      </a:r>
                      <a:r>
                        <a:rPr lang="en-GB" sz="800" kern="1200" dirty="0" err="1">
                          <a:solidFill>
                            <a:schemeClr val="dk1"/>
                          </a:solidFill>
                          <a:latin typeface="+mn-lt"/>
                          <a:ea typeface="+mn-ea"/>
                          <a:cs typeface="+mn-cs"/>
                        </a:rPr>
                        <a:t>wordbank</a:t>
                      </a:r>
                      <a:r>
                        <a:rPr lang="en-GB" sz="800" kern="1200" dirty="0">
                          <a:solidFill>
                            <a:schemeClr val="dk1"/>
                          </a:solidFill>
                          <a:latin typeface="+mn-lt"/>
                          <a:ea typeface="+mn-ea"/>
                          <a:cs typeface="+mn-cs"/>
                        </a:rPr>
                        <a:t> </a:t>
                      </a:r>
                      <a:endParaRPr lang="en-GB" sz="800" u="sng" dirty="0"/>
                    </a:p>
                    <a:p>
                      <a:endParaRPr lang="en-GB" sz="800" baseline="0" dirty="0"/>
                    </a:p>
                    <a:p>
                      <a:r>
                        <a:rPr lang="en-GB" sz="800" baseline="0" dirty="0"/>
                        <a:t>Further Write/ assessment piece: </a:t>
                      </a:r>
                      <a:r>
                        <a:rPr lang="en-GB" sz="800" baseline="0" dirty="0" err="1"/>
                        <a:t>Chn</a:t>
                      </a:r>
                      <a:r>
                        <a:rPr lang="en-GB" sz="800" baseline="0" dirty="0"/>
                        <a:t> research a place and write a postcard in first person from Sunny to his family (Twinkle Resources)</a:t>
                      </a:r>
                    </a:p>
                    <a:p>
                      <a:r>
                        <a:rPr lang="en-GB" sz="1200" u="sng" baseline="0" dirty="0"/>
                        <a:t>Assessment Toolkit:</a:t>
                      </a:r>
                    </a:p>
                  </a:txBody>
                  <a:tcPr/>
                </a:tc>
                <a:tc>
                  <a:txBody>
                    <a:bodyPr/>
                    <a:lstStyle/>
                    <a:p>
                      <a:r>
                        <a:rPr lang="en-GB" sz="1200" u="sng" dirty="0"/>
                        <a:t>Lesson 6</a:t>
                      </a:r>
                      <a:r>
                        <a:rPr lang="en-GB" sz="1200" dirty="0"/>
                        <a:t>: </a:t>
                      </a:r>
                      <a:r>
                        <a:rPr lang="en-GB" sz="800" u="none" baseline="0" dirty="0"/>
                        <a:t>Literacy shed lesson 6</a:t>
                      </a:r>
                      <a:endParaRPr lang="en-GB" sz="800" dirty="0"/>
                    </a:p>
                    <a:p>
                      <a:r>
                        <a:rPr lang="en-GB" sz="1200" u="sng" baseline="0" dirty="0"/>
                        <a:t>Intro: </a:t>
                      </a:r>
                      <a:r>
                        <a:rPr lang="en-US" sz="800" u="none" baseline="0" dirty="0"/>
                        <a:t>Explain the difference between fact and opinion Children should discuss or sort the cards (Resource 6a) into fact and opinion and add some  of their own. Show children Resource 6b -‘fact file’. Create a checklist  of features together. e.g. -Title, subheadings, subject specific vocabulary, introduction, facts, photograph/diagram, questions, paragraphs. </a:t>
                      </a:r>
                      <a:endParaRPr lang="en-GB" sz="800" u="none" baseline="0" dirty="0"/>
                    </a:p>
                    <a:p>
                      <a:r>
                        <a:rPr lang="en-GB" sz="1200" u="sng" baseline="0" dirty="0"/>
                        <a:t>Grammar</a:t>
                      </a:r>
                      <a:r>
                        <a:rPr lang="en-GB" sz="1200" u="none" baseline="0" dirty="0"/>
                        <a:t>: </a:t>
                      </a:r>
                      <a:r>
                        <a:rPr lang="en-GB" sz="800" u="none" baseline="0" dirty="0"/>
                        <a:t>NNG: </a:t>
                      </a:r>
                      <a:r>
                        <a:rPr lang="en-GB" sz="800" kern="1200" dirty="0">
                          <a:solidFill>
                            <a:schemeClr val="dk1"/>
                          </a:solidFill>
                          <a:latin typeface="+mn-lt"/>
                          <a:ea typeface="+mn-ea"/>
                          <a:cs typeface="+mn-cs"/>
                        </a:rPr>
                        <a:t>To use adverbs to describe how much or how often  Activity 3.8: Try it out!</a:t>
                      </a:r>
                      <a:endParaRPr lang="en-GB" sz="800" u="none" baseline="0" dirty="0"/>
                    </a:p>
                    <a:p>
                      <a:r>
                        <a:rPr lang="en-GB" sz="1200" u="sng" baseline="0" dirty="0" err="1"/>
                        <a:t>Oracy</a:t>
                      </a:r>
                      <a:r>
                        <a:rPr lang="en-GB" sz="1200" u="sng" baseline="0" dirty="0"/>
                        <a:t>: </a:t>
                      </a:r>
                      <a:r>
                        <a:rPr lang="en-GB" sz="800" u="none" baseline="0" dirty="0"/>
                        <a:t>Hot seating- </a:t>
                      </a:r>
                      <a:r>
                        <a:rPr lang="en-GB" sz="800" u="none" baseline="0" dirty="0" err="1"/>
                        <a:t>chn</a:t>
                      </a:r>
                      <a:r>
                        <a:rPr lang="en-GB" sz="800" u="none" baseline="0" dirty="0"/>
                        <a:t> take turns to be a </a:t>
                      </a:r>
                      <a:r>
                        <a:rPr lang="en-GB" sz="800" u="none" baseline="0" dirty="0" err="1"/>
                        <a:t>meerkat</a:t>
                      </a:r>
                      <a:r>
                        <a:rPr lang="en-GB" sz="800" u="none" baseline="0" dirty="0"/>
                        <a:t> expert</a:t>
                      </a:r>
                    </a:p>
                    <a:p>
                      <a:r>
                        <a:rPr lang="en-GB" sz="1200" u="sng" dirty="0"/>
                        <a:t>Mighty</a:t>
                      </a:r>
                      <a:r>
                        <a:rPr lang="en-GB" sz="1200" u="sng" baseline="0" dirty="0"/>
                        <a:t> </a:t>
                      </a:r>
                      <a:r>
                        <a:rPr lang="en-GB" sz="1200" u="sng" dirty="0"/>
                        <a:t>Write: </a:t>
                      </a:r>
                      <a:r>
                        <a:rPr lang="en-US" sz="800" u="none" dirty="0" err="1"/>
                        <a:t>Chn</a:t>
                      </a:r>
                      <a:r>
                        <a:rPr lang="en-US" sz="800" u="none" dirty="0"/>
                        <a:t> find and label features on Resource 6b (fact file). Highlight useful words which they would be able to use in a fact file about </a:t>
                      </a:r>
                      <a:r>
                        <a:rPr lang="en-US" sz="800" u="none" dirty="0" err="1"/>
                        <a:t>meerkats</a:t>
                      </a:r>
                      <a:r>
                        <a:rPr lang="en-US" sz="800" u="none" dirty="0"/>
                        <a:t>.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peculiar  species  encountered  ensure  functioning  revolving  jagged  sparingly  crevice  liquid  temperature</a:t>
                      </a:r>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578132"/>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err="1"/>
                        <a:t>Meerkat</a:t>
                      </a:r>
                      <a:r>
                        <a:rPr lang="en-GB" sz="2400" dirty="0"/>
                        <a:t> Mail</a:t>
                      </a: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176028">
                <a:tc>
                  <a:txBody>
                    <a:bodyPr/>
                    <a:lstStyle/>
                    <a:p>
                      <a:r>
                        <a:rPr lang="en-GB" sz="1200" u="sng" dirty="0"/>
                        <a:t>Lesson</a:t>
                      </a:r>
                      <a:r>
                        <a:rPr lang="en-GB" sz="1200" u="sng" baseline="0" dirty="0"/>
                        <a:t> 8: </a:t>
                      </a:r>
                      <a:r>
                        <a:rPr lang="en-GB" sz="800" u="none" baseline="0" dirty="0"/>
                        <a:t>Literacy shed lessons 7 and 8</a:t>
                      </a:r>
                    </a:p>
                    <a:p>
                      <a:r>
                        <a:rPr lang="en-GB" sz="1200" u="sng" baseline="0" dirty="0"/>
                        <a:t>Intro: </a:t>
                      </a:r>
                      <a:r>
                        <a:rPr lang="en-GB" sz="800" u="none" baseline="0" dirty="0"/>
                        <a:t>Read a fact file about </a:t>
                      </a:r>
                      <a:r>
                        <a:rPr lang="en-GB" sz="800" u="none" baseline="0" dirty="0" err="1"/>
                        <a:t>Meerkats</a:t>
                      </a:r>
                      <a:r>
                        <a:rPr lang="en-GB" sz="800" u="none" baseline="0" dirty="0"/>
                        <a:t> and recap on key features from previous day. </a:t>
                      </a:r>
                      <a:r>
                        <a:rPr lang="en-US" sz="800" u="none" baseline="0" dirty="0"/>
                        <a:t>Using examples of different fact files/non-chronological reports about </a:t>
                      </a:r>
                      <a:r>
                        <a:rPr lang="en-US" sz="800" u="none" baseline="0" dirty="0" err="1"/>
                        <a:t>meerkats</a:t>
                      </a:r>
                      <a:r>
                        <a:rPr lang="en-US" sz="800" u="none" baseline="0" dirty="0"/>
                        <a:t> that are suitable for your class e.g. books from library, https://www.natgeokids.com/uk/discover/animals/general-animals/meerkat-facts/, http://www.sciencekids.co.nz/sciencefacts/animals/meerkat.html, etc)  Display the category ideas and notes from lesson 6. Model how to find the information in the texts given e.g. to find what they eat, search for food or look at information about diet. What specific information do I need? Demonstrate how to make notes e.g. omnivore (beetles and insects mainly), rather than copying out the whole sentence. </a:t>
                      </a:r>
                      <a:endParaRPr lang="en-GB" sz="800" u="none" baseline="0" dirty="0"/>
                    </a:p>
                    <a:p>
                      <a:r>
                        <a:rPr lang="en-GB" sz="1200" u="sng" baseline="0" dirty="0"/>
                        <a:t>Grammar</a:t>
                      </a:r>
                      <a:r>
                        <a:rPr lang="en-GB" sz="1200" u="none" baseline="0" dirty="0"/>
                        <a:t>: </a:t>
                      </a:r>
                      <a:r>
                        <a:rPr lang="en-GB" sz="800" u="none" baseline="0" dirty="0"/>
                        <a:t>NNG: </a:t>
                      </a:r>
                      <a:r>
                        <a:rPr lang="en-GB" sz="800" kern="1200" dirty="0">
                          <a:solidFill>
                            <a:schemeClr val="dk1"/>
                          </a:solidFill>
                          <a:latin typeface="+mn-lt"/>
                          <a:ea typeface="+mn-ea"/>
                          <a:cs typeface="+mn-cs"/>
                        </a:rPr>
                        <a:t>To use adverbs to describe how much or how often Activity 3.8: Try it out!</a:t>
                      </a:r>
                      <a:endParaRPr lang="en-GB" sz="800" u="none" baseline="0" dirty="0"/>
                    </a:p>
                    <a:p>
                      <a:r>
                        <a:rPr lang="en-GB" sz="1200" u="sng" baseline="0" dirty="0" err="1"/>
                        <a:t>Oracy</a:t>
                      </a:r>
                      <a:r>
                        <a:rPr lang="en-GB" sz="1200" u="sng" baseline="0" dirty="0"/>
                        <a:t>: </a:t>
                      </a:r>
                      <a:r>
                        <a:rPr lang="en-GB" sz="800" u="none" baseline="0" dirty="0"/>
                        <a:t>Hot seating- </a:t>
                      </a:r>
                      <a:r>
                        <a:rPr lang="en-GB" sz="800" u="none" baseline="0" dirty="0" err="1"/>
                        <a:t>chn</a:t>
                      </a:r>
                      <a:r>
                        <a:rPr lang="en-GB" sz="800" u="none" baseline="0" dirty="0"/>
                        <a:t> take turns to be a </a:t>
                      </a:r>
                      <a:r>
                        <a:rPr lang="en-GB" sz="800" u="none" baseline="0" dirty="0" err="1"/>
                        <a:t>meerkat</a:t>
                      </a:r>
                      <a:r>
                        <a:rPr lang="en-GB" sz="800" u="none" baseline="0" dirty="0"/>
                        <a:t> expert</a:t>
                      </a:r>
                      <a:endParaRPr lang="en-GB" sz="800" u="sng" baseline="0" dirty="0"/>
                    </a:p>
                    <a:p>
                      <a:r>
                        <a:rPr lang="en-GB" sz="1200" u="sng" dirty="0"/>
                        <a:t>Mighty Write: </a:t>
                      </a:r>
                      <a:r>
                        <a:rPr lang="en-US" sz="800" u="none" dirty="0"/>
                        <a:t>Resource 8b. Children to create their own question headings. They must include subjects specific vocabulary in their notes. Children to also note conjunctions they will use. </a:t>
                      </a:r>
                      <a:endParaRPr lang="en-GB" sz="800" u="none" dirty="0"/>
                    </a:p>
                    <a:p>
                      <a:r>
                        <a:rPr lang="en-GB" sz="1200" u="sng" baseline="0" dirty="0"/>
                        <a:t>Vocabulary: </a:t>
                      </a:r>
                      <a:r>
                        <a:rPr lang="en-GB" sz="800" u="sng" kern="1200" baseline="0" dirty="0">
                          <a:solidFill>
                            <a:schemeClr val="dk1"/>
                          </a:solidFill>
                          <a:latin typeface="+mn-lt"/>
                          <a:ea typeface="+mn-ea"/>
                          <a:cs typeface="+mn-cs"/>
                        </a:rPr>
                        <a:t>A</a:t>
                      </a:r>
                      <a:r>
                        <a:rPr lang="en-GB" sz="800" kern="1200" dirty="0">
                          <a:solidFill>
                            <a:schemeClr val="dk1"/>
                          </a:solidFill>
                          <a:latin typeface="+mn-lt"/>
                          <a:ea typeface="+mn-ea"/>
                          <a:cs typeface="+mn-cs"/>
                        </a:rPr>
                        <a:t>dverbs to describe how much or how  </a:t>
                      </a:r>
                      <a:r>
                        <a:rPr lang="en-GB" sz="800" kern="1200" dirty="0" err="1">
                          <a:solidFill>
                            <a:schemeClr val="dk1"/>
                          </a:solidFill>
                          <a:latin typeface="+mn-lt"/>
                          <a:ea typeface="+mn-ea"/>
                          <a:cs typeface="+mn-cs"/>
                        </a:rPr>
                        <a:t>wordbank</a:t>
                      </a:r>
                      <a:endParaRPr lang="en-GB" sz="800" u="sng" baseline="0" dirty="0"/>
                    </a:p>
                    <a:p>
                      <a:endParaRPr lang="en-GB" sz="1400" u="sng" dirty="0"/>
                    </a:p>
                  </a:txBody>
                  <a:tcPr/>
                </a:tc>
                <a:tc>
                  <a:txBody>
                    <a:bodyPr/>
                    <a:lstStyle/>
                    <a:p>
                      <a:r>
                        <a:rPr lang="en-GB" sz="1200" u="sng" dirty="0"/>
                        <a:t>Lesson 9</a:t>
                      </a:r>
                      <a:r>
                        <a:rPr lang="en-GB" sz="1200" dirty="0"/>
                        <a:t>: </a:t>
                      </a:r>
                      <a:r>
                        <a:rPr lang="en-GB" sz="800" u="none" baseline="0" dirty="0"/>
                        <a:t>Literacy shed lesson 9 </a:t>
                      </a:r>
                      <a:endParaRPr lang="en-GB" sz="800" dirty="0"/>
                    </a:p>
                    <a:p>
                      <a:r>
                        <a:rPr lang="en-GB" sz="1200" u="sng" baseline="0" dirty="0"/>
                        <a:t>Intro: </a:t>
                      </a:r>
                      <a:r>
                        <a:rPr lang="en-US" sz="800" u="none" baseline="0" dirty="0" err="1"/>
                        <a:t>Chn</a:t>
                      </a:r>
                      <a:r>
                        <a:rPr lang="en-US" sz="800" u="none" baseline="0" dirty="0"/>
                        <a:t> look through their facts from previous day and share them with a partner. Model to the children how to set out their fact-file using Resource 9a (or 9b – you may wish to vary the expectations for different groups). Show them how they will need to include 3 (4) of their subheadings (from lesson 8). Model turning the notes from the mind-maps into full sentences which you orally rehearse and improve before writing.</a:t>
                      </a:r>
                      <a:endParaRPr lang="en-GB" sz="800" u="none" baseline="0" dirty="0"/>
                    </a:p>
                    <a:p>
                      <a:r>
                        <a:rPr lang="en-GB" sz="1200" u="sng" baseline="0" dirty="0"/>
                        <a:t>Grammar</a:t>
                      </a:r>
                      <a:r>
                        <a:rPr lang="en-GB" sz="1200" u="none" baseline="0" dirty="0"/>
                        <a:t>: </a:t>
                      </a:r>
                      <a:r>
                        <a:rPr lang="en-GB" sz="800" u="none" baseline="0" dirty="0"/>
                        <a:t>One/two  clause sentences using conjunctions</a:t>
                      </a:r>
                    </a:p>
                    <a:p>
                      <a:r>
                        <a:rPr lang="en-GB" sz="1200" u="sng" baseline="0" dirty="0" err="1"/>
                        <a:t>Oracy</a:t>
                      </a:r>
                      <a:r>
                        <a:rPr lang="en-GB" sz="1200" u="sng" baseline="0" dirty="0"/>
                        <a:t>: </a:t>
                      </a:r>
                      <a:r>
                        <a:rPr lang="en-GB" sz="800" u="none" baseline="0" dirty="0"/>
                        <a:t>Hot seating- </a:t>
                      </a:r>
                      <a:r>
                        <a:rPr lang="en-GB" sz="800" u="none" baseline="0" dirty="0" err="1"/>
                        <a:t>chn</a:t>
                      </a:r>
                      <a:r>
                        <a:rPr lang="en-GB" sz="800" u="none" baseline="0" dirty="0"/>
                        <a:t> take turns to be a </a:t>
                      </a:r>
                      <a:r>
                        <a:rPr lang="en-GB" sz="800" u="none" baseline="0" dirty="0" err="1"/>
                        <a:t>meerkat</a:t>
                      </a:r>
                      <a:r>
                        <a:rPr lang="en-GB" sz="800" u="none" baseline="0" dirty="0"/>
                        <a:t> expert</a:t>
                      </a:r>
                      <a:endParaRPr lang="en-GB" sz="800" u="sng" baseline="0" dirty="0"/>
                    </a:p>
                    <a:p>
                      <a:r>
                        <a:rPr lang="en-GB" sz="1200" u="sng" dirty="0"/>
                        <a:t>Mighty Write: </a:t>
                      </a:r>
                      <a:r>
                        <a:rPr lang="en-US" sz="800" u="none" dirty="0"/>
                        <a:t>Resource 9a or 9b – Children, as a group, choose their own subheadings. Do they wish to write them as questions? They should complete each section with 2 or 3 facts that have been written into carefully constructed sentences.  </a:t>
                      </a:r>
                    </a:p>
                    <a:p>
                      <a:r>
                        <a:rPr lang="en-US" sz="800" u="none" dirty="0"/>
                        <a:t>Children should aim to use the subject-specific vocabulary they have encountered during their research and employ conjunctions to extend and explain ideas</a:t>
                      </a:r>
                      <a:endParaRPr lang="en-GB" sz="800" u="none" dirty="0"/>
                    </a:p>
                    <a:p>
                      <a:r>
                        <a:rPr lang="en-GB" sz="1200" u="sng" baseline="0" dirty="0"/>
                        <a:t>Vocabulary:  </a:t>
                      </a:r>
                      <a:r>
                        <a:rPr lang="en-US" sz="800" u="none" dirty="0"/>
                        <a:t>subject-specific vocabulary </a:t>
                      </a:r>
                      <a:endParaRPr lang="en-GB" sz="800" u="none" dirty="0"/>
                    </a:p>
                    <a:p>
                      <a:endParaRPr lang="en-GB" dirty="0"/>
                    </a:p>
                  </a:txBody>
                  <a:tcPr/>
                </a:tc>
                <a:tc>
                  <a:txBody>
                    <a:bodyPr/>
                    <a:lstStyle/>
                    <a:p>
                      <a:r>
                        <a:rPr lang="en-GB" sz="1200" u="sng" dirty="0"/>
                        <a:t>Lesson 10</a:t>
                      </a:r>
                      <a:r>
                        <a:rPr lang="en-GB" sz="1200" dirty="0"/>
                        <a:t>: </a:t>
                      </a:r>
                      <a:r>
                        <a:rPr lang="en-GB" sz="800" u="none" baseline="0" dirty="0"/>
                        <a:t>Literacy shed lesson 9 </a:t>
                      </a:r>
                      <a:endParaRPr lang="en-GB" sz="800" dirty="0"/>
                    </a:p>
                    <a:p>
                      <a:r>
                        <a:rPr lang="en-GB" sz="1200" u="sng" baseline="0" dirty="0"/>
                        <a:t>Intro: </a:t>
                      </a:r>
                      <a:r>
                        <a:rPr lang="en-US" sz="800" u="none" baseline="0" dirty="0"/>
                        <a:t>Play ‘hangman’ with subject specific words that the children will use today in their writing. Look at examples of writing from previous day. Identify the errors and help to correct them. Using an example from previous day recap key features.</a:t>
                      </a:r>
                      <a:endParaRPr lang="en-GB" sz="800" u="sng" baseline="0" dirty="0"/>
                    </a:p>
                    <a:p>
                      <a:r>
                        <a:rPr lang="en-GB" sz="1200" u="sng" baseline="0" dirty="0"/>
                        <a:t>Grammar</a:t>
                      </a:r>
                      <a:r>
                        <a:rPr lang="en-GB" sz="1200" u="none" baseline="0" dirty="0"/>
                        <a:t>: </a:t>
                      </a:r>
                      <a:r>
                        <a:rPr lang="en-GB" sz="800" u="none" baseline="0" dirty="0"/>
                        <a:t>Model writing extended sentences using conjunctions.</a:t>
                      </a:r>
                    </a:p>
                    <a:p>
                      <a:r>
                        <a:rPr lang="en-GB" sz="1200" u="sng" baseline="0" dirty="0" err="1"/>
                        <a:t>Oracy</a:t>
                      </a:r>
                      <a:r>
                        <a:rPr lang="en-GB" sz="1200" u="sng" baseline="0" dirty="0"/>
                        <a:t>: </a:t>
                      </a:r>
                      <a:r>
                        <a:rPr lang="en-US" sz="800" u="none" baseline="0" dirty="0"/>
                        <a:t>Children orally rehearse and then film reading their fact files. These could be edited before being shared with the school community and parents.</a:t>
                      </a:r>
                      <a:endParaRPr lang="en-GB" sz="800" u="none" baseline="0" dirty="0"/>
                    </a:p>
                    <a:p>
                      <a:r>
                        <a:rPr lang="en-GB" sz="1200" u="sng" dirty="0"/>
                        <a:t>Extended Write: </a:t>
                      </a:r>
                      <a:r>
                        <a:rPr lang="en-US" sz="800" u="none" dirty="0"/>
                        <a:t>Independently produce a detailed </a:t>
                      </a:r>
                      <a:r>
                        <a:rPr lang="en-US" sz="800" u="none" dirty="0" err="1"/>
                        <a:t>meerkat</a:t>
                      </a:r>
                      <a:r>
                        <a:rPr lang="en-US" sz="800" u="none" dirty="0"/>
                        <a:t> fact file using either Resource 10a /10b.  Read aloud to a partner and</a:t>
                      </a:r>
                      <a:r>
                        <a:rPr lang="en-US" sz="800" u="none" baseline="0" dirty="0"/>
                        <a:t> edit where needed. </a:t>
                      </a:r>
                      <a:r>
                        <a:rPr lang="en-US" sz="800" u="none" dirty="0"/>
                        <a:t>Give </a:t>
                      </a:r>
                      <a:r>
                        <a:rPr lang="en-US" sz="800" u="none" dirty="0" err="1"/>
                        <a:t>chn</a:t>
                      </a:r>
                      <a:r>
                        <a:rPr lang="en-US" sz="800" u="none" dirty="0"/>
                        <a:t> time to improve and edit after marking.</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a:t>
                      </a:r>
                    </a:p>
                    <a:p>
                      <a:endParaRPr lang="en-GB" sz="1200" u="sng" dirty="0"/>
                    </a:p>
                    <a:p>
                      <a:r>
                        <a:rPr lang="en-GB" sz="1200" u="sng" dirty="0"/>
                        <a:t>Assessment</a:t>
                      </a:r>
                      <a:r>
                        <a:rPr lang="en-GB" sz="1200" u="sng" baseline="0" dirty="0"/>
                        <a:t> Toolkit:</a:t>
                      </a:r>
                      <a:endParaRPr lang="en-GB" sz="1200" u="sng" dirty="0"/>
                    </a:p>
                  </a:txBody>
                  <a:tcPr/>
                </a:tc>
                <a:extLst>
                  <a:ext uri="{0D108BD9-81ED-4DB2-BD59-A6C34878D82A}">
                    <a16:rowId xmlns="" xmlns:a16="http://schemas.microsoft.com/office/drawing/2014/main" val="10001"/>
                  </a:ext>
                </a:extLst>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1400" dirty="0"/>
                    </a:p>
                  </a:txBody>
                  <a:tcPr/>
                </a:tc>
                <a:extLst>
                  <a:ext uri="{0D108BD9-81ED-4DB2-BD59-A6C34878D82A}">
                    <a16:rowId xmlns="" xmlns:a16="http://schemas.microsoft.com/office/drawing/2014/main" val="10002"/>
                  </a:ext>
                </a:extLst>
              </a:tr>
              <a:tr h="1745684">
                <a:tc>
                  <a:txBody>
                    <a:bodyPr/>
                    <a:lstStyle/>
                    <a:p>
                      <a:r>
                        <a:rPr lang="en-GB" sz="1200" u="sng" dirty="0"/>
                        <a:t>Lesson 7</a:t>
                      </a:r>
                    </a:p>
                    <a:p>
                      <a:r>
                        <a:rPr lang="en-GB" sz="1200" u="sng" baseline="0" dirty="0"/>
                        <a:t>Intro:</a:t>
                      </a:r>
                    </a:p>
                    <a:p>
                      <a:r>
                        <a:rPr lang="en-GB" sz="1200" u="sng" baseline="0" dirty="0"/>
                        <a:t>Grammar:</a:t>
                      </a:r>
                    </a:p>
                    <a:p>
                      <a:r>
                        <a:rPr lang="en-GB" sz="1200" u="sng" baseline="0" dirty="0" err="1"/>
                        <a:t>Oracy</a:t>
                      </a:r>
                      <a:r>
                        <a:rPr lang="en-GB" sz="1200" u="sng" baseline="0" dirty="0"/>
                        <a:t>:</a:t>
                      </a:r>
                    </a:p>
                    <a:p>
                      <a:r>
                        <a:rPr lang="en-GB" sz="1200" u="sng" dirty="0"/>
                        <a:t>Mighty Write:</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endParaRPr lang="en-GB" sz="1200"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u="sng" dirty="0"/>
                        <a:t>Lesson 8</a:t>
                      </a:r>
                    </a:p>
                    <a:p>
                      <a:r>
                        <a:rPr lang="en-GB" sz="1200" u="sng" baseline="0" dirty="0"/>
                        <a:t>Intro:</a:t>
                      </a:r>
                    </a:p>
                    <a:p>
                      <a:r>
                        <a:rPr lang="en-GB" sz="1200" u="sng" baseline="0" dirty="0"/>
                        <a:t>Grammar</a:t>
                      </a:r>
                      <a:r>
                        <a:rPr lang="en-GB" sz="1200" u="none" baseline="0" dirty="0"/>
                        <a:t>:</a:t>
                      </a:r>
                    </a:p>
                    <a:p>
                      <a:r>
                        <a:rPr lang="en-GB" sz="1200" u="sng" baseline="0" dirty="0" err="1"/>
                        <a:t>Oracy</a:t>
                      </a:r>
                      <a:r>
                        <a:rPr lang="en-GB" sz="1200" u="sng" baseline="0" dirty="0"/>
                        <a:t>:</a:t>
                      </a:r>
                    </a:p>
                    <a:p>
                      <a:r>
                        <a:rPr lang="en-GB" sz="1200" u="sng" dirty="0"/>
                        <a:t>Mighty Write:</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endParaRPr lang="en-GB" sz="120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u="sng" dirty="0"/>
                        <a:t>Lesson 9</a:t>
                      </a:r>
                    </a:p>
                    <a:p>
                      <a:r>
                        <a:rPr lang="en-GB" sz="1200" u="sng" baseline="0" dirty="0"/>
                        <a:t>Intro:</a:t>
                      </a:r>
                    </a:p>
                    <a:p>
                      <a:r>
                        <a:rPr lang="en-GB" sz="1200" u="sng" baseline="0" dirty="0"/>
                        <a:t>Grammar</a:t>
                      </a:r>
                      <a:r>
                        <a:rPr lang="en-GB" sz="1200" u="none" baseline="0" dirty="0"/>
                        <a:t>:</a:t>
                      </a:r>
                    </a:p>
                    <a:p>
                      <a:r>
                        <a:rPr lang="en-GB" sz="1200" u="sng" baseline="0" dirty="0" err="1"/>
                        <a:t>Oracy</a:t>
                      </a:r>
                      <a:r>
                        <a:rPr lang="en-GB" sz="1200" u="sng" baseline="0" dirty="0"/>
                        <a:t>:</a:t>
                      </a:r>
                    </a:p>
                    <a:p>
                      <a:r>
                        <a:rPr lang="en-GB" sz="1200" u="sng" dirty="0"/>
                        <a:t>Extended Write:</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endParaRPr lang="en-GB" sz="120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357290" cy="6858000"/>
          </a:xfrm>
          <a:solidFill>
            <a:srgbClr val="7030A0"/>
          </a:solidFill>
        </p:spPr>
        <p:txBody>
          <a:bodyPr/>
          <a:lstStyle/>
          <a:p>
            <a:endParaRPr lang="en-US" dirty="0"/>
          </a:p>
        </p:txBody>
      </p:sp>
      <p:pic>
        <p:nvPicPr>
          <p:cNvPr id="4098" name="Picture 2" descr="C:\Users\Teacher\Pictures\5143e29pilL._SX373_BO1,204,203,200_.jpg"/>
          <p:cNvPicPr>
            <a:picLocks noGrp="1" noChangeAspect="1" noChangeArrowheads="1"/>
          </p:cNvPicPr>
          <p:nvPr>
            <p:ph idx="1"/>
          </p:nvPr>
        </p:nvPicPr>
        <p:blipFill>
          <a:blip r:embed="rId2"/>
          <a:srcRect/>
          <a:stretch>
            <a:fillRect/>
          </a:stretch>
        </p:blipFill>
        <p:spPr bwMode="auto">
          <a:xfrm>
            <a:off x="1357290" y="0"/>
            <a:ext cx="6286544" cy="6858000"/>
          </a:xfrm>
          <a:prstGeom prst="rect">
            <a:avLst/>
          </a:prstGeom>
          <a:noFill/>
        </p:spPr>
      </p:pic>
      <p:sp>
        <p:nvSpPr>
          <p:cNvPr id="5" name="Rectangle 4"/>
          <p:cNvSpPr/>
          <p:nvPr/>
        </p:nvSpPr>
        <p:spPr>
          <a:xfrm>
            <a:off x="7643834" y="0"/>
            <a:ext cx="1500166" cy="6858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 xmlns:p14="http://schemas.microsoft.com/office/powerpoint/2010/main" val="2907089592"/>
              </p:ext>
            </p:extLst>
          </p:nvPr>
        </p:nvGraphicFramePr>
        <p:xfrm>
          <a:off x="0" y="-2"/>
          <a:ext cx="9144000" cy="749536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Dread Cat</a:t>
                      </a: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176028">
                <a:tc>
                  <a:txBody>
                    <a:bodyPr/>
                    <a:lstStyle/>
                    <a:p>
                      <a:r>
                        <a:rPr lang="en-GB" sz="1200" u="sng" dirty="0"/>
                        <a:t>Lesson</a:t>
                      </a:r>
                      <a:r>
                        <a:rPr lang="en-GB" sz="1200" u="sng" baseline="0" dirty="0"/>
                        <a:t> 1:</a:t>
                      </a:r>
                    </a:p>
                    <a:p>
                      <a:r>
                        <a:rPr lang="en-GB" sz="1200" u="sng" baseline="0" dirty="0"/>
                        <a:t>WOW: </a:t>
                      </a:r>
                      <a:r>
                        <a:rPr lang="en-GB" sz="800" u="none" baseline="0" dirty="0"/>
                        <a:t>Watch clip of Tom and Jerry. </a:t>
                      </a:r>
                    </a:p>
                    <a:p>
                      <a:r>
                        <a:rPr lang="en-US" sz="800" u="none" baseline="0" dirty="0"/>
                        <a:t>Discuss title and image on the front cover. Create a bank of adjectives, expanded noun phrases and similes to describe its appearance and display on working wall. Read chapter 1 and identify language which gives us information about Dread Cat.</a:t>
                      </a:r>
                      <a:endParaRPr lang="en-GB" sz="800" u="none" baseline="0" dirty="0"/>
                    </a:p>
                    <a:p>
                      <a:r>
                        <a:rPr lang="en-GB" sz="1200" u="sng" baseline="0" dirty="0"/>
                        <a:t>Grammar</a:t>
                      </a:r>
                      <a:r>
                        <a:rPr lang="en-GB" sz="1200" u="none" baseline="0" dirty="0"/>
                        <a:t>: </a:t>
                      </a:r>
                      <a:r>
                        <a:rPr lang="en-US" sz="800" u="none" baseline="0" dirty="0"/>
                        <a:t>Second paragraph - focus on the words ending with –</a:t>
                      </a:r>
                      <a:r>
                        <a:rPr lang="en-US" sz="800" u="none" baseline="0" dirty="0" err="1"/>
                        <a:t>ly</a:t>
                      </a:r>
                      <a:r>
                        <a:rPr lang="en-US" sz="800" u="none" baseline="0" dirty="0"/>
                        <a:t>. Identify the root words and discuss how adding –</a:t>
                      </a:r>
                      <a:r>
                        <a:rPr lang="en-US" sz="800" u="none" baseline="0" dirty="0" err="1"/>
                        <a:t>ly</a:t>
                      </a:r>
                      <a:r>
                        <a:rPr lang="en-US" sz="800" u="none" baseline="0" dirty="0"/>
                        <a:t> changes the word from an adjective to an adverb. Use Resource 1a to  model write  using these adverbs/ adjectives in a sentence.</a:t>
                      </a:r>
                      <a:endParaRPr lang="en-GB" sz="800" u="none" baseline="0" dirty="0"/>
                    </a:p>
                    <a:p>
                      <a:r>
                        <a:rPr lang="en-GB" sz="1200" u="sng" baseline="0" dirty="0" err="1"/>
                        <a:t>Oracy</a:t>
                      </a:r>
                      <a:r>
                        <a:rPr lang="en-GB" sz="1200" u="sng" baseline="0" dirty="0"/>
                        <a:t>: </a:t>
                      </a:r>
                    </a:p>
                    <a:p>
                      <a:r>
                        <a:rPr lang="en-GB" sz="1200" u="sng" dirty="0"/>
                        <a:t>Mighty Write: </a:t>
                      </a:r>
                      <a:r>
                        <a:rPr lang="en-US" sz="800" u="none" dirty="0"/>
                        <a:t>Resource 1b Children to write sentences using the adverbs they create. </a:t>
                      </a:r>
                      <a:endParaRPr lang="en-GB" sz="800" u="none" dirty="0"/>
                    </a:p>
                    <a:p>
                      <a:r>
                        <a:rPr lang="en-GB" sz="1200" u="sng" baseline="0" dirty="0"/>
                        <a:t>Vocabulary: </a:t>
                      </a:r>
                      <a:r>
                        <a:rPr lang="en-GB" sz="800" u="none" baseline="0" dirty="0"/>
                        <a:t>dread  fierce  totally  terrifyingly  stupendously  stinkingly  afraid  fled  scarpered  </a:t>
                      </a:r>
                      <a:r>
                        <a:rPr lang="en-GB" sz="800" u="none" baseline="0" dirty="0" err="1"/>
                        <a:t>skeddadled</a:t>
                      </a:r>
                      <a:r>
                        <a:rPr lang="en-GB" sz="800" u="none" baseline="0" dirty="0"/>
                        <a:t>  scooted  business </a:t>
                      </a:r>
                    </a:p>
                    <a:p>
                      <a:endParaRPr lang="en-GB" sz="1400" u="sng" dirty="0"/>
                    </a:p>
                  </a:txBody>
                  <a:tcPr/>
                </a:tc>
                <a:tc>
                  <a:txBody>
                    <a:bodyPr/>
                    <a:lstStyle/>
                    <a:p>
                      <a:r>
                        <a:rPr lang="en-GB" sz="1200" u="sng" dirty="0"/>
                        <a:t>Lesson 2</a:t>
                      </a:r>
                      <a:r>
                        <a:rPr lang="en-GB" sz="1200" dirty="0"/>
                        <a:t>:</a:t>
                      </a:r>
                    </a:p>
                    <a:p>
                      <a:r>
                        <a:rPr lang="en-GB" sz="1200" u="sng" baseline="0" dirty="0"/>
                        <a:t>Intro: </a:t>
                      </a:r>
                      <a:r>
                        <a:rPr lang="en-GB" sz="800" dirty="0"/>
                        <a:t>Resource 2a,</a:t>
                      </a:r>
                      <a:r>
                        <a:rPr lang="en-US" sz="800" dirty="0"/>
                        <a:t> discuss which words are adjectives and which words are adverbs</a:t>
                      </a:r>
                      <a:r>
                        <a:rPr lang="en-US" sz="800" dirty="0" smtClean="0"/>
                        <a:t>.. Read chapter 2- make inferences from the text to find</a:t>
                      </a:r>
                      <a:r>
                        <a:rPr lang="en-US" sz="800" baseline="0" dirty="0" smtClean="0"/>
                        <a:t> out what more information is given about Dread Cat.</a:t>
                      </a:r>
                      <a:endParaRPr lang="en-GB" sz="800" u="sng" baseline="0" dirty="0"/>
                    </a:p>
                    <a:p>
                      <a:r>
                        <a:rPr lang="en-GB" sz="1200" u="sng" baseline="0" dirty="0"/>
                        <a:t>Grammar</a:t>
                      </a:r>
                      <a:r>
                        <a:rPr lang="en-GB" sz="1200" u="none" baseline="0" dirty="0" smtClean="0"/>
                        <a:t>: </a:t>
                      </a:r>
                      <a:r>
                        <a:rPr lang="en-US" sz="800" dirty="0" smtClean="0"/>
                        <a:t>Discuss the adverbs in Ch1. Explain they</a:t>
                      </a:r>
                      <a:r>
                        <a:rPr lang="en-US" sz="800" baseline="0" dirty="0" smtClean="0"/>
                        <a:t> </a:t>
                      </a:r>
                      <a:r>
                        <a:rPr lang="en-US" sz="800" dirty="0" smtClean="0"/>
                        <a:t>are adverbs of degree-  how strong or intense something is/was. Give the example ‘The food was incredibly spicy.’  Ask the children which word helps us to understand HOW spicy the food was? Ascertain it is the word incredibly. What about if we swapped it with the word mildly. Would this change the meaning? What about “The cat was terribly frightening.’ Which word helps us to understand how frightening the cat was? Give more examples and ask the children to pick out the adverb of degree</a:t>
                      </a:r>
                      <a:endParaRPr lang="en-GB" sz="800" u="none" baseline="0" dirty="0"/>
                    </a:p>
                    <a:p>
                      <a:r>
                        <a:rPr lang="en-GB" sz="1200" u="sng" baseline="0" dirty="0" err="1"/>
                        <a:t>Oracy</a:t>
                      </a:r>
                      <a:r>
                        <a:rPr lang="en-GB" sz="1200" u="sng" baseline="0" dirty="0" smtClean="0"/>
                        <a:t>: </a:t>
                      </a:r>
                      <a:r>
                        <a:rPr lang="en-GB" sz="800" u="none" baseline="0" dirty="0" smtClean="0"/>
                        <a:t>Discussion:</a:t>
                      </a:r>
                      <a:r>
                        <a:rPr lang="en-US" sz="800" u="none" baseline="0" dirty="0" smtClean="0"/>
                        <a:t>do they think that the mice should believe ‘Dread Cat’? Ask children to give reasons for their responses, giving evidence from the text.</a:t>
                      </a:r>
                      <a:endParaRPr lang="en-GB" sz="800" u="none" baseline="0" dirty="0"/>
                    </a:p>
                    <a:p>
                      <a:r>
                        <a:rPr lang="en-GB" sz="1200" u="sng" dirty="0"/>
                        <a:t>Mighty Write</a:t>
                      </a:r>
                      <a:r>
                        <a:rPr lang="en-GB" sz="1200" u="sng" dirty="0" smtClean="0"/>
                        <a:t>:</a:t>
                      </a:r>
                      <a:r>
                        <a:rPr lang="en-GB" sz="800" u="none" dirty="0" smtClean="0"/>
                        <a:t> </a:t>
                      </a:r>
                      <a:r>
                        <a:rPr lang="en-US" sz="800" u="none" dirty="0" smtClean="0"/>
                        <a:t>Share</a:t>
                      </a:r>
                      <a:r>
                        <a:rPr lang="en-US" sz="800" u="none" baseline="0" dirty="0" smtClean="0"/>
                        <a:t> </a:t>
                      </a:r>
                      <a:r>
                        <a:rPr lang="en-US" sz="800" u="none" dirty="0" smtClean="0"/>
                        <a:t>Resources 2b and 2c. Which description do they think is better and why? Highlight the use of adverbs of degree in 2c. Children to write a descriptive paragraph about ‘Dread Cat’ including both adjectives and adverbs. Model how to use resource 2d to review their work. </a:t>
                      </a:r>
                      <a:endParaRPr lang="en-GB" sz="800" u="none" dirty="0"/>
                    </a:p>
                    <a:p>
                      <a:r>
                        <a:rPr lang="en-GB" sz="1200" u="sng" baseline="0" dirty="0"/>
                        <a:t>Vocabulary</a:t>
                      </a:r>
                      <a:r>
                        <a:rPr lang="en-GB" sz="1200" u="sng" baseline="0" dirty="0" smtClean="0"/>
                        <a:t>: </a:t>
                      </a:r>
                      <a:r>
                        <a:rPr lang="en-GB" sz="800" u="none" baseline="0" dirty="0" smtClean="0"/>
                        <a:t>heaven forbid  invite  single  hunkering  cowering  floorboards  among  language  whether  agreed  </a:t>
                      </a:r>
                    </a:p>
                    <a:p>
                      <a:r>
                        <a:rPr lang="en-GB" sz="800" u="none" baseline="0" dirty="0" smtClean="0"/>
                        <a:t>Adverbs of degree for working wall</a:t>
                      </a:r>
                      <a:endParaRPr lang="en-GB" sz="800" u="none" dirty="0"/>
                    </a:p>
                  </a:txBody>
                  <a:tcPr/>
                </a:tc>
                <a:tc>
                  <a:txBody>
                    <a:bodyPr/>
                    <a:lstStyle/>
                    <a:p>
                      <a:r>
                        <a:rPr lang="en-GB" sz="1200" u="sng" dirty="0"/>
                        <a:t>Lesson 3</a:t>
                      </a:r>
                      <a:r>
                        <a:rPr lang="en-GB" sz="1200" dirty="0" smtClean="0"/>
                        <a:t>: </a:t>
                      </a:r>
                      <a:endParaRPr lang="en-GB" sz="1200" dirty="0"/>
                    </a:p>
                    <a:p>
                      <a:r>
                        <a:rPr lang="en-GB" sz="1200" u="sng" baseline="0" dirty="0"/>
                        <a:t>Intro</a:t>
                      </a:r>
                      <a:r>
                        <a:rPr lang="en-GB" sz="1200" u="sng" baseline="0" dirty="0" smtClean="0"/>
                        <a:t>: </a:t>
                      </a:r>
                      <a:r>
                        <a:rPr lang="en-US" sz="800" u="none" baseline="0" dirty="0" smtClean="0"/>
                        <a:t>Peer-assessment from previous day with their partner using Resource 2d. Address  class issues from marking. Children to identify the adjectives and adverbs in each other’s sentences. </a:t>
                      </a:r>
                      <a:r>
                        <a:rPr lang="en-GB" sz="800" u="none" baseline="0" dirty="0" smtClean="0"/>
                        <a:t>Read chapters 1-3. Identify verbs. </a:t>
                      </a:r>
                      <a:r>
                        <a:rPr lang="en-GB" sz="800" u="none" dirty="0" smtClean="0"/>
                        <a:t>Use Resource 3b</a:t>
                      </a:r>
                      <a:r>
                        <a:rPr lang="en-GB" sz="800" u="none" baseline="0" dirty="0" smtClean="0"/>
                        <a:t> to find verb alternatives.</a:t>
                      </a:r>
                      <a:endParaRPr lang="en-GB" sz="800" u="none" baseline="0" dirty="0"/>
                    </a:p>
                    <a:p>
                      <a:r>
                        <a:rPr lang="en-GB" sz="1200" u="sng" baseline="0" dirty="0"/>
                        <a:t>Grammar</a:t>
                      </a:r>
                      <a:r>
                        <a:rPr lang="en-GB" sz="1200" u="none" baseline="0" dirty="0" smtClean="0"/>
                        <a:t>: </a:t>
                      </a:r>
                      <a:r>
                        <a:rPr lang="en-US" sz="800" u="none" baseline="0" dirty="0" smtClean="0"/>
                        <a:t>Discuss the different ways in which these verbs have been formed. e.g. Sorted- double consonant, add –ed. Smiled- ends with e, add –d. Grabbed- ends with a single vowel and single consonant, double the consonant and add –ed.</a:t>
                      </a:r>
                      <a:endParaRPr lang="en-GB" sz="800" u="none" baseline="0" dirty="0"/>
                    </a:p>
                    <a:p>
                      <a:r>
                        <a:rPr lang="en-GB" sz="1200" u="sng" baseline="0" dirty="0" err="1"/>
                        <a:t>Oracy</a:t>
                      </a:r>
                      <a:r>
                        <a:rPr lang="en-GB" sz="1200" u="sng" baseline="0" dirty="0" smtClean="0"/>
                        <a:t>: </a:t>
                      </a:r>
                      <a:r>
                        <a:rPr lang="en-GB" sz="800" u="none" baseline="0" dirty="0" smtClean="0"/>
                        <a:t>Line up </a:t>
                      </a:r>
                      <a:r>
                        <a:rPr lang="en-GB" sz="800" u="none" baseline="0" dirty="0" err="1" smtClean="0"/>
                        <a:t>chn</a:t>
                      </a:r>
                      <a:r>
                        <a:rPr lang="en-GB" sz="800" u="none" baseline="0" dirty="0" smtClean="0"/>
                        <a:t> as if they are the mice. Each mouse describe how they are feeling as they move towards the cheese and when they return to safety. How would it differ being the first and last mouse?</a:t>
                      </a:r>
                      <a:endParaRPr lang="en-GB" sz="800" u="none" baseline="0" dirty="0"/>
                    </a:p>
                    <a:p>
                      <a:r>
                        <a:rPr lang="en-GB" sz="1200" u="sng" dirty="0"/>
                        <a:t>Mighty Write</a:t>
                      </a:r>
                      <a:r>
                        <a:rPr lang="en-GB" sz="1200" u="sng" dirty="0" smtClean="0"/>
                        <a:t>: </a:t>
                      </a:r>
                      <a:r>
                        <a:rPr lang="en-US" sz="800" u="none" dirty="0" smtClean="0"/>
                        <a:t>Look at the opening sentence of Chapter 3- identify the verbs. Model rewriting this sentence using alternative verbs- e.g. Dread Cat lazed, Dread Cat sprawled</a:t>
                      </a:r>
                      <a:r>
                        <a:rPr lang="en-US" sz="800" u="none" baseline="0" dirty="0" smtClean="0"/>
                        <a:t> and including adverbs. Ch write their own sentences with a partner.</a:t>
                      </a:r>
                      <a:endParaRPr lang="en-US" sz="800" u="none" dirty="0" smtClean="0"/>
                    </a:p>
                    <a:p>
                      <a:r>
                        <a:rPr lang="en-US" sz="1200" u="sng" dirty="0" smtClean="0"/>
                        <a:t> </a:t>
                      </a:r>
                      <a:r>
                        <a:rPr lang="en-GB" sz="1200" u="sng" baseline="0" dirty="0" smtClean="0"/>
                        <a:t>Vocabulary: </a:t>
                      </a:r>
                      <a:r>
                        <a:rPr lang="en-GB" sz="800" u="none" baseline="0" dirty="0" smtClean="0"/>
                        <a:t>quick as a flash  hidey-hole  whooshed  all the while  reply  peace  waste  </a:t>
                      </a:r>
                    </a:p>
                    <a:p>
                      <a:r>
                        <a:rPr lang="en-GB" sz="800" u="none" baseline="0" dirty="0" smtClean="0"/>
                        <a:t>Alternative verbs for working wall</a:t>
                      </a:r>
                      <a:endParaRPr lang="en-GB" sz="800" u="none" baseline="0" dirty="0"/>
                    </a:p>
                    <a:p>
                      <a:endParaRPr lang="en-GB" dirty="0"/>
                    </a:p>
                  </a:txBody>
                  <a:tcPr/>
                </a:tc>
                <a:extLst>
                  <a:ext uri="{0D108BD9-81ED-4DB2-BD59-A6C34878D82A}">
                    <a16:rowId xmlns="" xmlns:a16="http://schemas.microsoft.com/office/drawing/2014/main" val="10001"/>
                  </a:ext>
                </a:extLst>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u="sng" baseline="0" dirty="0"/>
                        <a:t>Intro</a:t>
                      </a:r>
                      <a:r>
                        <a:rPr lang="en-GB" sz="1200" u="sng" baseline="0" dirty="0" smtClean="0"/>
                        <a:t>: </a:t>
                      </a:r>
                      <a:r>
                        <a:rPr lang="en-GB" sz="800" u="none" baseline="0" dirty="0" smtClean="0"/>
                        <a:t>Reread chapter 3. </a:t>
                      </a:r>
                      <a:r>
                        <a:rPr lang="en-US" sz="800" u="none" baseline="0" dirty="0" smtClean="0"/>
                        <a:t>Play ‘Guess the Adverb’ Resource 4a- </a:t>
                      </a:r>
                      <a:r>
                        <a:rPr lang="en-US" sz="800" u="none" baseline="0" dirty="0" err="1" smtClean="0"/>
                        <a:t>chn</a:t>
                      </a:r>
                      <a:r>
                        <a:rPr lang="en-US" sz="800" u="none" baseline="0" dirty="0" smtClean="0"/>
                        <a:t> to predict what they think the missing adverbs might be. Discuss precision of language with the children and author’s choice. The language used needs to describe the situation exactly. Look at The cat pounced. Explain that they need make sure their readers understand exactly HOW the cat pounced and so using adverbs can help us to do this. Try adding the adverbs carefully, unsuccessfully, noisily, menacingly, silently, gingerly, sneakily, boisterously and clumsily.</a:t>
                      </a:r>
                      <a:endParaRPr lang="en-GB" sz="800" u="none" baseline="0" dirty="0"/>
                    </a:p>
                    <a:p>
                      <a:r>
                        <a:rPr lang="en-GB" sz="1200" u="sng" baseline="0" dirty="0" smtClean="0"/>
                        <a:t>Grammar</a:t>
                      </a:r>
                      <a:r>
                        <a:rPr lang="en-GB" sz="1200" u="none" baseline="0" dirty="0" smtClean="0"/>
                        <a:t>:</a:t>
                      </a:r>
                      <a:r>
                        <a:rPr lang="en-US" sz="800" u="none" baseline="0" dirty="0" smtClean="0"/>
                        <a:t> Display a range of verbs- ask children to write these verbs in the past tense. e.g. play- played  stop- stopped   sleep- slept  chase- chased .Recap rules for forming verbs in the past tense.</a:t>
                      </a:r>
                      <a:endParaRPr lang="en-GB" sz="800" u="none" baseline="0" dirty="0"/>
                    </a:p>
                    <a:p>
                      <a:r>
                        <a:rPr lang="en-GB" sz="1200" u="sng" baseline="0" dirty="0" err="1"/>
                        <a:t>Oracy</a:t>
                      </a:r>
                      <a:r>
                        <a:rPr lang="en-GB" sz="1200" u="sng" baseline="0" dirty="0" smtClean="0"/>
                        <a:t>: </a:t>
                      </a:r>
                      <a:r>
                        <a:rPr lang="en-GB" sz="800" u="none" baseline="0" dirty="0" smtClean="0"/>
                        <a:t>Freeze frame each part of chapter 3 and </a:t>
                      </a:r>
                      <a:r>
                        <a:rPr lang="en-GB" sz="800" u="none" baseline="0" dirty="0" err="1" smtClean="0"/>
                        <a:t>chn</a:t>
                      </a:r>
                      <a:r>
                        <a:rPr lang="en-GB" sz="800" u="none" baseline="0" dirty="0" smtClean="0"/>
                        <a:t> take part of Dread Cat- </a:t>
                      </a:r>
                      <a:r>
                        <a:rPr lang="en-GB" sz="800" u="none" baseline="0" dirty="0" err="1" smtClean="0"/>
                        <a:t>chn</a:t>
                      </a:r>
                      <a:r>
                        <a:rPr lang="en-GB" sz="800" u="none" baseline="0" dirty="0" smtClean="0"/>
                        <a:t> describe how they feel in each part.</a:t>
                      </a:r>
                      <a:endParaRPr lang="en-GB" sz="800" u="none" baseline="0" dirty="0"/>
                    </a:p>
                    <a:p>
                      <a:r>
                        <a:rPr lang="en-GB" sz="1200" u="sng" dirty="0"/>
                        <a:t>Mighty Write</a:t>
                      </a:r>
                      <a:r>
                        <a:rPr lang="en-GB" sz="1200" u="sng" dirty="0" smtClean="0"/>
                        <a:t>: </a:t>
                      </a:r>
                      <a:r>
                        <a:rPr lang="en-US" sz="800" u="none" dirty="0" smtClean="0"/>
                        <a:t>Children to re-write page 23 of Chapter 3 by changing the verbs within the text and adding adverbs.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previous. Add more adverbs of degree to working wall. </a:t>
                      </a:r>
                      <a:endParaRPr lang="en-GB" sz="800" u="none" dirty="0"/>
                    </a:p>
                  </a:txBody>
                  <a:tcPr/>
                </a:tc>
                <a:tc>
                  <a:txBody>
                    <a:bodyPr/>
                    <a:lstStyle/>
                    <a:p>
                      <a:r>
                        <a:rPr lang="en-GB" sz="1200" u="sng" dirty="0"/>
                        <a:t>Lesson 5</a:t>
                      </a:r>
                      <a:r>
                        <a:rPr lang="en-GB" sz="1200" dirty="0"/>
                        <a:t>:</a:t>
                      </a:r>
                    </a:p>
                    <a:p>
                      <a:r>
                        <a:rPr lang="en-GB" sz="1200" u="sng" baseline="0" dirty="0" smtClean="0"/>
                        <a:t>Intro: </a:t>
                      </a:r>
                      <a:r>
                        <a:rPr lang="en-US" sz="800" u="none" baseline="0" dirty="0" smtClean="0"/>
                        <a:t>Resource 5a - discuss and respond to the language in the text. Identify lines that are adverb-adjective pairs and adjective- verb pairs. </a:t>
                      </a:r>
                      <a:r>
                        <a:rPr lang="en-US" sz="800" u="none" baseline="0" dirty="0" err="1" smtClean="0"/>
                        <a:t>Ceate</a:t>
                      </a:r>
                      <a:r>
                        <a:rPr lang="en-US" sz="800" u="none" baseline="0" dirty="0" smtClean="0"/>
                        <a:t> a checklist for children’s poems.</a:t>
                      </a:r>
                      <a:endParaRPr lang="en-GB" sz="800" u="none" baseline="0" dirty="0"/>
                    </a:p>
                    <a:p>
                      <a:r>
                        <a:rPr lang="en-GB" sz="1200" u="sng" baseline="0" dirty="0"/>
                        <a:t>Grammar</a:t>
                      </a:r>
                      <a:r>
                        <a:rPr lang="en-GB" sz="1200" u="none" baseline="0" dirty="0" smtClean="0"/>
                        <a:t>: </a:t>
                      </a:r>
                      <a:r>
                        <a:rPr lang="en-US" sz="800" u="none" baseline="0" dirty="0" smtClean="0"/>
                        <a:t>Divide children into three teams- Team Adjectives, Team Adverbs and Verbs. Split the interactive whiteboard into 3. Give children a timed challenged to think of as many words as they can for their team and give them a point for each different word they think of. Show all three lists together and ask can the children see any adjective-adverb pairs that would work or adverb-verb pairs that would work/ wouldn’t work? </a:t>
                      </a:r>
                      <a:endParaRPr lang="en-GB" sz="800" u="none" baseline="0" dirty="0"/>
                    </a:p>
                    <a:p>
                      <a:r>
                        <a:rPr lang="en-GB" sz="1200" u="sng" baseline="0" dirty="0" err="1"/>
                        <a:t>Oracy</a:t>
                      </a:r>
                      <a:r>
                        <a:rPr lang="en-GB" sz="1200" u="sng" baseline="0" dirty="0" smtClean="0"/>
                        <a:t>: </a:t>
                      </a:r>
                      <a:r>
                        <a:rPr lang="en-US" sz="800" u="none" baseline="0" dirty="0" smtClean="0"/>
                        <a:t>Perform their work at the end of the lesson. Talk about intonation, volume and how they put emphasis onto words. </a:t>
                      </a:r>
                      <a:r>
                        <a:rPr lang="en-US" sz="800" u="none" baseline="0" dirty="0" err="1" smtClean="0"/>
                        <a:t>Oracy</a:t>
                      </a:r>
                      <a:r>
                        <a:rPr lang="en-US" sz="800" u="none" baseline="0" dirty="0" smtClean="0"/>
                        <a:t> assessment opportunity.</a:t>
                      </a:r>
                      <a:endParaRPr lang="en-GB" sz="800" u="none" baseline="0" dirty="0"/>
                    </a:p>
                    <a:p>
                      <a:r>
                        <a:rPr lang="en-GB" sz="1200" u="sng" dirty="0" smtClean="0"/>
                        <a:t>Extended</a:t>
                      </a:r>
                      <a:r>
                        <a:rPr lang="en-GB" sz="1200" u="sng" baseline="0" dirty="0" smtClean="0"/>
                        <a:t> </a:t>
                      </a:r>
                      <a:r>
                        <a:rPr lang="en-GB" sz="1200" u="sng" dirty="0" smtClean="0"/>
                        <a:t>Write: </a:t>
                      </a:r>
                      <a:r>
                        <a:rPr lang="en-US" sz="800" u="none" dirty="0" smtClean="0"/>
                        <a:t>Children to write a poem about ‘Dread Cat’ using adjectives, adverbs and verbs.  Use 5b to support children.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1200" u="sng" baseline="0" dirty="0" smtClean="0"/>
                        <a:t> </a:t>
                      </a:r>
                      <a:r>
                        <a:rPr lang="en-US" sz="800" u="none" baseline="0" dirty="0" smtClean="0"/>
                        <a:t>d</a:t>
                      </a:r>
                      <a:r>
                        <a:rPr lang="en-US" sz="800" u="none" dirty="0" smtClean="0"/>
                        <a:t>angerously savage,</a:t>
                      </a:r>
                      <a:r>
                        <a:rPr lang="en-US" sz="800" u="none" baseline="0" dirty="0" smtClean="0"/>
                        <a:t> d</a:t>
                      </a:r>
                      <a:r>
                        <a:rPr lang="en-US" sz="800" u="none" dirty="0" smtClean="0"/>
                        <a:t>evilishly sneaky,</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dirty="0" smtClean="0"/>
                        <a:t>wickedly devious,</a:t>
                      </a:r>
                      <a:r>
                        <a:rPr lang="en-US" sz="800" u="none" baseline="0" dirty="0" smtClean="0"/>
                        <a:t> w</a:t>
                      </a:r>
                      <a:r>
                        <a:rPr lang="en-US" sz="800" u="none" dirty="0" smtClean="0"/>
                        <a:t>ildly vicious,</a:t>
                      </a:r>
                      <a:r>
                        <a:rPr lang="en-US" sz="800" u="none" baseline="0" dirty="0" smtClean="0"/>
                        <a:t> c</a:t>
                      </a:r>
                      <a:r>
                        <a:rPr lang="en-US" sz="800" u="none" dirty="0" smtClean="0"/>
                        <a:t>unningly plotting,</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dirty="0" smtClean="0"/>
                        <a:t>slowly creeping,</a:t>
                      </a:r>
                      <a:r>
                        <a:rPr lang="en-US" sz="800" u="none" baseline="0" dirty="0" smtClean="0"/>
                        <a:t> m</a:t>
                      </a:r>
                      <a:r>
                        <a:rPr lang="en-US" sz="800" u="none" dirty="0" smtClean="0"/>
                        <a:t>enacingly prowling,</a:t>
                      </a:r>
                    </a:p>
                  </a:txBody>
                  <a:tcPr/>
                </a:tc>
                <a:tc>
                  <a:txBody>
                    <a:bodyPr/>
                    <a:lstStyle/>
                    <a:p>
                      <a:r>
                        <a:rPr lang="en-GB" sz="1200" u="sng" dirty="0"/>
                        <a:t>Lesson 6</a:t>
                      </a:r>
                      <a:r>
                        <a:rPr lang="en-GB" sz="1200" dirty="0"/>
                        <a:t>: </a:t>
                      </a:r>
                    </a:p>
                    <a:p>
                      <a:r>
                        <a:rPr lang="en-GB" sz="1200" u="sng" baseline="0" dirty="0"/>
                        <a:t>Intro</a:t>
                      </a:r>
                      <a:r>
                        <a:rPr lang="en-GB" sz="1200" u="sng" baseline="0" dirty="0" smtClean="0"/>
                        <a:t>: </a:t>
                      </a:r>
                      <a:r>
                        <a:rPr lang="en-GB" sz="800" u="none" baseline="0" dirty="0" smtClean="0"/>
                        <a:t>See </a:t>
                      </a:r>
                      <a:r>
                        <a:rPr lang="en-GB" sz="800" u="none" baseline="0" dirty="0" err="1" smtClean="0"/>
                        <a:t>Oracy</a:t>
                      </a:r>
                      <a:r>
                        <a:rPr lang="en-GB" sz="800" u="none" baseline="0" dirty="0" smtClean="0"/>
                        <a:t>. Read chapter 4. </a:t>
                      </a:r>
                      <a:r>
                        <a:rPr lang="en-US" sz="800" u="none" baseline="0" dirty="0" smtClean="0"/>
                        <a:t>Children to create a timeline of the sequence of events within this chapter using Resource 6a- showing how ‘Dread Cat’ caught the 49th mouse.</a:t>
                      </a:r>
                      <a:endParaRPr lang="en-GB" sz="800" u="none" baseline="0" dirty="0"/>
                    </a:p>
                    <a:p>
                      <a:r>
                        <a:rPr lang="en-GB" sz="1200" u="sng" baseline="0" dirty="0"/>
                        <a:t>Grammar</a:t>
                      </a:r>
                      <a:r>
                        <a:rPr lang="en-GB" sz="1200" u="none" baseline="0" dirty="0" smtClean="0"/>
                        <a:t>: </a:t>
                      </a:r>
                      <a:r>
                        <a:rPr lang="en-US" sz="800" u="none" baseline="0" dirty="0" smtClean="0"/>
                        <a:t>Display a variety of subordinating conjunctions of time. E.g.   When, after, before, until, since, while, once. Model write a sentence explain how ‘Dread Cat’ catches the mice using one of these conjunctions. Discuss role of the conjunction within the sentence – joining main/ subordinate clauses.</a:t>
                      </a:r>
                      <a:endParaRPr lang="en-GB" sz="800" u="none" baseline="0" dirty="0"/>
                    </a:p>
                    <a:p>
                      <a:r>
                        <a:rPr lang="en-GB" sz="1200" u="sng" baseline="0" dirty="0" err="1"/>
                        <a:t>Oracy</a:t>
                      </a:r>
                      <a:r>
                        <a:rPr lang="en-GB" sz="1200" u="sng" baseline="0" dirty="0" smtClean="0"/>
                        <a:t>: </a:t>
                      </a:r>
                      <a:r>
                        <a:rPr lang="en-US" sz="800" u="none" baseline="0" dirty="0" err="1" smtClean="0"/>
                        <a:t>Chnin</a:t>
                      </a:r>
                      <a:r>
                        <a:rPr lang="en-US" sz="800" u="none" baseline="0" dirty="0" smtClean="0"/>
                        <a:t> pairs to take it in turns to give a one- minute recap of the story so far.  Feedback to the whole class and then ask children to predict what they think is going to happen in the text. Encourage children to give explanations for their predictions using ‘because’.</a:t>
                      </a:r>
                      <a:endParaRPr lang="en-GB" sz="800" u="none" baseline="0" dirty="0"/>
                    </a:p>
                    <a:p>
                      <a:r>
                        <a:rPr lang="en-GB" sz="1200" u="sng" dirty="0" smtClean="0"/>
                        <a:t>Mighty</a:t>
                      </a:r>
                      <a:r>
                        <a:rPr lang="en-GB" sz="1200" u="sng" baseline="0" dirty="0" smtClean="0"/>
                        <a:t> </a:t>
                      </a:r>
                      <a:r>
                        <a:rPr lang="en-GB" sz="1200" u="sng" dirty="0" smtClean="0"/>
                        <a:t>Write: </a:t>
                      </a:r>
                      <a:r>
                        <a:rPr lang="en-GB" sz="800" u="none" dirty="0" err="1" smtClean="0"/>
                        <a:t>Chn</a:t>
                      </a:r>
                      <a:r>
                        <a:rPr lang="en-GB" sz="800" u="none" dirty="0" smtClean="0"/>
                        <a:t> work with a partner to write their own sentences using conjunctions. Share</a:t>
                      </a:r>
                      <a:r>
                        <a:rPr lang="en-GB" sz="800" u="none" baseline="0" dirty="0" smtClean="0"/>
                        <a:t> with class and identify different clauses.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spoke  tiny  filed  their  headed  grabbed  tight  belly </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baseline="0" dirty="0" smtClean="0"/>
                        <a:t>subordinating conjunctions of time for working wall:  when, after, before, until, since, while, once</a:t>
                      </a: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1400" dirty="0"/>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140178"/>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828912">
                <a:tc gridSpan="3">
                  <a:txBody>
                    <a:bodyPr/>
                    <a:lstStyle/>
                    <a:p>
                      <a:r>
                        <a:rPr lang="en-GB" sz="2400" dirty="0"/>
                        <a:t>English Text: </a:t>
                      </a:r>
                      <a:r>
                        <a:rPr lang="en-GB" sz="2400" dirty="0" smtClean="0"/>
                        <a:t>Dread Cat</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582944">
                <a:tc>
                  <a:txBody>
                    <a:bodyPr/>
                    <a:lstStyle/>
                    <a:p>
                      <a:r>
                        <a:rPr lang="en-GB" sz="1200" u="sng" dirty="0"/>
                        <a:t>Lesson</a:t>
                      </a:r>
                      <a:r>
                        <a:rPr lang="en-GB" sz="1200" u="sng" baseline="0" dirty="0"/>
                        <a:t> </a:t>
                      </a:r>
                      <a:r>
                        <a:rPr lang="en-GB" sz="1200" u="sng" baseline="0" dirty="0" smtClean="0"/>
                        <a:t>7:</a:t>
                      </a:r>
                      <a:endParaRPr lang="en-GB" sz="1200" u="sng" baseline="0" dirty="0"/>
                    </a:p>
                    <a:p>
                      <a:r>
                        <a:rPr lang="en-GB" sz="1200" u="sng" baseline="0" dirty="0" smtClean="0"/>
                        <a:t>Intro: </a:t>
                      </a:r>
                      <a:r>
                        <a:rPr lang="en-GB" sz="800" u="none" baseline="0" dirty="0" smtClean="0"/>
                        <a:t>Read chapter 5. </a:t>
                      </a:r>
                      <a:endParaRPr lang="en-GB" sz="800" u="none" baseline="0" dirty="0"/>
                    </a:p>
                    <a:p>
                      <a:r>
                        <a:rPr lang="en-GB" sz="1200" u="sng" baseline="0" dirty="0"/>
                        <a:t>Grammar</a:t>
                      </a:r>
                      <a:r>
                        <a:rPr lang="en-GB" sz="1200" u="none" baseline="0" dirty="0" smtClean="0"/>
                        <a:t>: </a:t>
                      </a:r>
                      <a:r>
                        <a:rPr lang="en-US" sz="800" u="none" baseline="0" dirty="0" smtClean="0"/>
                        <a:t>Highlight the use of ‘and’, ‘but’, ‘because’. Discuss whether they are coordinating or subordinating and how do we know?  Model using these conjunctions in sentences about the events in this chapter. E.g. The mice began to notice that their friends were disappearing, and they decided to work together to stay safe.  The mice </a:t>
                      </a:r>
                      <a:r>
                        <a:rPr lang="en-US" sz="800" u="none" baseline="0" dirty="0" err="1" smtClean="0"/>
                        <a:t>realised</a:t>
                      </a:r>
                      <a:r>
                        <a:rPr lang="en-US" sz="800" u="none" baseline="0" dirty="0" smtClean="0"/>
                        <a:t> they couldn’t trust ‘Dread Cat’ because of the mysterious disappearance of thirteen mice. ‘Dread Cat’ promised the mice that he had given up on hunting mice, but he couldn’t be trusted. </a:t>
                      </a:r>
                      <a:endParaRPr lang="en-GB" sz="800" u="none" baseline="0" dirty="0"/>
                    </a:p>
                    <a:p>
                      <a:r>
                        <a:rPr lang="en-GB" sz="1200" u="sng" baseline="0" dirty="0" err="1"/>
                        <a:t>Oracy</a:t>
                      </a:r>
                      <a:r>
                        <a:rPr lang="en-GB" sz="1200" u="sng" baseline="0" dirty="0"/>
                        <a:t>:</a:t>
                      </a:r>
                    </a:p>
                    <a:p>
                      <a:r>
                        <a:rPr lang="en-GB" sz="1200" u="sng" dirty="0"/>
                        <a:t>Mighty Write</a:t>
                      </a:r>
                      <a:r>
                        <a:rPr lang="en-GB" sz="1200" u="sng" dirty="0" smtClean="0"/>
                        <a:t>: </a:t>
                      </a:r>
                      <a:r>
                        <a:rPr lang="en-US" sz="800" u="none" dirty="0" smtClean="0"/>
                        <a:t>Children to choose appropriate conjunctions to complete sentences and then write their own sentences about how the mice </a:t>
                      </a:r>
                      <a:r>
                        <a:rPr lang="en-US" sz="800" u="none" dirty="0" err="1" smtClean="0"/>
                        <a:t>realise</a:t>
                      </a:r>
                      <a:r>
                        <a:rPr lang="en-US" sz="800" u="none" dirty="0" smtClean="0"/>
                        <a:t> what ‘Dread Cat’ is doing. (Resource 7b) </a:t>
                      </a:r>
                      <a:endParaRPr lang="en-GB" sz="800" u="none" dirty="0"/>
                    </a:p>
                    <a:p>
                      <a:r>
                        <a:rPr lang="en-GB" sz="1200" u="sng" baseline="0" dirty="0"/>
                        <a:t>Vocabulary: </a:t>
                      </a:r>
                      <a:r>
                        <a:rPr lang="en-GB" sz="800" u="none" baseline="0" dirty="0" smtClean="0"/>
                        <a:t>sure  gobbled  fortnight  fewer  wasn’t  agreed  we’re  disappearing  poked  strange  among  folks  humans  bothering  decided  gathered  somehow  complicated  totally  </a:t>
                      </a:r>
                      <a:endParaRPr lang="en-GB" sz="800" u="none" baseline="0" dirty="0"/>
                    </a:p>
                    <a:p>
                      <a:endParaRPr lang="en-GB" sz="1400" u="sng" dirty="0"/>
                    </a:p>
                  </a:txBody>
                  <a:tcPr/>
                </a:tc>
                <a:tc>
                  <a:txBody>
                    <a:bodyPr/>
                    <a:lstStyle/>
                    <a:p>
                      <a:r>
                        <a:rPr lang="en-GB" sz="1200" u="sng" dirty="0"/>
                        <a:t>Lesson </a:t>
                      </a:r>
                      <a:r>
                        <a:rPr lang="en-GB" sz="1200" u="sng" dirty="0" smtClean="0"/>
                        <a:t>8</a:t>
                      </a:r>
                      <a:r>
                        <a:rPr lang="en-GB" sz="1200" dirty="0" smtClean="0"/>
                        <a:t>:</a:t>
                      </a:r>
                      <a:endParaRPr lang="en-GB" sz="1200" dirty="0"/>
                    </a:p>
                    <a:p>
                      <a:r>
                        <a:rPr lang="en-GB" sz="1200" u="sng" baseline="0" dirty="0"/>
                        <a:t>Intro: </a:t>
                      </a:r>
                      <a:r>
                        <a:rPr lang="en-GB" sz="800" u="none" baseline="0" dirty="0" smtClean="0"/>
                        <a:t>Read chapters 6, 7. See </a:t>
                      </a:r>
                      <a:r>
                        <a:rPr lang="en-GB" sz="800" u="none" baseline="0" dirty="0" err="1" smtClean="0"/>
                        <a:t>Oracy</a:t>
                      </a:r>
                      <a:r>
                        <a:rPr lang="en-GB" sz="800" u="none" baseline="0" dirty="0" smtClean="0"/>
                        <a:t>. </a:t>
                      </a:r>
                      <a:r>
                        <a:rPr lang="en-US" sz="800" u="none" baseline="0" dirty="0" smtClean="0"/>
                        <a:t>Resource sheet 8a- identify </a:t>
                      </a:r>
                      <a:r>
                        <a:rPr lang="en-US" sz="800" u="none" baseline="0" dirty="0" err="1" smtClean="0"/>
                        <a:t>genre,purpose</a:t>
                      </a:r>
                      <a:r>
                        <a:rPr lang="en-US" sz="800" u="none" baseline="0" dirty="0" smtClean="0"/>
                        <a:t> and audience. Teacher to adopt the role of the cat and ask the children for advice on how to catch mice- create a list that children can refer to throughout the lesson. </a:t>
                      </a:r>
                      <a:endParaRPr lang="en-GB" sz="800" u="none" baseline="0" dirty="0"/>
                    </a:p>
                    <a:p>
                      <a:r>
                        <a:rPr lang="en-GB" sz="1200" u="sng" baseline="0" dirty="0"/>
                        <a:t>Grammar</a:t>
                      </a:r>
                      <a:r>
                        <a:rPr lang="en-GB" sz="1200" u="none" baseline="0" dirty="0" smtClean="0"/>
                        <a:t>:</a:t>
                      </a:r>
                      <a:r>
                        <a:rPr lang="en-US" sz="1200" u="none" baseline="0" dirty="0" smtClean="0"/>
                        <a:t> </a:t>
                      </a:r>
                      <a:r>
                        <a:rPr lang="en-US" sz="800" u="none" baseline="0" dirty="0" smtClean="0"/>
                        <a:t>Resource 8a- Identify key features. ‘How to…’ title, introductory paragraph, subheadings, chronological order, use of subheadings. Use text to recap taught grammar- verbs, adjectives, adverbs, conjunctions.</a:t>
                      </a:r>
                      <a:endParaRPr lang="en-GB" sz="800" u="none" baseline="0" dirty="0"/>
                    </a:p>
                    <a:p>
                      <a:r>
                        <a:rPr lang="en-GB" sz="1200" u="sng" baseline="0" dirty="0" err="1"/>
                        <a:t>Oracy</a:t>
                      </a:r>
                      <a:r>
                        <a:rPr lang="en-GB" sz="1200" u="sng" baseline="0" dirty="0" smtClean="0"/>
                        <a:t>: </a:t>
                      </a:r>
                      <a:r>
                        <a:rPr lang="en-GB" sz="800" u="none" baseline="0" dirty="0" smtClean="0"/>
                        <a:t>Hot seating – Dread Cat</a:t>
                      </a:r>
                      <a:endParaRPr lang="en-GB" sz="800" u="none" baseline="0" dirty="0"/>
                    </a:p>
                    <a:p>
                      <a:r>
                        <a:rPr lang="en-GB" sz="1200" u="sng" dirty="0"/>
                        <a:t>Mighty Write</a:t>
                      </a:r>
                      <a:r>
                        <a:rPr lang="en-GB" sz="1200" u="sng" dirty="0" smtClean="0"/>
                        <a:t>: </a:t>
                      </a:r>
                      <a:r>
                        <a:rPr lang="en-GB" sz="800" u="none" dirty="0" smtClean="0"/>
                        <a:t>Resource sheet 8b: Model write planning sheet then </a:t>
                      </a:r>
                      <a:r>
                        <a:rPr lang="en-US" sz="800" u="none" dirty="0" err="1" smtClean="0"/>
                        <a:t>chn</a:t>
                      </a:r>
                      <a:r>
                        <a:rPr lang="en-US" sz="800" u="none" baseline="0" dirty="0" smtClean="0"/>
                        <a:t> with a partner</a:t>
                      </a:r>
                      <a:r>
                        <a:rPr lang="en-US" sz="800" u="none" dirty="0" smtClean="0"/>
                        <a:t> plan their own explanation text to help cats</a:t>
                      </a:r>
                      <a:r>
                        <a:rPr lang="en-US" sz="800" u="none" baseline="0" dirty="0" smtClean="0"/>
                        <a:t> catch mice</a:t>
                      </a:r>
                      <a:r>
                        <a:rPr lang="en-US" sz="800" u="none" dirty="0" smtClean="0"/>
                        <a:t>.</a:t>
                      </a:r>
                      <a:endParaRPr lang="en-GB" sz="800" u="none" dirty="0"/>
                    </a:p>
                    <a:p>
                      <a:r>
                        <a:rPr lang="en-GB" sz="1200" u="sng" baseline="0" dirty="0"/>
                        <a:t>Vocabulary</a:t>
                      </a:r>
                      <a:r>
                        <a:rPr lang="en-GB" sz="1200" u="sng" baseline="0" dirty="0" smtClean="0"/>
                        <a:t>: </a:t>
                      </a:r>
                      <a:r>
                        <a:rPr lang="en-GB" sz="800" u="none" baseline="0" dirty="0" smtClean="0"/>
                        <a:t> diet  nutritious and delicious  rodents  avoid  adept  undetected  extremely  advisable  tempt  renowned  wary  reassure  patience  </a:t>
                      </a:r>
                      <a:endParaRPr lang="en-GB" sz="800" u="none" dirty="0"/>
                    </a:p>
                    <a:p>
                      <a:endParaRPr lang="en-GB" dirty="0"/>
                    </a:p>
                  </a:txBody>
                  <a:tcPr/>
                </a:tc>
                <a:tc>
                  <a:txBody>
                    <a:bodyPr/>
                    <a:lstStyle/>
                    <a:p>
                      <a:r>
                        <a:rPr lang="en-GB" sz="1200" u="sng" dirty="0"/>
                        <a:t>Lesson </a:t>
                      </a:r>
                      <a:r>
                        <a:rPr lang="en-GB" sz="1200" u="sng" dirty="0" smtClean="0"/>
                        <a:t>9</a:t>
                      </a:r>
                      <a:r>
                        <a:rPr lang="en-GB" sz="1200" dirty="0" smtClean="0"/>
                        <a:t>:</a:t>
                      </a:r>
                      <a:endParaRPr lang="en-GB" sz="1200" dirty="0"/>
                    </a:p>
                    <a:p>
                      <a:r>
                        <a:rPr lang="en-GB" sz="1200" u="sng" baseline="0" dirty="0"/>
                        <a:t>Intro</a:t>
                      </a:r>
                      <a:r>
                        <a:rPr lang="en-GB" sz="1200" u="sng" baseline="0" dirty="0" smtClean="0"/>
                        <a:t>: </a:t>
                      </a:r>
                      <a:r>
                        <a:rPr lang="en-US" sz="800" u="none" baseline="0" dirty="0" smtClean="0"/>
                        <a:t>Review their plans. On post-it notes, </a:t>
                      </a:r>
                      <a:r>
                        <a:rPr lang="en-US" sz="800" u="none" baseline="0" dirty="0" err="1" smtClean="0"/>
                        <a:t>chn</a:t>
                      </a:r>
                      <a:r>
                        <a:rPr lang="en-US" sz="800" u="none" baseline="0" dirty="0" smtClean="0"/>
                        <a:t> write the conjunctions that they are going to include in their writing today.</a:t>
                      </a:r>
                      <a:endParaRPr lang="en-GB" sz="800" u="none" baseline="0" dirty="0"/>
                    </a:p>
                    <a:p>
                      <a:r>
                        <a:rPr lang="en-GB" sz="1200" u="sng" baseline="0" dirty="0"/>
                        <a:t>Grammar</a:t>
                      </a:r>
                      <a:r>
                        <a:rPr lang="en-GB" sz="1200" u="none" baseline="0" dirty="0" smtClean="0"/>
                        <a:t>: </a:t>
                      </a:r>
                      <a:r>
                        <a:rPr lang="en-GB" sz="800" u="none" baseline="0" dirty="0" smtClean="0"/>
                        <a:t>Make a class checklist of what should be included in their explanation text.</a:t>
                      </a:r>
                      <a:endParaRPr lang="en-GB" sz="800" u="none" baseline="0" dirty="0"/>
                    </a:p>
                    <a:p>
                      <a:r>
                        <a:rPr lang="en-GB" sz="1200" u="sng" baseline="0" dirty="0" err="1"/>
                        <a:t>Oracy</a:t>
                      </a:r>
                      <a:r>
                        <a:rPr lang="en-GB" sz="1200" u="sng" baseline="0" dirty="0" smtClean="0"/>
                        <a:t>: </a:t>
                      </a:r>
                      <a:r>
                        <a:rPr lang="en-US" sz="800" u="none" baseline="0" dirty="0" err="1" smtClean="0"/>
                        <a:t>Chn</a:t>
                      </a:r>
                      <a:r>
                        <a:rPr lang="en-US" sz="800" u="none" baseline="0" dirty="0" smtClean="0"/>
                        <a:t>  work in partners on whiteboards to come up with a sentence each that features a conjunction from their post it notes.</a:t>
                      </a:r>
                      <a:endParaRPr lang="en-GB" sz="800" u="none" baseline="0" dirty="0"/>
                    </a:p>
                    <a:p>
                      <a:r>
                        <a:rPr lang="en-GB" sz="1200" u="sng" dirty="0" smtClean="0"/>
                        <a:t>Extended </a:t>
                      </a:r>
                      <a:r>
                        <a:rPr lang="en-GB" sz="1200" u="sng" dirty="0"/>
                        <a:t>Write</a:t>
                      </a:r>
                      <a:r>
                        <a:rPr lang="en-GB" sz="1200" u="sng" dirty="0" smtClean="0"/>
                        <a:t>: </a:t>
                      </a:r>
                      <a:r>
                        <a:rPr lang="en-GB" sz="800" u="none" dirty="0" smtClean="0"/>
                        <a:t>Model write first section of the</a:t>
                      </a:r>
                      <a:r>
                        <a:rPr lang="en-GB" sz="800" u="none" baseline="0" dirty="0" smtClean="0"/>
                        <a:t> explanation using plan. </a:t>
                      </a:r>
                      <a:r>
                        <a:rPr lang="en-GB" sz="800" u="none" baseline="0" dirty="0" err="1" smtClean="0"/>
                        <a:t>Chn</a:t>
                      </a:r>
                      <a:r>
                        <a:rPr lang="en-GB" sz="800" u="none" baseline="0" dirty="0" smtClean="0"/>
                        <a:t> write their own first section. Use the checklist to assess and edit their writing.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Key features language for working wall.</a:t>
                      </a:r>
                      <a:endParaRPr lang="en-GB" sz="800" u="none" baseline="0" dirty="0"/>
                    </a:p>
                    <a:p>
                      <a:endParaRPr lang="en-GB" dirty="0"/>
                    </a:p>
                  </a:txBody>
                  <a:tcPr/>
                </a:tc>
                <a:extLst>
                  <a:ext uri="{0D108BD9-81ED-4DB2-BD59-A6C34878D82A}">
                    <a16:rowId xmlns="" xmlns:a16="http://schemas.microsoft.com/office/drawing/2014/main" val="10001"/>
                  </a:ext>
                </a:extLst>
              </a:tr>
              <a:tr h="34461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10:</a:t>
                      </a:r>
                      <a:endParaRPr lang="en-GB" sz="1200" dirty="0"/>
                    </a:p>
                    <a:p>
                      <a:r>
                        <a:rPr lang="en-GB" sz="1200" u="sng" baseline="0" dirty="0"/>
                        <a:t>Intro</a:t>
                      </a:r>
                      <a:r>
                        <a:rPr lang="en-GB" sz="1200" u="sng" baseline="0" dirty="0" smtClean="0"/>
                        <a:t>: </a:t>
                      </a:r>
                      <a:r>
                        <a:rPr lang="en-US" sz="800" u="none" baseline="0" dirty="0" smtClean="0"/>
                        <a:t>Share a successful example  from previous day. Discuss why this text is successful.  Give children the opportunity to feedback their ideas.</a:t>
                      </a:r>
                      <a:endParaRPr lang="en-GB" sz="800" u="none" baseline="0" dirty="0"/>
                    </a:p>
                    <a:p>
                      <a:r>
                        <a:rPr lang="en-GB" sz="1200" u="sng" baseline="0" dirty="0"/>
                        <a:t>Grammar</a:t>
                      </a:r>
                      <a:r>
                        <a:rPr lang="en-GB" sz="1200" u="none" baseline="0" dirty="0" smtClean="0"/>
                        <a:t>: </a:t>
                      </a:r>
                      <a:r>
                        <a:rPr lang="en-GB" sz="800" u="none" baseline="0" dirty="0" smtClean="0"/>
                        <a:t>Identify key features, verbs, adjectives, adverbs, conjunctions in successful example.</a:t>
                      </a:r>
                      <a:endParaRPr lang="en-GB" sz="800" u="none" baseline="0" dirty="0"/>
                    </a:p>
                    <a:p>
                      <a:r>
                        <a:rPr lang="en-GB" sz="1200" u="sng" baseline="0" dirty="0" err="1"/>
                        <a:t>Oracy</a:t>
                      </a:r>
                      <a:r>
                        <a:rPr lang="en-GB" sz="1200" u="sng" baseline="0" dirty="0" smtClean="0"/>
                        <a:t>: </a:t>
                      </a:r>
                      <a:r>
                        <a:rPr lang="en-GB" sz="800" u="none" baseline="0" dirty="0" smtClean="0"/>
                        <a:t>Read their writing to a partner. Read in an advisory tone. </a:t>
                      </a:r>
                      <a:r>
                        <a:rPr lang="en-US" sz="800" u="none" baseline="0" dirty="0" smtClean="0"/>
                        <a:t>Talk about intonation, volume and how they put emphasis onto words. </a:t>
                      </a:r>
                      <a:endParaRPr lang="en-GB" sz="800" u="none" baseline="0" dirty="0"/>
                    </a:p>
                    <a:p>
                      <a:r>
                        <a:rPr lang="en-GB" sz="1200" u="sng" dirty="0" smtClean="0"/>
                        <a:t>Extended</a:t>
                      </a:r>
                      <a:r>
                        <a:rPr lang="en-GB" sz="1200" u="sng" baseline="0" dirty="0" smtClean="0"/>
                        <a:t> </a:t>
                      </a:r>
                      <a:r>
                        <a:rPr lang="en-GB" sz="1200" u="sng" dirty="0" smtClean="0"/>
                        <a:t>Write: </a:t>
                      </a:r>
                      <a:r>
                        <a:rPr lang="en-GB" sz="800" u="none" dirty="0" smtClean="0"/>
                        <a:t>Model write second</a:t>
                      </a:r>
                      <a:r>
                        <a:rPr lang="en-GB" sz="800" u="none" baseline="0" dirty="0" smtClean="0"/>
                        <a:t> </a:t>
                      </a:r>
                      <a:r>
                        <a:rPr lang="en-GB" sz="800" u="none" dirty="0" smtClean="0"/>
                        <a:t> section of the</a:t>
                      </a:r>
                      <a:r>
                        <a:rPr lang="en-GB" sz="800" u="none" baseline="0" dirty="0" smtClean="0"/>
                        <a:t> explanation using plan. </a:t>
                      </a:r>
                      <a:r>
                        <a:rPr lang="en-GB" sz="800" u="none" baseline="0" dirty="0" err="1" smtClean="0"/>
                        <a:t>Chn</a:t>
                      </a:r>
                      <a:r>
                        <a:rPr lang="en-GB" sz="800" u="none" baseline="0" dirty="0" smtClean="0"/>
                        <a:t> write their own first section. Use the checklist to assess and edit their writing.  Repeat process for third section.</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all</a:t>
                      </a:r>
                      <a:endParaRPr lang="en-GB" sz="800" dirty="0"/>
                    </a:p>
                  </a:txBody>
                  <a:tcPr/>
                </a:tc>
                <a:tc>
                  <a:txBody>
                    <a:bodyPr/>
                    <a:lstStyle/>
                    <a:p>
                      <a:r>
                        <a:rPr lang="en-GB" sz="1200" u="sng" dirty="0"/>
                        <a:t>Lesson </a:t>
                      </a:r>
                      <a:r>
                        <a:rPr lang="en-GB" sz="1200" u="sng" dirty="0" smtClean="0"/>
                        <a:t>11</a:t>
                      </a:r>
                      <a:r>
                        <a:rPr lang="en-GB" sz="1200" dirty="0" smtClean="0"/>
                        <a:t>:</a:t>
                      </a:r>
                      <a:endParaRPr lang="en-GB" sz="1200" dirty="0"/>
                    </a:p>
                    <a:p>
                      <a:r>
                        <a:rPr lang="en-GB" sz="1200" u="sng" baseline="0" dirty="0"/>
                        <a:t>Intro: </a:t>
                      </a:r>
                      <a:r>
                        <a:rPr lang="en-US" sz="800" u="none" baseline="0" dirty="0" smtClean="0"/>
                        <a:t>Share a successful example  from previous day. Discuss why this text is successful.  Give children the opportunity to feedback their ideas.</a:t>
                      </a:r>
                      <a:r>
                        <a:rPr lang="en-GB" sz="800" u="none" baseline="0" dirty="0" smtClean="0"/>
                        <a:t>Class </a:t>
                      </a:r>
                      <a:r>
                        <a:rPr lang="en-US" sz="800" u="none" baseline="0" dirty="0" smtClean="0"/>
                        <a:t>divided into different </a:t>
                      </a:r>
                      <a:r>
                        <a:rPr lang="en-US" sz="800" u="none" baseline="0" dirty="0" err="1" smtClean="0"/>
                        <a:t>stations.Resources</a:t>
                      </a:r>
                      <a:r>
                        <a:rPr lang="en-US" sz="800" u="none" baseline="0" dirty="0" smtClean="0"/>
                        <a:t> 10a, 10b, 10c, 10d. </a:t>
                      </a:r>
                      <a:r>
                        <a:rPr lang="en-US" sz="800" u="none" baseline="0" dirty="0" err="1" smtClean="0"/>
                        <a:t>Chn</a:t>
                      </a:r>
                      <a:r>
                        <a:rPr lang="en-US" sz="800" u="none" baseline="0" dirty="0" smtClean="0"/>
                        <a:t> to consider both their written feedback and also the peer assessment. </a:t>
                      </a:r>
                      <a:r>
                        <a:rPr lang="en-GB" sz="800" u="none" baseline="0" dirty="0" smtClean="0"/>
                        <a:t>Class </a:t>
                      </a:r>
                      <a:r>
                        <a:rPr lang="en-US" sz="800" u="none" baseline="0" dirty="0" smtClean="0"/>
                        <a:t>divided into different stations. Resources 10a, 10b, 10c, 10d. Introduce each of the editing stations to the pupils and model how to move around each of the editing stations, </a:t>
                      </a:r>
                      <a:r>
                        <a:rPr lang="en-US" sz="800" u="none" baseline="0" dirty="0" err="1" smtClean="0"/>
                        <a:t>modelling</a:t>
                      </a:r>
                      <a:r>
                        <a:rPr lang="en-US" sz="800" u="none" baseline="0" dirty="0" smtClean="0"/>
                        <a:t> how to show their editing on their writing. Encourage pupils to think carefully about their feedback as they move around the editing stations. Throughout the lesson, teacher to lead regular mini-</a:t>
                      </a:r>
                      <a:r>
                        <a:rPr lang="en-US" sz="800" u="none" baseline="0" dirty="0" err="1" smtClean="0"/>
                        <a:t>plenaries</a:t>
                      </a:r>
                      <a:r>
                        <a:rPr lang="en-US" sz="800" u="none" baseline="0" dirty="0" smtClean="0"/>
                        <a:t> to provide opportunities for pupils to reflect upon and evaluate the impact of their editing</a:t>
                      </a:r>
                      <a:endParaRPr lang="en-GB" sz="800" u="none" baseline="0" dirty="0"/>
                    </a:p>
                    <a:p>
                      <a:r>
                        <a:rPr lang="en-GB" sz="1200" u="sng" baseline="0" dirty="0"/>
                        <a:t>Grammar</a:t>
                      </a:r>
                      <a:r>
                        <a:rPr lang="en-GB" sz="1200" u="none" baseline="0" dirty="0" smtClean="0"/>
                        <a:t>:</a:t>
                      </a:r>
                      <a:r>
                        <a:rPr lang="en-GB" sz="800" u="none" baseline="0" dirty="0" smtClean="0"/>
                        <a:t> Address any class issues from marking. </a:t>
                      </a:r>
                      <a:endParaRPr lang="en-GB" sz="800" u="none" baseline="0" dirty="0"/>
                    </a:p>
                    <a:p>
                      <a:r>
                        <a:rPr lang="en-GB" sz="1200" u="sng" baseline="0" dirty="0" err="1"/>
                        <a:t>Oracy</a:t>
                      </a:r>
                      <a:r>
                        <a:rPr lang="en-GB" sz="1200" u="sng" baseline="0" dirty="0" smtClean="0"/>
                        <a:t>: </a:t>
                      </a:r>
                      <a:r>
                        <a:rPr lang="en-GB" sz="800" u="none" baseline="0" dirty="0" smtClean="0"/>
                        <a:t>Read their writing to a partner. Read in an advisory tone. </a:t>
                      </a:r>
                      <a:r>
                        <a:rPr lang="en-US" sz="800" u="none" baseline="0" dirty="0" smtClean="0"/>
                        <a:t>Talk about intonation, volume and how they put emphasis onto words. </a:t>
                      </a:r>
                      <a:r>
                        <a:rPr lang="en-US" sz="800" u="none" baseline="0" dirty="0" err="1" smtClean="0"/>
                        <a:t>Oracy</a:t>
                      </a:r>
                      <a:r>
                        <a:rPr lang="en-US" sz="800" u="none" baseline="0" dirty="0" smtClean="0"/>
                        <a:t> assessment opportunity.</a:t>
                      </a:r>
                      <a:endParaRPr lang="en-GB" sz="800" u="sng" baseline="0" dirty="0"/>
                    </a:p>
                    <a:p>
                      <a:r>
                        <a:rPr lang="en-GB" sz="1200" u="sng" dirty="0" smtClean="0"/>
                        <a:t>Extended </a:t>
                      </a:r>
                      <a:r>
                        <a:rPr lang="en-GB" sz="1200" u="sng" dirty="0"/>
                        <a:t>Write</a:t>
                      </a:r>
                      <a:r>
                        <a:rPr lang="en-GB" sz="1200" u="sng" dirty="0" smtClean="0"/>
                        <a:t>: </a:t>
                      </a:r>
                      <a:r>
                        <a:rPr lang="en-US" sz="800" u="none" dirty="0" smtClean="0"/>
                        <a:t>Pupils respond to teacher feedback by editing and improving their writing, using the editing stations to guide the process.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Revise all</a:t>
                      </a:r>
                      <a:endParaRPr lang="en-GB" sz="800" u="sng" dirty="0"/>
                    </a:p>
                    <a:p>
                      <a:endParaRPr lang="en-GB" dirty="0"/>
                    </a:p>
                  </a:txBody>
                  <a:tcPr/>
                </a:tc>
                <a:tc>
                  <a:txBody>
                    <a:bodyPr/>
                    <a:lstStyle/>
                    <a:p>
                      <a:r>
                        <a:rPr lang="en-GB" sz="1200" u="sng" dirty="0"/>
                        <a:t>Lesson </a:t>
                      </a:r>
                      <a:r>
                        <a:rPr lang="en-GB" sz="1200" u="sng" dirty="0" smtClean="0"/>
                        <a:t>12</a:t>
                      </a:r>
                      <a:r>
                        <a:rPr lang="en-GB" sz="1200" dirty="0" smtClean="0"/>
                        <a:t>: </a:t>
                      </a:r>
                      <a:endParaRPr lang="en-GB" sz="1200" dirty="0"/>
                    </a:p>
                    <a:p>
                      <a:r>
                        <a:rPr lang="en-GB" sz="1200" u="sng" baseline="0" dirty="0" smtClean="0"/>
                        <a:t>Intro: </a:t>
                      </a:r>
                      <a:r>
                        <a:rPr lang="en-GB" sz="800" u="none" baseline="0" dirty="0" smtClean="0"/>
                        <a:t>Resource 9a. </a:t>
                      </a:r>
                      <a:r>
                        <a:rPr lang="en-US" sz="800" u="none" baseline="0" dirty="0" smtClean="0"/>
                        <a:t>- identify </a:t>
                      </a:r>
                      <a:r>
                        <a:rPr lang="en-US" sz="800" u="none" baseline="0" dirty="0" err="1" smtClean="0"/>
                        <a:t>genre,purpose</a:t>
                      </a:r>
                      <a:r>
                        <a:rPr lang="en-US" sz="800" u="none" baseline="0" dirty="0" smtClean="0"/>
                        <a:t> and audience. Teacher to adopt the role of the mouse and ask the children for advice on how to stay safe from ‘Dread Cat’ and other cats. Children share ideas for how mice can stay safe from ‘Dread Cat’- create a list that children can refer to throughout the process.</a:t>
                      </a:r>
                      <a:endParaRPr lang="en-GB" sz="800" u="none" baseline="0" dirty="0"/>
                    </a:p>
                    <a:p>
                      <a:r>
                        <a:rPr lang="en-GB" sz="1200" u="sng" baseline="0" dirty="0"/>
                        <a:t>Grammar</a:t>
                      </a:r>
                      <a:r>
                        <a:rPr lang="en-GB" sz="1200" u="none" baseline="0" dirty="0"/>
                        <a:t>: </a:t>
                      </a:r>
                      <a:r>
                        <a:rPr lang="en-US" sz="800" u="none" baseline="0" dirty="0" smtClean="0"/>
                        <a:t>Resource 9a- Identify key features. ‘How to…’ title, introductory paragraph, subheadings, chronological order, use of subheadings. Use text to recap taught grammar- verbs, adjectives, adverbs, conjunctions.</a:t>
                      </a:r>
                      <a:endParaRPr lang="en-GB" sz="800" u="none" baseline="0" dirty="0"/>
                    </a:p>
                    <a:p>
                      <a:r>
                        <a:rPr lang="en-GB" sz="1200" u="sng" baseline="0" dirty="0" err="1"/>
                        <a:t>Oracy</a:t>
                      </a:r>
                      <a:r>
                        <a:rPr lang="en-GB" sz="1200" u="sng" baseline="0" dirty="0" smtClean="0"/>
                        <a:t>: </a:t>
                      </a:r>
                      <a:r>
                        <a:rPr lang="en-GB" sz="800" u="none" baseline="0" dirty="0" smtClean="0"/>
                        <a:t>Read their writing to the class. Read in an advisory tone. </a:t>
                      </a:r>
                      <a:r>
                        <a:rPr lang="en-US" sz="800" u="none" baseline="0" dirty="0" smtClean="0"/>
                        <a:t>Talk about intonation, volume and how they put emphasis onto words. </a:t>
                      </a:r>
                      <a:r>
                        <a:rPr lang="en-US" sz="800" u="none" baseline="0" dirty="0" err="1" smtClean="0"/>
                        <a:t>Oracy</a:t>
                      </a:r>
                      <a:r>
                        <a:rPr lang="en-US" sz="800" u="none" baseline="0" dirty="0" smtClean="0"/>
                        <a:t> assessment opportunity.</a:t>
                      </a:r>
                      <a:endParaRPr lang="en-GB" sz="800" u="sng" baseline="0" dirty="0"/>
                    </a:p>
                    <a:p>
                      <a:r>
                        <a:rPr lang="en-GB" sz="1200" u="sng" dirty="0" smtClean="0"/>
                        <a:t>Assessment Piece/ Extended </a:t>
                      </a:r>
                      <a:r>
                        <a:rPr lang="en-GB" sz="1200" u="sng" dirty="0"/>
                        <a:t>Write</a:t>
                      </a:r>
                      <a:r>
                        <a:rPr lang="en-GB" sz="1200" u="sng" dirty="0" smtClean="0"/>
                        <a:t>: </a:t>
                      </a:r>
                      <a:r>
                        <a:rPr lang="en-GB" sz="800" u="none" dirty="0" err="1" smtClean="0"/>
                        <a:t>Chn</a:t>
                      </a:r>
                      <a:r>
                        <a:rPr lang="en-GB" sz="800" u="none" dirty="0" smtClean="0"/>
                        <a:t> plan and write an explanation text  “How to Stay Safe Around Cats” independently.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Revise all</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1400" dirty="0"/>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3695</TotalTime>
  <Words>11113</Words>
  <Application>Microsoft Office PowerPoint</Application>
  <PresentationFormat>On-screen Show (4:3)</PresentationFormat>
  <Paragraphs>546</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English Read to Write Journey</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journey overview Y5</dc:title>
  <dc:creator>User</dc:creator>
  <cp:lastModifiedBy>Teacher</cp:lastModifiedBy>
  <cp:revision>280</cp:revision>
  <dcterms:created xsi:type="dcterms:W3CDTF">2018-01-30T15:51:49Z</dcterms:created>
  <dcterms:modified xsi:type="dcterms:W3CDTF">2021-08-17T17:24:04Z</dcterms:modified>
</cp:coreProperties>
</file>